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6" r:id="rId3"/>
    <p:sldId id="324" r:id="rId4"/>
    <p:sldId id="326" r:id="rId5"/>
    <p:sldId id="328" r:id="rId6"/>
    <p:sldId id="329" r:id="rId7"/>
    <p:sldId id="344" r:id="rId8"/>
    <p:sldId id="346" r:id="rId9"/>
    <p:sldId id="347" r:id="rId10"/>
    <p:sldId id="332" r:id="rId11"/>
    <p:sldId id="333" r:id="rId12"/>
    <p:sldId id="334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21" r:id="rId24"/>
    <p:sldId id="343" r:id="rId25"/>
    <p:sldId id="30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40270370/article/details/86417560" TargetMode="External"/><Relationship Id="rId2" Type="http://schemas.openxmlformats.org/officeDocument/2006/relationships/hyperlink" Target="https://zhuanlan.zhihu.com/p/36997205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uanlan.zhihu.com/p/378352199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8711B-C204-442A-BD83-40F9153B3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811" y="2713314"/>
            <a:ext cx="7766936" cy="1646302"/>
          </a:xfrm>
        </p:spPr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  <a:cs typeface="Courier New" panose="02070309020205020404" pitchFamily="49" charset="0"/>
              </a:rPr>
              <a:t>操作系统大实验 </a:t>
            </a:r>
            <a:r>
              <a:rPr lang="en-US" altLang="zh-CN" sz="6000" dirty="0">
                <a:solidFill>
                  <a:schemeClr val="tx1"/>
                </a:solidFill>
                <a:cs typeface="Courier New" panose="02070309020205020404" pitchFamily="49" charset="0"/>
              </a:rPr>
              <a:t>week8</a:t>
            </a:r>
            <a:endParaRPr lang="zh-CN" altLang="en-US" sz="60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5CCB7-E17C-42AA-A0C0-00A1B3DC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811" y="4556301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张艺缤 致理</a:t>
            </a:r>
            <a:r>
              <a:rPr lang="en-US" altLang="zh-CN" sz="3600" dirty="0">
                <a:solidFill>
                  <a:schemeClr val="tx1"/>
                </a:solidFill>
              </a:rPr>
              <a:t>-</a:t>
            </a:r>
            <a:r>
              <a:rPr lang="zh-CN" altLang="en-US" sz="3600" dirty="0">
                <a:solidFill>
                  <a:schemeClr val="tx1"/>
                </a:solidFill>
              </a:rPr>
              <a:t>信计</a:t>
            </a:r>
            <a:r>
              <a:rPr lang="en-US" altLang="zh-CN" sz="3600" dirty="0">
                <a:solidFill>
                  <a:schemeClr val="tx1"/>
                </a:solidFill>
              </a:rPr>
              <a:t>01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2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slab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10789242" cy="5051942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应用场景：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程序运行时经常需要反复申请、释放一些较小的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object</a:t>
            </a: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由于大小通常远小于一个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，直接由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系统进行分配往往过于浪费而效率低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核心思想：用一系列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维护较小的内存块，对于相应的内存分配请求直接在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上进行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8903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slab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4644474" cy="5051942"/>
          </a:xfrm>
        </p:spPr>
        <p:txBody>
          <a:bodyPr>
            <a:norm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的实现：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从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32~4096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的每种大小维护一个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，存储相应大小的可分配内存块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对于不超过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4096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的申请可以直接在对应的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上进行；超过则交由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系统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90452E-52B4-44EF-B4DF-BCF9EA6E8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717" y="1486981"/>
            <a:ext cx="6340389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slab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3757506" cy="5051942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对于一个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的操作：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/free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直接在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的头部插入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删除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时如果可用内存块的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为空，就通过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系统申请若干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并插入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list</a:t>
            </a: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88B43F-B1BC-4200-A479-17CD75155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860" y="1719071"/>
            <a:ext cx="7439110" cy="396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8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slab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11072706" cy="505194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test_vec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使用的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+buddy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n=1000000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0.15s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16MB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n=3000000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0.23s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24MB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64MB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由于主要为较大的内存申请，与不开启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的情形类似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test_vec_2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n=5000,m=32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0.11s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1.2MB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n=10000,m=4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0.09s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0.3MB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n=30000,m=64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0.34s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15MB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24MB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n=7500,m=520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3.99s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30MB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64MB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可见，当申请的内存块较小时，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可以将申请和释放的复杂度都降低至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O(1)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，从而大幅度提高效率；但对于较大的内存块，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也将无能为力。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0740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slab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079314" cy="5051942"/>
          </a:xfrm>
        </p:spPr>
        <p:txBody>
          <a:bodyPr>
            <a:normAutofit fontScale="92500"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）组合运行不同参数的多次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test_vec_2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n=10000,m=32 + n=7500,m=520 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4.05s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2.4MB + 30MB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64MB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n=30000,m=64 + n=7500,m=520 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4.20s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15MB + 30MB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96MB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注意到，由于第一次调用结束后的内存已全部回收，理论上整个程序的内存峰值应为第二次调用时的所需内存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但实际上，在上述调用中，第一次调用时申请的内存块较小，经由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系统处理；第二次调用时申请的内存块较大，需要经由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处理，而后者无法利用已经分配给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系统的内存块，这造成了内存的浪费。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同时，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算法没有解决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算法中只能按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的幂分配内存的问题。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综上，使用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反而可能降低内存利用率。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0880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079314" cy="505194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需要改进的方向：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算法在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时的性能；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、整个算法的内存利用率。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可能的改进方案：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、重构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算法的链表结构，使得每次合并时无需遍历整个链表；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、重新设计算法，使得分配内存时无需按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的幂进行分配；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……</a:t>
            </a: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01516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动态分区分配策略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079314" cy="505194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直接使用链表来维护所有未被分配的内存块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时，选择内存块的策略有：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最先匹配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first fit</a:t>
            </a: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最佳匹配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best fit</a:t>
            </a: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最差匹配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worst fit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其中，对于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，在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时需要合并内存块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每个内存块的头部记录内存块大小、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指针和头部大小（处理地址对齐等问题），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时需要空出来不能分配给用户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优点：内存块大小无需按照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的幂分配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缺点：朴素实现仍需每次遍历整个链表，复杂度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O(n^2)</a:t>
            </a: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6571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动态分区分配策略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079314" cy="505194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测试结果：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test_vec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68A315A-25C8-4251-A4CC-B665D71B6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557982"/>
              </p:ext>
            </p:extLst>
          </p:nvPr>
        </p:nvGraphicFramePr>
        <p:xfrm>
          <a:off x="779272" y="290043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756443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理论内存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0.10s/16MB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0.10s/16MB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0.10s/16MB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0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0.17s/64MB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0.15s/64MB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0.18s/64MB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8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72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动态分区分配策略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728538" cy="5051942"/>
          </a:xfrm>
        </p:spPr>
        <p:txBody>
          <a:bodyPr>
            <a:normAutofit fontScale="92500"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测试结果：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test_vec_2</a:t>
            </a: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总结：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在当前无优化的情况下，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的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较慢，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的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较慢；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在处理内存块较小的申请时相对较快、较大时相对较慢；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的空间利用率最低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68A315A-25C8-4251-A4CC-B665D71B6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02897"/>
              </p:ext>
            </p:extLst>
          </p:nvPr>
        </p:nvGraphicFramePr>
        <p:xfrm>
          <a:off x="760984" y="2501900"/>
          <a:ext cx="88585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624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1156035">
                  <a:extLst>
                    <a:ext uri="{9D8B030D-6E8A-4147-A177-3AD203B41FA5}">
                      <a16:colId xmlns:a16="http://schemas.microsoft.com/office/drawing/2014/main" val="77369717"/>
                    </a:ext>
                  </a:extLst>
                </a:gridCol>
                <a:gridCol w="1265658">
                  <a:extLst>
                    <a:ext uri="{9D8B030D-6E8A-4147-A177-3AD203B41FA5}">
                      <a16:colId xmlns:a16="http://schemas.microsoft.com/office/drawing/2014/main" val="3275644345"/>
                    </a:ext>
                  </a:extLst>
                </a:gridCol>
                <a:gridCol w="1614463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1637228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理论内存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0.09s/4MB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0.77s/4MB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0.75s/4MB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0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0.15s/3.2MB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1.05s/3.6MB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0.32s/3.2MB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8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7.36s/24MB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30.88s/14.4MB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30.48s/14.4MB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3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14.04s/64MB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5.05s/34MB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5.11s/34MB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102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563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动态分区分配策略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728538" cy="5051942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测试结果：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）多个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test_vec_2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组合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总结：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best fit 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和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均有效避免了先前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算法中遇到的“小内存块不能合并”的问题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在处理较小规模的内存块时效率更高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68A315A-25C8-4251-A4CC-B665D71B6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81825"/>
              </p:ext>
            </p:extLst>
          </p:nvPr>
        </p:nvGraphicFramePr>
        <p:xfrm>
          <a:off x="760984" y="2501900"/>
          <a:ext cx="903224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850392">
                  <a:extLst>
                    <a:ext uri="{9D8B030D-6E8A-4147-A177-3AD203B41FA5}">
                      <a16:colId xmlns:a16="http://schemas.microsoft.com/office/drawing/2014/main" val="77369717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219768344"/>
                    </a:ext>
                  </a:extLst>
                </a:gridCol>
                <a:gridCol w="795528">
                  <a:extLst>
                    <a:ext uri="{9D8B030D-6E8A-4147-A177-3AD203B41FA5}">
                      <a16:colId xmlns:a16="http://schemas.microsoft.com/office/drawing/2014/main" val="217871878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275644345"/>
                    </a:ext>
                  </a:extLst>
                </a:gridCol>
                <a:gridCol w="1499616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1581912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N1=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M1=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N2=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M2=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理论内存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27.38s/64MB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19.23s/34MB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14.05s/34MB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0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32.07s/70MB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6.59s/34MB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6.54s/34MB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8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56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menu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分析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当前实现的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算法在性能上的优劣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b="0" i="0" dirty="0">
                <a:solidFill>
                  <a:srgbClr val="000000"/>
                </a:solidFill>
                <a:effectLst/>
                <a:latin typeface="-apple-system"/>
              </a:rPr>
              <a:t>构造测例，使得现有算法效率降低</a:t>
            </a:r>
            <a:endParaRPr lang="en-US" altLang="zh-CN" sz="26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实现动态分区分配策略的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算法，并分析其与现有算法的性能差异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3672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动态分区分配策略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728538" cy="505194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测试结果：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test_btree_map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次插入与随机删除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较为不规律的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较小内存块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总结：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在不规律的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相夹杂时，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的效率较低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68A315A-25C8-4251-A4CC-B665D71B6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518088"/>
              </p:ext>
            </p:extLst>
          </p:nvPr>
        </p:nvGraphicFramePr>
        <p:xfrm>
          <a:off x="1786128" y="375037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478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1639522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1729496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699504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0.09s/3.2MB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0.20s/3.1MB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1.38s/3.4MB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0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0.14s/3.8MB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2.50s/3.6MB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12.97s/4.2MB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83973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22C0D7DC-898F-461B-BB58-CB5F2E9C4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078" y="214808"/>
            <a:ext cx="4008467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93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8686122" cy="505194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朴素实现的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First/best/worst fit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策略在不同应用场景下各有优劣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空间利用率好于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算法，尤其当申请的内存大小不为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的幂时，利用率最高可提高接近一倍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但运行效率低于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算法，尤其是当内存块较小时效率显著低于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在效率优化上与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算法的主要难点类似：如何避免每次遍历整个链表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插入和删除时都</a:t>
            </a:r>
            <a:r>
              <a:rPr lang="zh-CN" altLang="en-US" sz="2000">
                <a:solidFill>
                  <a:srgbClr val="000000"/>
                </a:solidFill>
                <a:latin typeface="-apple-system"/>
              </a:rPr>
              <a:t>要遍历链表，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并且要同时考察内存块的地址和大小，优化难度较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算法可能更大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70762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todo</a:t>
            </a:r>
            <a:r>
              <a:rPr lang="en-US" altLang="zh-CN" dirty="0"/>
              <a:t>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 fontScale="92500"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修复测试中发现的现有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框架的一些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bug</a:t>
            </a: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如，一次申请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64MB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以上的物理页面时有一定概率出现错误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改进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best/worst/first fit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的查找策略，使其无需每次遍历整个链表；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如：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kunth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边界标记方法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重新组织链表结构：隐式空闲链表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显式空闲链表；连接方式为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LIFO/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地址顺序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块大小顺序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……</a:t>
            </a: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可能的探索方向：实现基于平衡数据结构的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策略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改进现有的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算法以提高其效率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linear allocator/TLSF/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分离适配算法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b="0" i="0" dirty="0">
                <a:solidFill>
                  <a:srgbClr val="000000"/>
                </a:solidFill>
                <a:effectLst/>
                <a:latin typeface="-apple-system"/>
              </a:rPr>
              <a:t>……</a:t>
            </a:r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48974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todo</a:t>
            </a:r>
            <a:r>
              <a:rPr lang="en-US" altLang="zh-CN" dirty="0"/>
              <a:t> list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748BF0D-B691-4401-9150-EE7C3E2A4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135" y="2061836"/>
            <a:ext cx="6904318" cy="3878916"/>
          </a:xfrm>
        </p:spPr>
      </p:pic>
    </p:spTree>
    <p:extLst>
      <p:ext uri="{BB962C8B-B14F-4D97-AF65-F5344CB8AC3E}">
        <p14:creationId xmlns:p14="http://schemas.microsoft.com/office/powerpoint/2010/main" val="2727154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9225618" cy="4779707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2"/>
              </a:rPr>
              <a:t>https://blog.csdn.net/liushengxi_root/article/details/88377620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2"/>
              </a:rPr>
              <a:t>https://zhuanlan.zhihu.com/p/369972058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3"/>
              </a:rPr>
              <a:t>https://blog.csdn.net/qq_40270370/article/details/86417560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4"/>
              </a:rPr>
              <a:t>https://zhuanlan.zhihu.com/p/378352199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CSAPP</a:t>
            </a: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44151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59100A-24FC-44E7-88AA-52A6703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BA55AC-8DE0-D7A1-C93D-A61BE34D1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9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Arceos</a:t>
            </a:r>
            <a:r>
              <a:rPr lang="zh-CN" altLang="en-US" dirty="0"/>
              <a:t>现有内存分配算法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使用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算法与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算法结合的算法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Slab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算法分为块大小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64,128,…,4096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的内存块，单独维护每一类内存块</a:t>
            </a:r>
            <a:endParaRPr lang="en-US" altLang="zh-CN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当所需内存大小大于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4096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时，直接交由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算法来分配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当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slab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的某一大小内存块不足时，也通过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slab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算法增加相应大小的内存块</a:t>
            </a:r>
            <a:endParaRPr lang="en-US" altLang="zh-CN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3673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524605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以“内存池”的形式管理内存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将内存空间切分成若干固定大小的块，如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4KB/8KB/16KB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分配空间时，将所需空间上取整到最接近的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的幂，在相应大小的内存块中分配一块即可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一个大的内存块可以分裂为两个小的内存块，分裂出的两个块称为一个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（伙伴）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时，先查询对应大小的内存块是否存在，如果是就分配一块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如果不存在，就向上找到第一个存在的块，并向下分裂至所需大小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时，回收内存块并检查它的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是否空闲，如果是就向上合并至不能合并为止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相同大小的内存块可以用链表等数据结构来维护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0828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2FEF7B-CD32-4D04-AB31-90D9C2E81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" y="1334008"/>
            <a:ext cx="5966977" cy="5250635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E383D9-F96E-4758-B662-682DA20A8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780" y="1379731"/>
            <a:ext cx="5616427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7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优点：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避免了外碎块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单次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的时间复杂度为平均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O(1)</a:t>
            </a: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缺点：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内存分配必须以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的幂为单位，造成内存浪费；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每次合并需要遍历当前层的链表，时间复杂度可达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O(n)</a:t>
            </a: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是否有效率更高的实现方法？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D095CB-E25B-483B-A1E4-D4140FE50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444" y="1391320"/>
            <a:ext cx="4877223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6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测试：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test_vec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向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中插入 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 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个元素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：每次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需要扩大时，呈倍数申请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：每次扩大后释放先前申请的内存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理论所需内存：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8n Byte</a:t>
            </a: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测试禁用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n=1000000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0.15s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16MB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n=3000000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0.25s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24MB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64MB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40EDB0-6BA6-468A-889D-0F7833488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985" y="1636776"/>
            <a:ext cx="4080034" cy="323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8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测试：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test_vec_2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向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个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中分别插入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m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个元素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再按照随机顺序清空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并释放内存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理论所需内存：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8nm Byte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测试禁用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n=5000,m=32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0.43s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1.2MB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n=10000,m=32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3.81s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2.4MB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4MB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n=7500,m=520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3.96s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30MB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64MB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04AA5D-EED5-4B04-BEF7-FB4178207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966" y="212668"/>
            <a:ext cx="3941913" cy="485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0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总结：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当前实现的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算法在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时可以达到较高的效率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，但在删除时，由于每次向上合并需要遍历当前大小的整个链表，总复杂度将达到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O(n^2)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级别，在申请次数较多且为随机顺序释放内存时，程序的效率较低。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此外，由于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算法每次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的大小需要上取整到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的幂，导致空间利用率不高，一般情况下仅有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50%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左右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6674226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自定义 3">
      <a:majorFont>
        <a:latin typeface="JetBrains Mono"/>
        <a:ea typeface="微软雅黑"/>
        <a:cs typeface=""/>
      </a:majorFont>
      <a:minorFont>
        <a:latin typeface="JetBrains Mono"/>
        <a:ea typeface="华文仿宋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2069</TotalTime>
  <Words>2047</Words>
  <Application>Microsoft Office PowerPoint</Application>
  <PresentationFormat>宽屏</PresentationFormat>
  <Paragraphs>251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-apple-system</vt:lpstr>
      <vt:lpstr>JetBrains Mono</vt:lpstr>
      <vt:lpstr>Arial</vt:lpstr>
      <vt:lpstr>Wingdings 3</vt:lpstr>
      <vt:lpstr>平面</vt:lpstr>
      <vt:lpstr>操作系统大实验 week8</vt:lpstr>
      <vt:lpstr>menu</vt:lpstr>
      <vt:lpstr>Arceos现有内存分配算法</vt:lpstr>
      <vt:lpstr>buddy内存分配算法</vt:lpstr>
      <vt:lpstr>buddy内存分配算法</vt:lpstr>
      <vt:lpstr>buddy内存分配算法</vt:lpstr>
      <vt:lpstr>buddy内存分配算法</vt:lpstr>
      <vt:lpstr>buddy内存分配算法</vt:lpstr>
      <vt:lpstr>buddy内存分配算法</vt:lpstr>
      <vt:lpstr>slab内存分配算法</vt:lpstr>
      <vt:lpstr>slab内存分配算法</vt:lpstr>
      <vt:lpstr>slab内存分配算法</vt:lpstr>
      <vt:lpstr>slab内存分配算法</vt:lpstr>
      <vt:lpstr>slab内存分配算法</vt:lpstr>
      <vt:lpstr>算法改进</vt:lpstr>
      <vt:lpstr>动态分区分配策略</vt:lpstr>
      <vt:lpstr>动态分区分配策略</vt:lpstr>
      <vt:lpstr>动态分区分配策略</vt:lpstr>
      <vt:lpstr>动态分区分配策略</vt:lpstr>
      <vt:lpstr>动态分区分配策略</vt:lpstr>
      <vt:lpstr>总结</vt:lpstr>
      <vt:lpstr>todo list</vt:lpstr>
      <vt:lpstr>todo list</vt:lpstr>
      <vt:lpstr>reference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207 M</dc:creator>
  <cp:lastModifiedBy>张 艺缤</cp:lastModifiedBy>
  <cp:revision>1598</cp:revision>
  <dcterms:created xsi:type="dcterms:W3CDTF">2022-03-09T15:13:05Z</dcterms:created>
  <dcterms:modified xsi:type="dcterms:W3CDTF">2023-04-15T14:14:13Z</dcterms:modified>
</cp:coreProperties>
</file>