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47" r:id="rId4"/>
    <p:sldId id="367" r:id="rId5"/>
    <p:sldId id="368" r:id="rId6"/>
    <p:sldId id="369" r:id="rId7"/>
    <p:sldId id="374" r:id="rId8"/>
    <p:sldId id="370" r:id="rId9"/>
    <p:sldId id="371" r:id="rId10"/>
    <p:sldId id="375" r:id="rId11"/>
    <p:sldId id="372" r:id="rId12"/>
    <p:sldId id="373" r:id="rId13"/>
    <p:sldId id="357" r:id="rId14"/>
    <p:sldId id="343" r:id="rId15"/>
    <p:sldId id="3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>
                <a:solidFill>
                  <a:schemeClr val="tx1"/>
                </a:solidFill>
                <a:cs typeface="Courier New" panose="02070309020205020404" pitchFamily="49" charset="0"/>
              </a:rPr>
              <a:t>week9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C</a:t>
            </a:r>
            <a:r>
              <a:rPr lang="zh-CN" altLang="en-US" dirty="0"/>
              <a:t>语言版</a:t>
            </a:r>
            <a:r>
              <a:rPr lang="en-US" altLang="zh-CN" dirty="0"/>
              <a:t>tester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tests/test_main.rs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端的相应接口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993D9-411C-4964-ADBB-FCD39CC4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50" y="2177605"/>
            <a:ext cx="7696867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8BB032C-C320-4024-9209-D20FE7227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430370"/>
              </p:ext>
            </p:extLst>
          </p:nvPr>
        </p:nvGraphicFramePr>
        <p:xfrm>
          <a:off x="1009240" y="2699290"/>
          <a:ext cx="9385272" cy="165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159">
                  <a:extLst>
                    <a:ext uri="{9D8B030D-6E8A-4147-A177-3AD203B41FA5}">
                      <a16:colId xmlns:a16="http://schemas.microsoft.com/office/drawing/2014/main" val="2329672705"/>
                    </a:ext>
                  </a:extLst>
                </a:gridCol>
                <a:gridCol w="1173159">
                  <a:extLst>
                    <a:ext uri="{9D8B030D-6E8A-4147-A177-3AD203B41FA5}">
                      <a16:colId xmlns:a16="http://schemas.microsoft.com/office/drawing/2014/main" val="3033474478"/>
                    </a:ext>
                  </a:extLst>
                </a:gridCol>
                <a:gridCol w="1173159">
                  <a:extLst>
                    <a:ext uri="{9D8B030D-6E8A-4147-A177-3AD203B41FA5}">
                      <a16:colId xmlns:a16="http://schemas.microsoft.com/office/drawing/2014/main" val="220977365"/>
                    </a:ext>
                  </a:extLst>
                </a:gridCol>
                <a:gridCol w="1173159">
                  <a:extLst>
                    <a:ext uri="{9D8B030D-6E8A-4147-A177-3AD203B41FA5}">
                      <a16:colId xmlns:a16="http://schemas.microsoft.com/office/drawing/2014/main" val="4036585437"/>
                    </a:ext>
                  </a:extLst>
                </a:gridCol>
                <a:gridCol w="1173159">
                  <a:extLst>
                    <a:ext uri="{9D8B030D-6E8A-4147-A177-3AD203B41FA5}">
                      <a16:colId xmlns:a16="http://schemas.microsoft.com/office/drawing/2014/main" val="557476425"/>
                    </a:ext>
                  </a:extLst>
                </a:gridCol>
                <a:gridCol w="1173159">
                  <a:extLst>
                    <a:ext uri="{9D8B030D-6E8A-4147-A177-3AD203B41FA5}">
                      <a16:colId xmlns:a16="http://schemas.microsoft.com/office/drawing/2014/main" val="1316372327"/>
                    </a:ext>
                  </a:extLst>
                </a:gridCol>
                <a:gridCol w="1173159">
                  <a:extLst>
                    <a:ext uri="{9D8B030D-6E8A-4147-A177-3AD203B41FA5}">
                      <a16:colId xmlns:a16="http://schemas.microsoft.com/office/drawing/2014/main" val="3388956317"/>
                    </a:ext>
                  </a:extLst>
                </a:gridCol>
                <a:gridCol w="1173159">
                  <a:extLst>
                    <a:ext uri="{9D8B030D-6E8A-4147-A177-3AD203B41FA5}">
                      <a16:colId xmlns:a16="http://schemas.microsoft.com/office/drawing/2014/main" val="2589980045"/>
                    </a:ext>
                  </a:extLst>
                </a:gridCol>
              </a:tblGrid>
              <a:tr h="55082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TLSF_C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48093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Basic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8.297s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1.967s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14.479s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5078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0.071s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0.056s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0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8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mimalloc</a:t>
            </a:r>
            <a:r>
              <a:rPr lang="en-US" altLang="zh-CN" dirty="0"/>
              <a:t>-bench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文档中提到的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benchmark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内含多种实际应用中的测例（以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程序给出）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可以支持测试多种内存分配算法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、直接运行测试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根据文档运行测试目前无法成功，经排查可能是部分依赖的网站无法提供服务所致，正在解决中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、将部分测例的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程序导入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中进行测试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正在进行中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6351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版本，单线程的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改进已有算法的效率、线程安全性等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版本，多线程的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8933010" cy="477970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学习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算法与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cargo 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构建用户态测试环境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导入原有的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，测试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原有的内存分配算法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 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ffi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导入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，并用原有的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memtest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进行测试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导入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实现的简单测例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/test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，对已有算法进行测试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DOING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，直接对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进行测试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尚未解决的问题：按照文档直接运行会出错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分别导入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-bench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，对目前所有算法进行测试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TLSF</a:t>
            </a:r>
            <a:r>
              <a:rPr lang="zh-CN" altLang="en-US" dirty="0"/>
              <a:t>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用两级链表来维护大小在一定范围内的内存块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每次分配的额外空间开销仅为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字节；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内存碎片较少；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支持动态添加和删除内存池；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不保证线程安全，需要调用者保证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搭建测试框架时加锁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mimalloc</a:t>
            </a:r>
            <a:r>
              <a:rPr lang="zh-CN" altLang="en-US" dirty="0"/>
              <a:t>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C7C410FF-32A0-4301-83EB-8500CCB65A17}"/>
              </a:ext>
            </a:extLst>
          </p:cNvPr>
          <p:cNvSpPr txBox="1">
            <a:spLocks/>
          </p:cNvSpPr>
          <p:nvPr/>
        </p:nvSpPr>
        <p:spPr>
          <a:xfrm>
            <a:off x="677334" y="1444309"/>
            <a:ext cx="10450914" cy="5093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保证线程安全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但无需使用锁，只需原子操作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每个线程维护线程本地数据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tld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，维护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种结构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段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(segment)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(heap)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、页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(page)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分离适配，每个页上的内存块大小都是相同的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每个页维护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个空闲块链表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Free list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（空闲链表）、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Local list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（由自己释放的空闲块）、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Thread list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（由其他线程释放的空闲块）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目的：提高内存连续性；用原子操作保证线程安全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&lt;=1024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单独处理、满页特殊处理等机制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效果：单次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；速度比通用分配器快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7%~14%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meta-data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额外空间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0.2%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，最大空间浪费约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16.7%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043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构建用户态测试环境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创建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tests/test_main.rs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编写测试框架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#[global_allocator]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标记修改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默认的内存分配机制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需要支持内存分配模式在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system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和被测试算法之间动态切换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运行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cargo test --release -- --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nocapture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279A4C-8C69-454A-A8B6-7BDE0211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512" y="3988546"/>
            <a:ext cx="3377402" cy="26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2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导入已有的</a:t>
            </a:r>
            <a:r>
              <a:rPr lang="en-US" altLang="zh-CN" dirty="0" err="1"/>
              <a:t>memtest</a:t>
            </a:r>
            <a:r>
              <a:rPr lang="zh-CN" altLang="en-US" dirty="0"/>
              <a:t>进行测试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tests/basic_test.rs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沿用了先前的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测例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051D0C-892C-46C6-8694-8A0988FC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52" y="3269639"/>
            <a:ext cx="4367176" cy="23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C</a:t>
            </a:r>
            <a:r>
              <a:rPr lang="zh-CN" altLang="en-US" dirty="0"/>
              <a:t>语言版</a:t>
            </a:r>
            <a:r>
              <a:rPr lang="en-US" altLang="zh-CN" dirty="0"/>
              <a:t>TLSF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需要解决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程序中调用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函数的问题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src/buils.rs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在编译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之前先编译生成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程序的库函数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F692C1-4405-4F27-86E3-C107ED34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47" y="3813048"/>
            <a:ext cx="6332769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C</a:t>
            </a:r>
            <a:r>
              <a:rPr lang="zh-CN" altLang="en-US" dirty="0"/>
              <a:t>语言版</a:t>
            </a:r>
            <a:r>
              <a:rPr lang="en-US" altLang="zh-CN" dirty="0"/>
              <a:t>TLSF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tests/tlsf_c.rs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编写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中的相应接口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05352E-BCFC-455C-BDB5-937E0647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07" y="3693883"/>
            <a:ext cx="8375106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0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C</a:t>
            </a:r>
            <a:r>
              <a:rPr lang="zh-CN" altLang="en-US" dirty="0"/>
              <a:t>语言版</a:t>
            </a:r>
            <a:r>
              <a:rPr lang="en-US" altLang="zh-CN" dirty="0"/>
              <a:t>tester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需要解决在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函数中调用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函数的问题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由于入口是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，要在调用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程序时传相应的函数指针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tester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来自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mimalloc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/test/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main.c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mimalloc_test_1/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mitest.c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9ADF7A-659A-428F-83D9-21C5C429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47" y="3297715"/>
            <a:ext cx="5486401" cy="33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699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2463</TotalTime>
  <Words>783</Words>
  <Application>Microsoft Office PowerPoint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-apple-system</vt:lpstr>
      <vt:lpstr>JetBrains Mono</vt:lpstr>
      <vt:lpstr>Arial</vt:lpstr>
      <vt:lpstr>Wingdings 3</vt:lpstr>
      <vt:lpstr>平面</vt:lpstr>
      <vt:lpstr>操作系统大实验 week9</vt:lpstr>
      <vt:lpstr>menu</vt:lpstr>
      <vt:lpstr>TLSF算法</vt:lpstr>
      <vt:lpstr>mimalloc算法</vt:lpstr>
      <vt:lpstr>构建用户态测试环境</vt:lpstr>
      <vt:lpstr>导入已有的memtest进行测试</vt:lpstr>
      <vt:lpstr>导入C语言版TLSF</vt:lpstr>
      <vt:lpstr>导入C语言版TLSF</vt:lpstr>
      <vt:lpstr>导入C语言版tester</vt:lpstr>
      <vt:lpstr>导入C语言版tester</vt:lpstr>
      <vt:lpstr>测试结果</vt:lpstr>
      <vt:lpstr>mimalloc-bench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1854</cp:revision>
  <dcterms:created xsi:type="dcterms:W3CDTF">2022-03-09T15:13:05Z</dcterms:created>
  <dcterms:modified xsi:type="dcterms:W3CDTF">2023-04-22T16:58:50Z</dcterms:modified>
</cp:coreProperties>
</file>