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63" r:id="rId2"/>
    <p:sldId id="465" r:id="rId3"/>
    <p:sldId id="466" r:id="rId4"/>
    <p:sldId id="467" r:id="rId5"/>
    <p:sldId id="468" r:id="rId6"/>
    <p:sldId id="479" r:id="rId7"/>
    <p:sldId id="469" r:id="rId8"/>
    <p:sldId id="470" r:id="rId9"/>
    <p:sldId id="485" r:id="rId10"/>
    <p:sldId id="472" r:id="rId11"/>
    <p:sldId id="473" r:id="rId12"/>
    <p:sldId id="474" r:id="rId13"/>
    <p:sldId id="475" r:id="rId14"/>
    <p:sldId id="476" r:id="rId15"/>
    <p:sldId id="477" r:id="rId16"/>
    <p:sldId id="484" r:id="rId17"/>
    <p:sldId id="482" r:id="rId18"/>
    <p:sldId id="483" r:id="rId19"/>
    <p:sldId id="480" r:id="rId20"/>
  </p:sldIdLst>
  <p:sldSz cx="9906000" cy="6858000" type="A4"/>
  <p:notesSz cx="7099300" cy="1023461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CC0000"/>
    <a:srgbClr val="006600"/>
    <a:srgbClr val="EAE8BC"/>
    <a:srgbClr val="F5D7B5"/>
    <a:srgbClr val="F3DFD9"/>
    <a:srgbClr val="DFEABC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49" autoAdjust="0"/>
    <p:restoredTop sz="89744" autoAdjust="0"/>
  </p:normalViewPr>
  <p:slideViewPr>
    <p:cSldViewPr snapToGrid="0">
      <p:cViewPr varScale="1">
        <p:scale>
          <a:sx n="74" d="100"/>
          <a:sy n="74" d="100"/>
        </p:scale>
        <p:origin x="1350" y="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24"/>
    </p:cViewPr>
  </p:sorterViewPr>
  <p:notesViewPr>
    <p:cSldViewPr snapToGrid="0">
      <p:cViewPr>
        <p:scale>
          <a:sx n="75" d="100"/>
          <a:sy n="75" d="100"/>
        </p:scale>
        <p:origin x="-2022" y="-72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9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83A0361-2436-4044-8F0A-3AEB4DC51AEA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5510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>
            <a:lvl1pPr algn="l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6763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l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3BC426D-59A8-4175-956D-EEC8D8D7783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823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8540CA48-B60D-4A77-A928-E2D205A8C4B9}" type="slidenum">
              <a:rPr lang="en-US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</a:t>
            </a:fld>
            <a:endParaRPr lang="en-US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00139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D5BCF8C4-9C31-442D-980B-361ED515331D}" type="slidenum">
              <a:rPr lang="en-US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</a:t>
            </a:fld>
            <a:endParaRPr lang="en-US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8350"/>
            <a:ext cx="5540375" cy="383698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ES" smtClean="0"/>
              <a:t>Sistemas</a:t>
            </a:r>
          </a:p>
          <a:p>
            <a:pPr eaLnBrk="1" hangingPunct="1"/>
            <a:endParaRPr lang="es-ES" smtClean="0"/>
          </a:p>
          <a:p>
            <a:pPr eaLnBrk="1" hangingPunct="1"/>
            <a:r>
              <a:rPr lang="es-ES" smtClean="0"/>
              <a:t>Un sistema es algo más que la suma de sus partes, también se</a:t>
            </a:r>
          </a:p>
          <a:p>
            <a:pPr eaLnBrk="1" hangingPunct="1"/>
            <a:r>
              <a:rPr lang="es-ES" smtClean="0"/>
              <a:t>enriquece de las relaciones entre sus componentes.</a:t>
            </a:r>
          </a:p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2220031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7F03EE9B-EF3F-4055-9E70-8810C89F5B4B}" type="slidenum">
              <a:rPr lang="en-US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</a:t>
            </a:fld>
            <a:endParaRPr lang="en-US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8350"/>
            <a:ext cx="5540375" cy="3836988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ES_tradnl" smtClean="0"/>
              <a:t>Estos factores del cambio originan tendencias </a:t>
            </a:r>
            <a:r>
              <a:rPr lang="es-ES" smtClean="0"/>
              <a:t>que están además afectadas</a:t>
            </a:r>
          </a:p>
          <a:p>
            <a:pPr eaLnBrk="1" hangingPunct="1"/>
            <a:r>
              <a:rPr lang="es-ES" smtClean="0"/>
              <a:t>por la capacidad para distribuir información de forma más eficiente que antes.</a:t>
            </a:r>
          </a:p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2480728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7BFD3B43-0AD4-4121-82FE-BBC4BB2C41CE}" type="slidenum">
              <a:rPr lang="en-US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8</a:t>
            </a:fld>
            <a:endParaRPr lang="en-US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8350"/>
            <a:ext cx="5540375" cy="383698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  <a:p>
            <a:pPr eaLnBrk="1" hangingPunct="1"/>
            <a:endParaRPr lang="es-ES" smtClean="0"/>
          </a:p>
          <a:p>
            <a:pPr eaLnBrk="1" hangingPunct="1"/>
            <a:endParaRPr lang="es-ES" smtClean="0"/>
          </a:p>
          <a:p>
            <a:pPr eaLnBrk="1" hangingPunct="1"/>
            <a:r>
              <a:rPr lang="es-ES" smtClean="0"/>
              <a:t>Sistemas Comerciales</a:t>
            </a:r>
          </a:p>
          <a:p>
            <a:pPr eaLnBrk="1" hangingPunct="1"/>
            <a:r>
              <a:rPr lang="es-ES" smtClean="0"/>
              <a:t>Una compañía piensa en un producto, que implementado en software </a:t>
            </a:r>
          </a:p>
          <a:p>
            <a:pPr eaLnBrk="1" hangingPunct="1"/>
            <a:r>
              <a:rPr lang="es-ES" smtClean="0"/>
              <a:t>es rápidamente distribuido a todo el mundo. El impacto de estas </a:t>
            </a:r>
          </a:p>
          <a:p>
            <a:pPr eaLnBrk="1" hangingPunct="1"/>
            <a:r>
              <a:rPr lang="es-ES" smtClean="0"/>
              <a:t>tendencias es un incremento de la competitividad y la capacidad de </a:t>
            </a:r>
          </a:p>
          <a:p>
            <a:pPr eaLnBrk="1" hangingPunct="1"/>
            <a:r>
              <a:rPr lang="es-ES" smtClean="0"/>
              <a:t>monopolizar los beneficios de las nuevas tecnologías, sin necesidad de </a:t>
            </a:r>
          </a:p>
          <a:p>
            <a:pPr eaLnBrk="1" hangingPunct="1"/>
            <a:r>
              <a:rPr lang="es-ES" smtClean="0"/>
              <a:t>contar con gran número de fábricas.</a:t>
            </a:r>
          </a:p>
          <a:p>
            <a:pPr eaLnBrk="1" hangingPunct="1"/>
            <a:r>
              <a:rPr lang="es-ES" smtClean="0"/>
              <a:t>Utilizar la ingeniería de sistemas para gestionar requisitos, </a:t>
            </a:r>
          </a:p>
          <a:p>
            <a:pPr eaLnBrk="1" hangingPunct="1"/>
            <a:r>
              <a:rPr lang="es-ES" smtClean="0"/>
              <a:t>diseños, producción, distribución y reacción del producto no solo acorta el</a:t>
            </a:r>
          </a:p>
          <a:p>
            <a:pPr eaLnBrk="1" hangingPunct="1"/>
            <a:r>
              <a:rPr lang="es-ES" smtClean="0"/>
              <a:t>tiempo en el mercado, sino que además asegura que construimos el</a:t>
            </a:r>
          </a:p>
          <a:p>
            <a:pPr eaLnBrk="1" hangingPunct="1"/>
            <a:r>
              <a:rPr lang="es-ES" smtClean="0"/>
              <a:t>producto adecuado (Ingeniería de requisitos).</a:t>
            </a:r>
          </a:p>
          <a:p>
            <a:pPr eaLnBrk="1" hangingPunct="1"/>
            <a:endParaRPr lang="es-ES" smtClean="0"/>
          </a:p>
          <a:p>
            <a:pPr eaLnBrk="1" hangingPunct="1"/>
            <a:r>
              <a:rPr lang="es-ES" smtClean="0"/>
              <a:t>Sistemas hechos a medida</a:t>
            </a:r>
          </a:p>
          <a:p>
            <a:pPr eaLnBrk="1" hangingPunct="1"/>
            <a:r>
              <a:rPr lang="es-ES" smtClean="0"/>
              <a:t>En este ámbito, la necesidad real del cliente es una completa capacidad</a:t>
            </a:r>
          </a:p>
          <a:p>
            <a:pPr eaLnBrk="1" hangingPunct="1"/>
            <a:r>
              <a:rPr lang="es-ES" smtClean="0"/>
              <a:t>operativa, es decir, que el producto trabaje correctamente dentro de su entorno.</a:t>
            </a:r>
          </a:p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444295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CEF64E99-2B02-4CC9-B361-A58EEDE50E4F}" type="slidenum">
              <a:rPr lang="en-US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18</a:t>
            </a:fld>
            <a:endParaRPr lang="en-US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768350"/>
            <a:ext cx="5543550" cy="3838575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ES" smtClean="0"/>
              <a:t>Herramienta: permite modelar y/o formalizar. (incluso pseudocodigo??)</a:t>
            </a:r>
          </a:p>
          <a:p>
            <a:pPr eaLnBrk="1" hangingPunct="1"/>
            <a:r>
              <a:rPr lang="es-ES" smtClean="0"/>
              <a:t>Lenguaje de modelado: conjunto de herramientas</a:t>
            </a:r>
          </a:p>
          <a:p>
            <a:pPr eaLnBrk="1" hangingPunct="1"/>
            <a:r>
              <a:rPr lang="es-ES" smtClean="0"/>
              <a:t>Técnica: Indica como formalizar aunque no necesariamente tiene porque obligar con la herramienta</a:t>
            </a:r>
          </a:p>
          <a:p>
            <a:pPr eaLnBrk="1" hangingPunct="1"/>
            <a:r>
              <a:rPr lang="es-ES" smtClean="0"/>
              <a:t>Proceso: define la secuencia que debe seguirse para lograr el objetivo, con independencia de tecnicas o herramientas</a:t>
            </a:r>
          </a:p>
          <a:p>
            <a:pPr eaLnBrk="1" hangingPunct="1"/>
            <a:r>
              <a:rPr lang="es-ES" smtClean="0"/>
              <a:t>Método: Conjunto de procesos técnicas y herramientas que no comprenden toda la ISW</a:t>
            </a:r>
          </a:p>
          <a:p>
            <a:pPr eaLnBrk="1" hangingPunct="1"/>
            <a:r>
              <a:rPr lang="es-ES" smtClean="0"/>
              <a:t>Metodología: como la ISO. Cubre todo lo que tiene debajo y con todas las estapas</a:t>
            </a:r>
          </a:p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4114196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FF351750-0E7F-4C85-9176-0BD01EE2E23E}" type="slidenum">
              <a:rPr lang="en-US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19</a:t>
            </a:fld>
            <a:endParaRPr lang="en-US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987229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2"/>
          <p:cNvSpPr>
            <a:spLocks noChangeShapeType="1"/>
          </p:cNvSpPr>
          <p:nvPr userDrawn="1"/>
        </p:nvSpPr>
        <p:spPr bwMode="auto">
          <a:xfrm>
            <a:off x="293688" y="1173163"/>
            <a:ext cx="0" cy="4945062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" name="Rectangle 34"/>
          <p:cNvSpPr>
            <a:spLocks noChangeArrowheads="1"/>
          </p:cNvSpPr>
          <p:nvPr userDrawn="1"/>
        </p:nvSpPr>
        <p:spPr bwMode="auto">
          <a:xfrm>
            <a:off x="7515225" y="6521450"/>
            <a:ext cx="2341563" cy="21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>
            <a:spAutoFit/>
          </a:bodyPr>
          <a:lstStyle/>
          <a:p>
            <a:pPr algn="l">
              <a:spcBef>
                <a:spcPct val="0"/>
              </a:spcBef>
            </a:pPr>
            <a:r>
              <a:rPr lang="es-ES" sz="800" dirty="0" smtClean="0">
                <a:solidFill>
                  <a:schemeClr val="hlink"/>
                </a:solidFill>
                <a:latin typeface="Arial" charset="0"/>
              </a:rPr>
              <a:t>Tecnológico </a:t>
            </a:r>
            <a:r>
              <a:rPr lang="es-ES" sz="800" dirty="0">
                <a:solidFill>
                  <a:schemeClr val="hlink"/>
                </a:solidFill>
                <a:latin typeface="Arial" charset="0"/>
              </a:rPr>
              <a:t>de Monterrey, México	</a:t>
            </a:r>
            <a:fld id="{6D88DD5C-5FAE-4C2B-B77B-62695532C5A4}" type="slidenum">
              <a:rPr lang="es-ES" sz="800">
                <a:solidFill>
                  <a:schemeClr val="hlink"/>
                </a:solidFill>
                <a:latin typeface="Arial" charset="0"/>
              </a:rPr>
              <a:pPr algn="l">
                <a:spcBef>
                  <a:spcPct val="0"/>
                </a:spcBef>
              </a:pPr>
              <a:t>‹Nº›</a:t>
            </a:fld>
            <a:endParaRPr lang="es-ES" sz="8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6" name="Line 36"/>
          <p:cNvSpPr>
            <a:spLocks noChangeShapeType="1"/>
          </p:cNvSpPr>
          <p:nvPr userDrawn="1"/>
        </p:nvSpPr>
        <p:spPr bwMode="auto">
          <a:xfrm>
            <a:off x="990600" y="6553200"/>
            <a:ext cx="8915400" cy="0"/>
          </a:xfrm>
          <a:prstGeom prst="line">
            <a:avLst/>
          </a:prstGeom>
          <a:noFill/>
          <a:ln w="31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" name="Rectangle 37"/>
          <p:cNvSpPr>
            <a:spLocks noChangeArrowheads="1"/>
          </p:cNvSpPr>
          <p:nvPr userDrawn="1"/>
        </p:nvSpPr>
        <p:spPr bwMode="auto">
          <a:xfrm>
            <a:off x="3758643" y="6553200"/>
            <a:ext cx="22172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900" dirty="0" smtClean="0">
                <a:solidFill>
                  <a:srgbClr val="000066"/>
                </a:solidFill>
                <a:latin typeface="Arial" charset="0"/>
              </a:rPr>
              <a:t>Fundamentos</a:t>
            </a:r>
            <a:r>
              <a:rPr lang="es-ES" sz="900" baseline="0" dirty="0" smtClean="0">
                <a:solidFill>
                  <a:srgbClr val="000066"/>
                </a:solidFill>
                <a:latin typeface="Arial" charset="0"/>
              </a:rPr>
              <a:t> de ingeniería de software</a:t>
            </a:r>
            <a:endParaRPr lang="es-ES" sz="900" dirty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86868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048000"/>
            <a:ext cx="8686800" cy="3352800"/>
          </a:xfrm>
        </p:spPr>
        <p:txBody>
          <a:bodyPr/>
          <a:lstStyle>
            <a:lvl1pPr marL="0" indent="0" algn="r">
              <a:buFont typeface="Trebuchet MS" pitchFamily="34" charset="0"/>
              <a:buNone/>
              <a:defRPr/>
            </a:lvl1pPr>
          </a:lstStyle>
          <a:p>
            <a:r>
              <a:rPr lang="es-MX"/>
              <a:t>Haga clic para modificar el estilo de subtítulo del patrón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76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06552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92844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39000" y="76200"/>
            <a:ext cx="2209800" cy="63246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6477000" cy="63246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664665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6200"/>
            <a:ext cx="8839200" cy="762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43434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105400" y="1143000"/>
            <a:ext cx="4343400" cy="25527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5105400" y="3848100"/>
            <a:ext cx="4343400" cy="25527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341329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386815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7708722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4343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5400" y="1143000"/>
            <a:ext cx="4343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529318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61107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240357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83375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7169309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2663163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883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8839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560388" y="914400"/>
            <a:ext cx="8885237" cy="0"/>
          </a:xfrm>
          <a:prstGeom prst="line">
            <a:avLst/>
          </a:prstGeom>
          <a:noFill/>
          <a:ln w="63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9" name="Line 23"/>
          <p:cNvSpPr>
            <a:spLocks noChangeShapeType="1"/>
          </p:cNvSpPr>
          <p:nvPr userDrawn="1"/>
        </p:nvSpPr>
        <p:spPr bwMode="auto">
          <a:xfrm>
            <a:off x="990600" y="6553200"/>
            <a:ext cx="8915400" cy="0"/>
          </a:xfrm>
          <a:prstGeom prst="line">
            <a:avLst/>
          </a:prstGeom>
          <a:noFill/>
          <a:ln w="31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0" name="Line 26"/>
          <p:cNvSpPr>
            <a:spLocks noChangeShapeType="1"/>
          </p:cNvSpPr>
          <p:nvPr userDrawn="1"/>
        </p:nvSpPr>
        <p:spPr bwMode="auto">
          <a:xfrm>
            <a:off x="293688" y="1173163"/>
            <a:ext cx="0" cy="49450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2" name="Rectangle 34"/>
          <p:cNvSpPr>
            <a:spLocks noChangeArrowheads="1"/>
          </p:cNvSpPr>
          <p:nvPr userDrawn="1"/>
        </p:nvSpPr>
        <p:spPr bwMode="auto">
          <a:xfrm>
            <a:off x="7515225" y="6521450"/>
            <a:ext cx="2341563" cy="21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>
            <a:spAutoFit/>
          </a:bodyPr>
          <a:lstStyle/>
          <a:p>
            <a:pPr algn="l">
              <a:spcBef>
                <a:spcPct val="0"/>
              </a:spcBef>
            </a:pPr>
            <a:r>
              <a:rPr lang="es-ES" sz="800" dirty="0" smtClean="0">
                <a:solidFill>
                  <a:schemeClr val="hlink"/>
                </a:solidFill>
                <a:latin typeface="Arial" charset="0"/>
              </a:rPr>
              <a:t>Tecnológico </a:t>
            </a:r>
            <a:r>
              <a:rPr lang="es-ES" sz="800" dirty="0">
                <a:solidFill>
                  <a:schemeClr val="hlink"/>
                </a:solidFill>
                <a:latin typeface="Arial" charset="0"/>
              </a:rPr>
              <a:t>de Monterrey, México	</a:t>
            </a:r>
            <a:fld id="{9B6955EF-D2E1-41A9-826A-3CB6AAD891C2}" type="slidenum">
              <a:rPr lang="es-ES" sz="800">
                <a:solidFill>
                  <a:schemeClr val="hlink"/>
                </a:solidFill>
                <a:latin typeface="Arial" charset="0"/>
              </a:rPr>
              <a:pPr algn="l">
                <a:spcBef>
                  <a:spcPct val="0"/>
                </a:spcBef>
              </a:pPr>
              <a:t>‹Nº›</a:t>
            </a:fld>
            <a:endParaRPr lang="es-ES" sz="8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1033" name="Rectangle 36"/>
          <p:cNvSpPr>
            <a:spLocks noChangeArrowheads="1"/>
          </p:cNvSpPr>
          <p:nvPr userDrawn="1"/>
        </p:nvSpPr>
        <p:spPr bwMode="auto">
          <a:xfrm>
            <a:off x="3758643" y="6553200"/>
            <a:ext cx="22172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900" dirty="0" smtClean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endParaRPr lang="es-ES" sz="900" dirty="0">
              <a:solidFill>
                <a:srgbClr val="000066"/>
              </a:solidFill>
              <a:latin typeface="Arial" charset="0"/>
            </a:endParaRPr>
          </a:p>
        </p:txBody>
      </p:sp>
      <p:pic>
        <p:nvPicPr>
          <p:cNvPr id="32771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76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ransition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Trebuchet MS" pitchFamily="34" charset="0"/>
        <a:buChar char="&gt;"/>
        <a:defRPr sz="24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imes New Roman" pitchFamily="18" charset="0"/>
        <a:buChar char="–"/>
        <a:defRPr sz="2000">
          <a:solidFill>
            <a:srgbClr val="000066"/>
          </a:solidFill>
          <a:latin typeface="+mn-lt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Char char="•"/>
        <a:defRPr>
          <a:solidFill>
            <a:srgbClr val="000066"/>
          </a:solidFill>
          <a:latin typeface="+mn-lt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imes New Roman" pitchFamily="18" charset="0"/>
        <a:buChar char="–"/>
        <a:defRPr sz="1600">
          <a:solidFill>
            <a:srgbClr val="000066"/>
          </a:solidFill>
          <a:latin typeface="+mn-lt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rebuchet MS" pitchFamily="34" charset="0"/>
        <a:buChar char="&gt;"/>
        <a:defRPr sz="1600">
          <a:solidFill>
            <a:srgbClr val="000066"/>
          </a:solidFill>
          <a:latin typeface="+mn-lt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pitchFamily="34" charset="0"/>
        <a:buChar char="&gt;"/>
        <a:defRPr sz="1600">
          <a:solidFill>
            <a:srgbClr val="000066"/>
          </a:solidFill>
          <a:latin typeface="+mn-lt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pitchFamily="34" charset="0"/>
        <a:buChar char="&gt;"/>
        <a:defRPr sz="1600">
          <a:solidFill>
            <a:srgbClr val="000066"/>
          </a:solidFill>
          <a:latin typeface="+mn-lt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pitchFamily="34" charset="0"/>
        <a:buChar char="&gt;"/>
        <a:defRPr sz="1600">
          <a:solidFill>
            <a:srgbClr val="000066"/>
          </a:solidFill>
          <a:latin typeface="+mn-lt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pitchFamily="34" charset="0"/>
        <a:buChar char="&gt;"/>
        <a:defRPr sz="1600">
          <a:solidFill>
            <a:srgbClr val="000066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8686800" cy="1676400"/>
          </a:xfrm>
        </p:spPr>
        <p:txBody>
          <a:bodyPr/>
          <a:lstStyle/>
          <a:p>
            <a:pPr eaLnBrk="1" hangingPunct="1"/>
            <a:r>
              <a:rPr lang="es-ES" sz="3200" dirty="0" smtClean="0">
                <a:solidFill>
                  <a:srgbClr val="000066"/>
                </a:solidFill>
              </a:rPr>
              <a:t>Fundamentos de ingeniería de software</a:t>
            </a:r>
          </a:p>
        </p:txBody>
      </p:sp>
      <p:sp>
        <p:nvSpPr>
          <p:cNvPr id="14339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8763000" cy="4114800"/>
          </a:xfrm>
        </p:spPr>
        <p:txBody>
          <a:bodyPr/>
          <a:lstStyle/>
          <a:p>
            <a:pPr eaLnBrk="1" hangingPunct="1"/>
            <a:endParaRPr lang="es-ES" sz="3200" dirty="0" smtClean="0"/>
          </a:p>
          <a:p>
            <a:pPr eaLnBrk="1" hangingPunct="1"/>
            <a:endParaRPr lang="es-ES" dirty="0" smtClean="0">
              <a:solidFill>
                <a:schemeClr val="hlink"/>
              </a:solidFill>
            </a:endParaRPr>
          </a:p>
          <a:p>
            <a:pPr eaLnBrk="1" hangingPunct="1"/>
            <a:r>
              <a:rPr lang="es-ES" sz="3200" dirty="0" smtClean="0">
                <a:solidFill>
                  <a:srgbClr val="006600"/>
                </a:solidFill>
              </a:rPr>
              <a:t>Tema 1: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ES" sz="2800" dirty="0" smtClean="0"/>
              <a:t>Introducción a la Ingeniería del Software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endParaRPr lang="es-ES" sz="2800" dirty="0" smtClean="0">
              <a:solidFill>
                <a:srgbClr val="006600"/>
              </a:solidFill>
            </a:endParaRPr>
          </a:p>
          <a:p>
            <a:pPr eaLnBrk="1" hangingPunct="1"/>
            <a:endParaRPr lang="es-ES" dirty="0" smtClean="0"/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Crisis en la producción de software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43000"/>
            <a:ext cx="5745163" cy="5257800"/>
          </a:xfrm>
        </p:spPr>
        <p:txBody>
          <a:bodyPr/>
          <a:lstStyle/>
          <a:p>
            <a:pPr eaLnBrk="1" hangingPunct="1"/>
            <a:r>
              <a:rPr lang="es-ES" sz="2000" dirty="0" smtClean="0"/>
              <a:t>Grupo </a:t>
            </a:r>
            <a:r>
              <a:rPr lang="es-ES" sz="2000" i="1" dirty="0" smtClean="0"/>
              <a:t>Standish</a:t>
            </a:r>
            <a:r>
              <a:rPr lang="es-ES" sz="2000" dirty="0" smtClean="0"/>
              <a:t> y el informe CHAOS (2014).</a:t>
            </a:r>
          </a:p>
          <a:p>
            <a:pPr lvl="1" eaLnBrk="1" hangingPunct="1"/>
            <a:r>
              <a:rPr lang="es-ES" sz="1800" dirty="0" smtClean="0"/>
              <a:t>http://www.standishgroup.com </a:t>
            </a:r>
          </a:p>
          <a:p>
            <a:pPr lvl="1" eaLnBrk="1" hangingPunct="1"/>
            <a:r>
              <a:rPr lang="es-ES" sz="1800" dirty="0" smtClean="0"/>
              <a:t>365 directivos, 8.830 desarrollos</a:t>
            </a:r>
          </a:p>
          <a:p>
            <a:pPr lvl="1" eaLnBrk="1" hangingPunct="1"/>
            <a:r>
              <a:rPr lang="es-ES" sz="1800" dirty="0" smtClean="0"/>
              <a:t>Empresas en EE.UU.</a:t>
            </a:r>
          </a:p>
          <a:p>
            <a:pPr lvl="1" eaLnBrk="1" hangingPunct="1"/>
            <a:r>
              <a:rPr lang="es-ES" sz="1800" dirty="0" smtClean="0"/>
              <a:t>Coste final: 189% del coste previsto</a:t>
            </a:r>
          </a:p>
          <a:p>
            <a:pPr lvl="1" eaLnBrk="1" hangingPunct="1"/>
            <a:r>
              <a:rPr lang="es-ES" sz="1800" dirty="0" smtClean="0"/>
              <a:t>Duración final: 222% de lo planificado</a:t>
            </a:r>
          </a:p>
          <a:p>
            <a:pPr lvl="1" eaLnBrk="1" hangingPunct="1"/>
            <a:endParaRPr lang="es-ES" sz="1800" dirty="0" smtClean="0"/>
          </a:p>
        </p:txBody>
      </p:sp>
      <p:graphicFrame>
        <p:nvGraphicFramePr>
          <p:cNvPr id="1484804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819400" y="3170238"/>
          <a:ext cx="5965825" cy="319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Gráfico" r:id="rId3" imgW="7077109" imgH="3667133" progId="Excel.Chart.8">
                  <p:embed/>
                </p:oleObj>
              </mc:Choice>
              <mc:Fallback>
                <p:oleObj name="Gráfico" r:id="rId3" imgW="7077109" imgH="3667133" progId="Excel.Char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170238"/>
                        <a:ext cx="5965825" cy="319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05" name="Rectangle 5"/>
          <p:cNvSpPr>
            <a:spLocks noChangeArrowheads="1"/>
          </p:cNvSpPr>
          <p:nvPr/>
        </p:nvSpPr>
        <p:spPr bwMode="auto">
          <a:xfrm>
            <a:off x="7086600" y="2057400"/>
            <a:ext cx="2590800" cy="1303338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buClr>
                <a:srgbClr val="CC0000"/>
              </a:buClr>
              <a:buFont typeface="Trebuchet MS" pitchFamily="34" charset="0"/>
              <a:buNone/>
            </a:pPr>
            <a:r>
              <a:rPr lang="es-ES" sz="1000">
                <a:solidFill>
                  <a:schemeClr val="hlink"/>
                </a:solidFill>
              </a:rPr>
              <a:t> </a:t>
            </a:r>
            <a:r>
              <a:rPr lang="es-ES" sz="1600">
                <a:solidFill>
                  <a:srgbClr val="CC3300"/>
                </a:solidFill>
              </a:rPr>
              <a:t>Terminado y operativo pero fuera de plazo, fuera de presupuesto y sin satisfacer todos los requisitos.</a:t>
            </a:r>
            <a:endParaRPr lang="es-ES">
              <a:solidFill>
                <a:srgbClr val="000066"/>
              </a:solidFill>
            </a:endParaRPr>
          </a:p>
        </p:txBody>
      </p:sp>
      <p:sp>
        <p:nvSpPr>
          <p:cNvPr id="1484806" name="Rectangle 6"/>
          <p:cNvSpPr>
            <a:spLocks noChangeArrowheads="1"/>
          </p:cNvSpPr>
          <p:nvPr/>
        </p:nvSpPr>
        <p:spPr bwMode="auto">
          <a:xfrm>
            <a:off x="990600" y="5410200"/>
            <a:ext cx="2133600" cy="1066800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buClr>
                <a:srgbClr val="CC0000"/>
              </a:buClr>
              <a:buFont typeface="Trebuchet MS" pitchFamily="34" charset="0"/>
              <a:buNone/>
            </a:pPr>
            <a:r>
              <a:rPr lang="es-ES" sz="1000">
                <a:solidFill>
                  <a:schemeClr val="hlink"/>
                </a:solidFill>
              </a:rPr>
              <a:t> </a:t>
            </a:r>
            <a:r>
              <a:rPr lang="es-ES" sz="1600">
                <a:solidFill>
                  <a:srgbClr val="CC3300"/>
                </a:solidFill>
              </a:rPr>
              <a:t>Terminado dentro del plazo y presupuesto, cumpliendo todos los requisitos</a:t>
            </a:r>
            <a:endParaRPr lang="es-ES">
              <a:solidFill>
                <a:srgbClr val="000066"/>
              </a:solidFill>
            </a:endParaRPr>
          </a:p>
        </p:txBody>
      </p:sp>
      <p:sp>
        <p:nvSpPr>
          <p:cNvPr id="1484807" name="Rectangle 7"/>
          <p:cNvSpPr>
            <a:spLocks noChangeArrowheads="1"/>
          </p:cNvSpPr>
          <p:nvPr/>
        </p:nvSpPr>
        <p:spPr bwMode="auto">
          <a:xfrm>
            <a:off x="457200" y="3657600"/>
            <a:ext cx="2133600" cy="533400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buClr>
                <a:srgbClr val="CC0000"/>
              </a:buClr>
              <a:buFont typeface="Trebuchet MS" pitchFamily="34" charset="0"/>
              <a:buNone/>
            </a:pPr>
            <a:r>
              <a:rPr lang="es-ES" sz="1000">
                <a:solidFill>
                  <a:schemeClr val="hlink"/>
                </a:solidFill>
              </a:rPr>
              <a:t> </a:t>
            </a:r>
            <a:r>
              <a:rPr lang="es-ES" sz="1600">
                <a:solidFill>
                  <a:srgbClr val="CC3300"/>
                </a:solidFill>
              </a:rPr>
              <a:t>Cancelado durante el desarrollo</a:t>
            </a:r>
            <a:endParaRPr lang="es-ES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8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8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8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8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1484804" grpId="0"/>
      <p:bldP spid="1484805" grpId="0" animBg="1"/>
      <p:bldP spid="1484806" grpId="0" animBg="1"/>
      <p:bldP spid="148480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Crisis en la producción de software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43000"/>
            <a:ext cx="6702425" cy="5257800"/>
          </a:xfrm>
        </p:spPr>
        <p:txBody>
          <a:bodyPr/>
          <a:lstStyle/>
          <a:p>
            <a:pPr eaLnBrk="1" hangingPunct="1"/>
            <a:r>
              <a:rPr lang="es-ES" sz="2000" dirty="0" smtClean="0"/>
              <a:t>Grupo </a:t>
            </a:r>
            <a:r>
              <a:rPr lang="es-ES" sz="2000" i="1" dirty="0" smtClean="0"/>
              <a:t>Standish</a:t>
            </a:r>
            <a:r>
              <a:rPr lang="es-ES" sz="2000" dirty="0" smtClean="0"/>
              <a:t> y el informe CHAOS (1994-2004).</a:t>
            </a:r>
          </a:p>
          <a:p>
            <a:pPr lvl="1" eaLnBrk="1" hangingPunct="1"/>
            <a:r>
              <a:rPr lang="es-ES" sz="1800" dirty="0" smtClean="0"/>
              <a:t>http://www.standishgroup.com</a:t>
            </a:r>
          </a:p>
        </p:txBody>
      </p:sp>
      <p:pic>
        <p:nvPicPr>
          <p:cNvPr id="14858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2286000"/>
            <a:ext cx="942022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8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Crisis en la producción de software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43000"/>
            <a:ext cx="8839200" cy="5257800"/>
          </a:xfrm>
        </p:spPr>
        <p:txBody>
          <a:bodyPr/>
          <a:lstStyle/>
          <a:p>
            <a:pPr eaLnBrk="1" hangingPunct="1"/>
            <a:r>
              <a:rPr lang="es-ES" sz="2000" dirty="0" smtClean="0"/>
              <a:t>Grupo </a:t>
            </a:r>
            <a:r>
              <a:rPr lang="es-ES" sz="2000" i="1" dirty="0" smtClean="0"/>
              <a:t>Standish</a:t>
            </a:r>
            <a:r>
              <a:rPr lang="es-ES" sz="2000" dirty="0" smtClean="0"/>
              <a:t> y el informe CHAOS (1994-2004).</a:t>
            </a:r>
          </a:p>
          <a:p>
            <a:pPr lvl="1" eaLnBrk="1" hangingPunct="1"/>
            <a:r>
              <a:rPr lang="es-ES" sz="1800" dirty="0" smtClean="0"/>
              <a:t>Mientras más caro resulta un proyecto, menor es su probabilidad de terminar con éxito</a:t>
            </a:r>
          </a:p>
        </p:txBody>
      </p:sp>
      <p:pic>
        <p:nvPicPr>
          <p:cNvPr id="14868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95513"/>
            <a:ext cx="8686800" cy="413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8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Crisis en la producción de software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43000"/>
            <a:ext cx="8839200" cy="5257800"/>
          </a:xfrm>
        </p:spPr>
        <p:txBody>
          <a:bodyPr/>
          <a:lstStyle/>
          <a:p>
            <a:pPr eaLnBrk="1" hangingPunct="1"/>
            <a:r>
              <a:rPr lang="es-ES" sz="2000" dirty="0" smtClean="0"/>
              <a:t>Grupo </a:t>
            </a:r>
            <a:r>
              <a:rPr lang="es-ES" sz="2000" i="1" dirty="0" smtClean="0"/>
              <a:t>Standish</a:t>
            </a:r>
            <a:r>
              <a:rPr lang="es-ES" sz="2000" dirty="0" smtClean="0"/>
              <a:t> y el informe CHAOS (1994-2004).</a:t>
            </a:r>
          </a:p>
        </p:txBody>
      </p:sp>
      <p:sp>
        <p:nvSpPr>
          <p:cNvPr id="1487876" name="Rectangle 4"/>
          <p:cNvSpPr>
            <a:spLocks noChangeArrowheads="1"/>
          </p:cNvSpPr>
          <p:nvPr/>
        </p:nvSpPr>
        <p:spPr bwMode="auto">
          <a:xfrm>
            <a:off x="1752600" y="1676400"/>
            <a:ext cx="6553200" cy="4800600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ct val="20000"/>
              </a:spcBef>
              <a:buClr>
                <a:srgbClr val="CC0000"/>
              </a:buClr>
              <a:buFont typeface="Trebuchet MS" pitchFamily="34" charset="0"/>
              <a:buChar char="&gt;"/>
            </a:pPr>
            <a:r>
              <a:rPr lang="es-ES" sz="2400" dirty="0">
                <a:solidFill>
                  <a:srgbClr val="CC3300"/>
                </a:solidFill>
              </a:rPr>
              <a:t>Factores de éxito en los proyectos: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400" u="sng" dirty="0">
                <a:solidFill>
                  <a:srgbClr val="000066"/>
                </a:solidFill>
              </a:rPr>
              <a:t>Implicación de los </a:t>
            </a:r>
            <a:r>
              <a:rPr lang="es-ES" sz="2400" u="sng" dirty="0" smtClean="0">
                <a:solidFill>
                  <a:srgbClr val="000066"/>
                </a:solidFill>
              </a:rPr>
              <a:t>usuarios.</a:t>
            </a:r>
            <a:endParaRPr lang="es-ES" sz="2400" u="sng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400" dirty="0">
                <a:solidFill>
                  <a:srgbClr val="000066"/>
                </a:solidFill>
              </a:rPr>
              <a:t>Apoyo de los </a:t>
            </a:r>
            <a:r>
              <a:rPr lang="es-ES" sz="2400" dirty="0" smtClean="0">
                <a:solidFill>
                  <a:srgbClr val="000066"/>
                </a:solidFill>
              </a:rPr>
              <a:t>directivos.</a:t>
            </a:r>
            <a:endParaRPr lang="es-ES" sz="2400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400" u="sng" dirty="0">
                <a:solidFill>
                  <a:srgbClr val="000066"/>
                </a:solidFill>
              </a:rPr>
              <a:t>Enunciado claro de los </a:t>
            </a:r>
            <a:r>
              <a:rPr lang="es-ES" sz="2400" u="sng" dirty="0" smtClean="0">
                <a:solidFill>
                  <a:srgbClr val="000066"/>
                </a:solidFill>
              </a:rPr>
              <a:t>requisitos.</a:t>
            </a:r>
            <a:endParaRPr lang="es-ES" sz="2400" u="sng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400" dirty="0">
                <a:solidFill>
                  <a:srgbClr val="000066"/>
                </a:solidFill>
              </a:rPr>
              <a:t>Planificación </a:t>
            </a:r>
            <a:r>
              <a:rPr lang="es-ES" sz="2400" dirty="0" smtClean="0">
                <a:solidFill>
                  <a:srgbClr val="000066"/>
                </a:solidFill>
              </a:rPr>
              <a:t>adecuada.</a:t>
            </a:r>
            <a:endParaRPr lang="es-ES" sz="2400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400" dirty="0">
                <a:solidFill>
                  <a:srgbClr val="000066"/>
                </a:solidFill>
              </a:rPr>
              <a:t>Expectativas </a:t>
            </a:r>
            <a:r>
              <a:rPr lang="es-ES" sz="2400" dirty="0" smtClean="0">
                <a:solidFill>
                  <a:srgbClr val="000066"/>
                </a:solidFill>
              </a:rPr>
              <a:t>realistas.</a:t>
            </a:r>
            <a:endParaRPr lang="es-ES" sz="2400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400" dirty="0">
                <a:solidFill>
                  <a:srgbClr val="000066"/>
                </a:solidFill>
              </a:rPr>
              <a:t>Hitos cortos del </a:t>
            </a:r>
            <a:r>
              <a:rPr lang="es-ES" sz="2400" dirty="0" smtClean="0">
                <a:solidFill>
                  <a:srgbClr val="000066"/>
                </a:solidFill>
              </a:rPr>
              <a:t>proyecto.</a:t>
            </a:r>
            <a:endParaRPr lang="es-ES" sz="2400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400" dirty="0">
                <a:solidFill>
                  <a:srgbClr val="000066"/>
                </a:solidFill>
              </a:rPr>
              <a:t>Personal </a:t>
            </a:r>
            <a:r>
              <a:rPr lang="es-ES" sz="2400" dirty="0" smtClean="0">
                <a:solidFill>
                  <a:srgbClr val="000066"/>
                </a:solidFill>
              </a:rPr>
              <a:t>cualificado.</a:t>
            </a:r>
            <a:endParaRPr lang="es-ES" sz="2400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400" dirty="0">
                <a:solidFill>
                  <a:srgbClr val="000066"/>
                </a:solidFill>
              </a:rPr>
              <a:t>Sentimiento de </a:t>
            </a:r>
            <a:r>
              <a:rPr lang="es-ES" sz="2400" dirty="0" smtClean="0">
                <a:solidFill>
                  <a:srgbClr val="000066"/>
                </a:solidFill>
              </a:rPr>
              <a:t>propiedad.</a:t>
            </a:r>
            <a:endParaRPr lang="es-ES" sz="2400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400" u="sng" dirty="0">
                <a:solidFill>
                  <a:srgbClr val="000066"/>
                </a:solidFill>
              </a:rPr>
              <a:t>Metas y objetivos </a:t>
            </a:r>
            <a:r>
              <a:rPr lang="es-ES" sz="2400" u="sng" dirty="0" smtClean="0">
                <a:solidFill>
                  <a:srgbClr val="000066"/>
                </a:solidFill>
              </a:rPr>
              <a:t>claros.</a:t>
            </a:r>
            <a:endParaRPr lang="es-ES" sz="2400" u="sng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400" dirty="0">
                <a:solidFill>
                  <a:srgbClr val="000066"/>
                </a:solidFill>
              </a:rPr>
              <a:t>Trabajo intenso y personal </a:t>
            </a:r>
            <a:r>
              <a:rPr lang="es-ES" sz="2400" dirty="0" smtClean="0">
                <a:solidFill>
                  <a:srgbClr val="000066"/>
                </a:solidFill>
              </a:rPr>
              <a:t>concentrado.</a:t>
            </a:r>
            <a:endParaRPr lang="es-ES" sz="24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8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048E-7 0.28377 L -1.41048E-7 -2.4606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878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7876" grpId="0" animBg="1"/>
      <p:bldP spid="148787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Crisis en la producción de software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43000"/>
            <a:ext cx="8839200" cy="5257800"/>
          </a:xfrm>
        </p:spPr>
        <p:txBody>
          <a:bodyPr/>
          <a:lstStyle/>
          <a:p>
            <a:pPr eaLnBrk="1" hangingPunct="1"/>
            <a:r>
              <a:rPr lang="es-ES" sz="2000" dirty="0" smtClean="0"/>
              <a:t>Grupo </a:t>
            </a:r>
            <a:r>
              <a:rPr lang="es-ES" sz="2000" i="1" dirty="0" smtClean="0"/>
              <a:t>Standish</a:t>
            </a:r>
            <a:r>
              <a:rPr lang="es-ES" sz="2000" dirty="0" smtClean="0"/>
              <a:t> y el informe CHAOS (1994-2004).</a:t>
            </a:r>
          </a:p>
        </p:txBody>
      </p:sp>
      <p:sp>
        <p:nvSpPr>
          <p:cNvPr id="1488900" name="Rectangle 4"/>
          <p:cNvSpPr>
            <a:spLocks noChangeArrowheads="1"/>
          </p:cNvSpPr>
          <p:nvPr/>
        </p:nvSpPr>
        <p:spPr bwMode="auto">
          <a:xfrm>
            <a:off x="1752600" y="1676400"/>
            <a:ext cx="6553200" cy="4479925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ct val="20000"/>
              </a:spcBef>
              <a:buClr>
                <a:srgbClr val="CC0000"/>
              </a:buClr>
              <a:buFont typeface="Trebuchet MS" pitchFamily="34" charset="0"/>
              <a:buChar char="&gt;"/>
            </a:pPr>
            <a:r>
              <a:rPr lang="es-ES" sz="2000" dirty="0">
                <a:solidFill>
                  <a:srgbClr val="CC3300"/>
                </a:solidFill>
              </a:rPr>
              <a:t>Factores problemáticos en los proyectos: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 u="sng" dirty="0">
                <a:solidFill>
                  <a:srgbClr val="000066"/>
                </a:solidFill>
              </a:rPr>
              <a:t>Falta de información por parte de los </a:t>
            </a:r>
            <a:r>
              <a:rPr lang="es-ES" sz="2000" u="sng" dirty="0" smtClean="0">
                <a:solidFill>
                  <a:srgbClr val="000066"/>
                </a:solidFill>
              </a:rPr>
              <a:t>usuarios.</a:t>
            </a:r>
            <a:endParaRPr lang="es-ES" sz="2000" u="sng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 u="sng" dirty="0">
                <a:solidFill>
                  <a:srgbClr val="000066"/>
                </a:solidFill>
              </a:rPr>
              <a:t>Especificaciones y requisitos </a:t>
            </a:r>
            <a:r>
              <a:rPr lang="es-ES" sz="2000" u="sng" dirty="0" smtClean="0">
                <a:solidFill>
                  <a:srgbClr val="000066"/>
                </a:solidFill>
              </a:rPr>
              <a:t>incompletos.</a:t>
            </a:r>
            <a:endParaRPr lang="es-ES" sz="2000" u="sng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 u="sng" dirty="0">
                <a:solidFill>
                  <a:srgbClr val="000066"/>
                </a:solidFill>
              </a:rPr>
              <a:t>Especificaciones y requisitos </a:t>
            </a:r>
            <a:r>
              <a:rPr lang="es-ES" sz="2000" u="sng" dirty="0" smtClean="0">
                <a:solidFill>
                  <a:srgbClr val="000066"/>
                </a:solidFill>
              </a:rPr>
              <a:t>cambiantes.</a:t>
            </a:r>
            <a:endParaRPr lang="es-ES" sz="2000" u="sng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 dirty="0">
                <a:solidFill>
                  <a:srgbClr val="000066"/>
                </a:solidFill>
              </a:rPr>
              <a:t>Falta de apoyo de los </a:t>
            </a:r>
            <a:r>
              <a:rPr lang="es-ES" sz="2000" dirty="0" smtClean="0">
                <a:solidFill>
                  <a:srgbClr val="000066"/>
                </a:solidFill>
              </a:rPr>
              <a:t>directivos.</a:t>
            </a:r>
            <a:endParaRPr lang="es-ES" sz="2000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 dirty="0">
                <a:solidFill>
                  <a:srgbClr val="000066"/>
                </a:solidFill>
              </a:rPr>
              <a:t>Incompetencia </a:t>
            </a:r>
            <a:r>
              <a:rPr lang="es-ES" sz="2000" dirty="0" smtClean="0">
                <a:solidFill>
                  <a:srgbClr val="000066"/>
                </a:solidFill>
              </a:rPr>
              <a:t>tecnológica.</a:t>
            </a:r>
            <a:endParaRPr lang="es-ES" sz="2000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 dirty="0">
                <a:solidFill>
                  <a:srgbClr val="000066"/>
                </a:solidFill>
              </a:rPr>
              <a:t>Falta de </a:t>
            </a:r>
            <a:r>
              <a:rPr lang="es-ES" sz="2000" dirty="0" smtClean="0">
                <a:solidFill>
                  <a:srgbClr val="000066"/>
                </a:solidFill>
              </a:rPr>
              <a:t>recursos.</a:t>
            </a:r>
            <a:endParaRPr lang="es-ES" sz="2000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 u="sng" dirty="0">
                <a:solidFill>
                  <a:srgbClr val="000066"/>
                </a:solidFill>
              </a:rPr>
              <a:t>Expectativas no </a:t>
            </a:r>
            <a:r>
              <a:rPr lang="es-ES" sz="2000" u="sng" dirty="0" smtClean="0">
                <a:solidFill>
                  <a:srgbClr val="000066"/>
                </a:solidFill>
              </a:rPr>
              <a:t>realistas.</a:t>
            </a:r>
            <a:endParaRPr lang="es-ES" sz="2000" u="sng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 u="sng" dirty="0">
                <a:solidFill>
                  <a:srgbClr val="000066"/>
                </a:solidFill>
              </a:rPr>
              <a:t>Objetivos poco </a:t>
            </a:r>
            <a:r>
              <a:rPr lang="es-ES" sz="2000" u="sng" dirty="0" smtClean="0">
                <a:solidFill>
                  <a:srgbClr val="000066"/>
                </a:solidFill>
              </a:rPr>
              <a:t>claros.</a:t>
            </a:r>
            <a:endParaRPr lang="es-ES" sz="2000" u="sng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 dirty="0">
                <a:solidFill>
                  <a:srgbClr val="000066"/>
                </a:solidFill>
              </a:rPr>
              <a:t>Plazos temporales no </a:t>
            </a:r>
            <a:r>
              <a:rPr lang="es-ES" sz="2000" dirty="0" smtClean="0">
                <a:solidFill>
                  <a:srgbClr val="000066"/>
                </a:solidFill>
              </a:rPr>
              <a:t>realistas.</a:t>
            </a:r>
            <a:endParaRPr lang="es-ES" sz="2000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 dirty="0">
                <a:solidFill>
                  <a:srgbClr val="000066"/>
                </a:solidFill>
              </a:rPr>
              <a:t>Nueva </a:t>
            </a:r>
            <a:r>
              <a:rPr lang="es-ES" sz="2000" dirty="0" smtClean="0">
                <a:solidFill>
                  <a:srgbClr val="000066"/>
                </a:solidFill>
              </a:rPr>
              <a:t>tecnología.</a:t>
            </a:r>
            <a:endParaRPr lang="es-ES" sz="24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8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048E-7 0.28377 L -1.41048E-7 -2.4606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88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8900" grpId="0" animBg="1"/>
      <p:bldP spid="148890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Crisis en la producción de software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43000"/>
            <a:ext cx="8839200" cy="5257800"/>
          </a:xfrm>
        </p:spPr>
        <p:txBody>
          <a:bodyPr/>
          <a:lstStyle/>
          <a:p>
            <a:pPr eaLnBrk="1" hangingPunct="1"/>
            <a:r>
              <a:rPr lang="es-ES" sz="2000" dirty="0" smtClean="0"/>
              <a:t>Grupo </a:t>
            </a:r>
            <a:r>
              <a:rPr lang="es-ES" sz="2000" i="1" dirty="0" smtClean="0"/>
              <a:t>Standish</a:t>
            </a:r>
            <a:r>
              <a:rPr lang="es-ES" sz="2000" dirty="0" smtClean="0"/>
              <a:t> y el informe CHAOS (1994-2004).</a:t>
            </a:r>
          </a:p>
        </p:txBody>
      </p:sp>
      <p:sp>
        <p:nvSpPr>
          <p:cNvPr id="1489924" name="Rectangle 4"/>
          <p:cNvSpPr>
            <a:spLocks noChangeArrowheads="1"/>
          </p:cNvSpPr>
          <p:nvPr/>
        </p:nvSpPr>
        <p:spPr bwMode="auto">
          <a:xfrm>
            <a:off x="1752600" y="1676400"/>
            <a:ext cx="6553200" cy="4235450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ct val="20000"/>
              </a:spcBef>
              <a:buClr>
                <a:srgbClr val="CC0000"/>
              </a:buClr>
              <a:buFont typeface="Trebuchet MS" pitchFamily="34" charset="0"/>
              <a:buChar char="&gt;"/>
            </a:pPr>
            <a:r>
              <a:rPr lang="es-ES" sz="2000" dirty="0">
                <a:solidFill>
                  <a:srgbClr val="CC3300"/>
                </a:solidFill>
              </a:rPr>
              <a:t>Factores de cancelación en los proyectos: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 u="sng" dirty="0">
                <a:solidFill>
                  <a:srgbClr val="000066"/>
                </a:solidFill>
              </a:rPr>
              <a:t>Requisitos </a:t>
            </a:r>
            <a:r>
              <a:rPr lang="es-ES" sz="2000" u="sng" dirty="0" smtClean="0">
                <a:solidFill>
                  <a:srgbClr val="000066"/>
                </a:solidFill>
              </a:rPr>
              <a:t>incompletos.</a:t>
            </a:r>
            <a:endParaRPr lang="es-ES" sz="2000" u="sng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 u="sng" dirty="0">
                <a:solidFill>
                  <a:srgbClr val="000066"/>
                </a:solidFill>
              </a:rPr>
              <a:t>Falta de implicación de los </a:t>
            </a:r>
            <a:r>
              <a:rPr lang="es-ES" sz="2000" u="sng" dirty="0" smtClean="0">
                <a:solidFill>
                  <a:srgbClr val="000066"/>
                </a:solidFill>
              </a:rPr>
              <a:t>usuarios.</a:t>
            </a:r>
            <a:endParaRPr lang="es-ES" sz="2000" u="sng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 dirty="0">
                <a:solidFill>
                  <a:srgbClr val="000066"/>
                </a:solidFill>
              </a:rPr>
              <a:t>Falta de </a:t>
            </a:r>
            <a:r>
              <a:rPr lang="es-ES" sz="2000" dirty="0" smtClean="0">
                <a:solidFill>
                  <a:srgbClr val="000066"/>
                </a:solidFill>
              </a:rPr>
              <a:t>recursos.</a:t>
            </a:r>
            <a:endParaRPr lang="es-ES" sz="2000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 u="sng" dirty="0">
                <a:solidFill>
                  <a:srgbClr val="000066"/>
                </a:solidFill>
              </a:rPr>
              <a:t>Expectativas no </a:t>
            </a:r>
            <a:r>
              <a:rPr lang="es-ES" sz="2000" u="sng" dirty="0" smtClean="0">
                <a:solidFill>
                  <a:srgbClr val="000066"/>
                </a:solidFill>
              </a:rPr>
              <a:t>realistas.</a:t>
            </a:r>
            <a:endParaRPr lang="es-ES" sz="2000" u="sng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 dirty="0">
                <a:solidFill>
                  <a:srgbClr val="000066"/>
                </a:solidFill>
              </a:rPr>
              <a:t>Falta de apoyo de los </a:t>
            </a:r>
            <a:r>
              <a:rPr lang="es-ES" sz="2000" dirty="0" smtClean="0">
                <a:solidFill>
                  <a:srgbClr val="000066"/>
                </a:solidFill>
              </a:rPr>
              <a:t>directivos.</a:t>
            </a:r>
            <a:endParaRPr lang="es-ES" sz="2000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 u="sng" dirty="0">
                <a:solidFill>
                  <a:srgbClr val="000066"/>
                </a:solidFill>
              </a:rPr>
              <a:t>Especificaciones y requisitos </a:t>
            </a:r>
            <a:r>
              <a:rPr lang="es-ES" sz="2000" u="sng" dirty="0" smtClean="0">
                <a:solidFill>
                  <a:srgbClr val="000066"/>
                </a:solidFill>
              </a:rPr>
              <a:t>cambiantes.</a:t>
            </a:r>
            <a:endParaRPr lang="es-ES" sz="2000" u="sng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 dirty="0">
                <a:solidFill>
                  <a:srgbClr val="000066"/>
                </a:solidFill>
              </a:rPr>
              <a:t>Falta de </a:t>
            </a:r>
            <a:r>
              <a:rPr lang="es-ES" sz="2000" dirty="0" smtClean="0">
                <a:solidFill>
                  <a:srgbClr val="000066"/>
                </a:solidFill>
              </a:rPr>
              <a:t>planificación.</a:t>
            </a:r>
            <a:endParaRPr lang="es-ES" sz="2000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 u="sng" dirty="0">
                <a:solidFill>
                  <a:srgbClr val="000066"/>
                </a:solidFill>
              </a:rPr>
              <a:t>Vigencia ( </a:t>
            </a:r>
            <a:r>
              <a:rPr lang="es-ES" sz="2000" i="1" u="sng" dirty="0" smtClean="0">
                <a:solidFill>
                  <a:srgbClr val="000066"/>
                </a:solidFill>
              </a:rPr>
              <a:t>¡Ya </a:t>
            </a:r>
            <a:r>
              <a:rPr lang="es-ES" sz="2000" i="1" u="sng" dirty="0">
                <a:solidFill>
                  <a:srgbClr val="000066"/>
                </a:solidFill>
              </a:rPr>
              <a:t>no es necesario! </a:t>
            </a:r>
            <a:r>
              <a:rPr lang="es-ES" sz="2000" u="sng" dirty="0" smtClean="0">
                <a:solidFill>
                  <a:srgbClr val="000066"/>
                </a:solidFill>
              </a:rPr>
              <a:t>).</a:t>
            </a:r>
            <a:endParaRPr lang="es-ES" sz="2000" u="sng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 dirty="0">
                <a:solidFill>
                  <a:srgbClr val="000066"/>
                </a:solidFill>
              </a:rPr>
              <a:t>Falta de gestión de </a:t>
            </a:r>
            <a:r>
              <a:rPr lang="es-ES" sz="2000" dirty="0" err="1" smtClean="0">
                <a:solidFill>
                  <a:srgbClr val="000066"/>
                </a:solidFill>
              </a:rPr>
              <a:t>TICs</a:t>
            </a:r>
            <a:r>
              <a:rPr lang="es-ES" sz="2000" dirty="0" smtClean="0">
                <a:solidFill>
                  <a:srgbClr val="000066"/>
                </a:solidFill>
              </a:rPr>
              <a:t>.</a:t>
            </a:r>
            <a:endParaRPr lang="es-ES" sz="2000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 dirty="0">
                <a:solidFill>
                  <a:srgbClr val="000066"/>
                </a:solidFill>
              </a:rPr>
              <a:t>Desconocimiento </a:t>
            </a:r>
            <a:r>
              <a:rPr lang="es-ES" sz="2000" dirty="0" smtClean="0">
                <a:solidFill>
                  <a:srgbClr val="000066"/>
                </a:solidFill>
              </a:rPr>
              <a:t>tecnológico.</a:t>
            </a:r>
            <a:endParaRPr lang="es-ES" sz="20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8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048E-7 0.28377 L -1.41048E-7 -2.4606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899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9924" grpId="0" animBg="1"/>
      <p:bldP spid="148992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Crisis en la producción de software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43000"/>
            <a:ext cx="8839200" cy="5257800"/>
          </a:xfrm>
        </p:spPr>
        <p:txBody>
          <a:bodyPr/>
          <a:lstStyle/>
          <a:p>
            <a:pPr eaLnBrk="1" hangingPunct="1"/>
            <a:r>
              <a:rPr lang="es-ES" sz="2000" smtClean="0"/>
              <a:t>En 1996, el proyecto ESPITI (</a:t>
            </a:r>
            <a:r>
              <a:rPr lang="es-ES" sz="1800" i="1" smtClean="0"/>
              <a:t>European Software Process Improvement Training Initiative</a:t>
            </a:r>
            <a:r>
              <a:rPr lang="es-ES" sz="2000" smtClean="0"/>
              <a:t>)</a:t>
            </a:r>
          </a:p>
          <a:p>
            <a:pPr lvl="1" eaLnBrk="1" hangingPunct="1"/>
            <a:r>
              <a:rPr lang="es-ES" sz="1800" smtClean="0"/>
              <a:t>Investigación sobre los principales problemas en el desarrollo de software a nivel europeo</a:t>
            </a:r>
          </a:p>
          <a:p>
            <a:pPr lvl="1" eaLnBrk="1" hangingPunct="1"/>
            <a:r>
              <a:rPr lang="es-ES" sz="1800" smtClean="0"/>
              <a:t>3.869 entrevistas</a:t>
            </a:r>
          </a:p>
          <a:p>
            <a:pPr lvl="1" eaLnBrk="1" hangingPunct="1"/>
            <a:r>
              <a:rPr lang="es-ES" sz="1800" smtClean="0"/>
              <a:t>17 países europeos</a:t>
            </a:r>
          </a:p>
        </p:txBody>
      </p:sp>
      <p:graphicFrame>
        <p:nvGraphicFramePr>
          <p:cNvPr id="149914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-12700" y="774700"/>
          <a:ext cx="9982200" cy="60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7" name="Gráfico" r:id="rId3" imgW="9572508" imgH="7038959" progId="Excel.Chart.8">
                  <p:embed/>
                </p:oleObj>
              </mc:Choice>
              <mc:Fallback>
                <p:oleObj name="Gráfico" r:id="rId3" imgW="9572508" imgH="7038959" progId="Excel.Char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2700" y="774700"/>
                        <a:ext cx="9982200" cy="60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9141" name="Rectangle 5"/>
          <p:cNvSpPr>
            <a:spLocks noChangeArrowheads="1"/>
          </p:cNvSpPr>
          <p:nvPr/>
        </p:nvSpPr>
        <p:spPr bwMode="auto">
          <a:xfrm>
            <a:off x="381000" y="5638800"/>
            <a:ext cx="1905000" cy="228600"/>
          </a:xfrm>
          <a:prstGeom prst="rect">
            <a:avLst/>
          </a:prstGeom>
          <a:noFill/>
          <a:ln w="9525" algn="ctr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99142" name="Rectangle 6"/>
          <p:cNvSpPr>
            <a:spLocks noChangeArrowheads="1"/>
          </p:cNvSpPr>
          <p:nvPr/>
        </p:nvSpPr>
        <p:spPr bwMode="auto">
          <a:xfrm>
            <a:off x="381000" y="5257800"/>
            <a:ext cx="1905000" cy="228600"/>
          </a:xfrm>
          <a:prstGeom prst="rect">
            <a:avLst/>
          </a:prstGeom>
          <a:noFill/>
          <a:ln w="9525" algn="ctr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99143" name="Rectangle 7"/>
          <p:cNvSpPr>
            <a:spLocks noChangeArrowheads="1"/>
          </p:cNvSpPr>
          <p:nvPr/>
        </p:nvSpPr>
        <p:spPr bwMode="auto">
          <a:xfrm>
            <a:off x="381000" y="4038600"/>
            <a:ext cx="1905000" cy="228600"/>
          </a:xfrm>
          <a:prstGeom prst="rect">
            <a:avLst/>
          </a:prstGeom>
          <a:noFill/>
          <a:ln w="9525" algn="ctr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9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9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9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9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1499140" grpId="0"/>
      <p:bldP spid="1499141" grpId="0" animBg="1"/>
      <p:bldP spid="1499142" grpId="0" animBg="1"/>
      <p:bldP spid="14991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La Ingeniería del Software</a:t>
            </a:r>
          </a:p>
        </p:txBody>
      </p:sp>
      <p:sp>
        <p:nvSpPr>
          <p:cNvPr id="1496067" name="Rectangle 3"/>
          <p:cNvSpPr>
            <a:spLocks noChangeArrowheads="1"/>
          </p:cNvSpPr>
          <p:nvPr/>
        </p:nvSpPr>
        <p:spPr bwMode="auto">
          <a:xfrm>
            <a:off x="977900" y="1346200"/>
            <a:ext cx="8305800" cy="2417763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CC0000"/>
              </a:buClr>
              <a:buFont typeface="Trebuchet MS" pitchFamily="34" charset="0"/>
              <a:buChar char="&gt;"/>
            </a:pPr>
            <a:r>
              <a:rPr lang="es-ES" sz="2800">
                <a:solidFill>
                  <a:srgbClr val="CC3300"/>
                </a:solidFill>
              </a:rPr>
              <a:t>Definición</a:t>
            </a:r>
          </a:p>
          <a:p>
            <a:pPr marL="742950" lvl="1" indent="-28575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None/>
            </a:pPr>
            <a:r>
              <a:rPr lang="es-ES" sz="2800">
                <a:solidFill>
                  <a:srgbClr val="000066"/>
                </a:solidFill>
              </a:rPr>
              <a:t>	</a:t>
            </a:r>
            <a:r>
              <a:rPr lang="es-ES" sz="2400">
                <a:solidFill>
                  <a:srgbClr val="000066"/>
                </a:solidFill>
              </a:rPr>
              <a:t>“Establecimiento y uso de principios de ingeniería robustos, orientados a obtener, en forma económica, software que sea confiable y funcione de manera eficiente” </a:t>
            </a:r>
            <a:r>
              <a:rPr lang="es-ES" sz="2400">
                <a:solidFill>
                  <a:srgbClr val="CC3300"/>
                </a:solidFill>
              </a:rPr>
              <a:t>[</a:t>
            </a:r>
            <a:r>
              <a:rPr lang="es-ES" sz="2400">
                <a:solidFill>
                  <a:srgbClr val="000066"/>
                </a:solidFill>
              </a:rPr>
              <a:t>Fritz Bauer</a:t>
            </a:r>
            <a:r>
              <a:rPr lang="es-ES" sz="2400">
                <a:solidFill>
                  <a:srgbClr val="CC3300"/>
                </a:solidFill>
              </a:rPr>
              <a:t>]</a:t>
            </a:r>
            <a:r>
              <a:rPr lang="es-ES" sz="2400">
                <a:solidFill>
                  <a:srgbClr val="000066"/>
                </a:solidFill>
              </a:rPr>
              <a:t>.</a:t>
            </a:r>
          </a:p>
        </p:txBody>
      </p:sp>
      <p:sp>
        <p:nvSpPr>
          <p:cNvPr id="1496068" name="Rectangle 4"/>
          <p:cNvSpPr>
            <a:spLocks noChangeArrowheads="1"/>
          </p:cNvSpPr>
          <p:nvPr/>
        </p:nvSpPr>
        <p:spPr bwMode="auto">
          <a:xfrm>
            <a:off x="993775" y="3846513"/>
            <a:ext cx="8305800" cy="2417762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CC0000"/>
              </a:buClr>
              <a:buFont typeface="Trebuchet MS" pitchFamily="34" charset="0"/>
              <a:buChar char="&gt;"/>
            </a:pPr>
            <a:r>
              <a:rPr lang="es-ES" sz="2800">
                <a:solidFill>
                  <a:srgbClr val="CC3300"/>
                </a:solidFill>
              </a:rPr>
              <a:t>Definición</a:t>
            </a:r>
          </a:p>
          <a:p>
            <a:pPr marL="742950" lvl="1" indent="-28575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None/>
            </a:pPr>
            <a:r>
              <a:rPr lang="es-ES" sz="2800">
                <a:solidFill>
                  <a:srgbClr val="000066"/>
                </a:solidFill>
              </a:rPr>
              <a:t>	</a:t>
            </a:r>
            <a:r>
              <a:rPr lang="es-ES" sz="2400">
                <a:solidFill>
                  <a:srgbClr val="000066"/>
                </a:solidFill>
              </a:rPr>
              <a:t>“La aplicación de un enfoque sistemático, disciplinado y cuantificable hacia el desarrollo, operación y mantenimiento del software; es decir, la aplicación de la ingeniería al software.”  </a:t>
            </a:r>
            <a:r>
              <a:rPr lang="es-ES" sz="2400">
                <a:solidFill>
                  <a:srgbClr val="CC3300"/>
                </a:solidFill>
              </a:rPr>
              <a:t>[</a:t>
            </a:r>
            <a:r>
              <a:rPr lang="es-ES" sz="2400">
                <a:solidFill>
                  <a:srgbClr val="000066"/>
                </a:solidFill>
              </a:rPr>
              <a:t>IEEE</a:t>
            </a:r>
            <a:r>
              <a:rPr lang="es-ES" sz="2400">
                <a:solidFill>
                  <a:srgbClr val="CC3300"/>
                </a:solidFill>
              </a:rPr>
              <a:t>]</a:t>
            </a:r>
            <a:r>
              <a:rPr lang="es-ES" sz="2400">
                <a:solidFill>
                  <a:srgbClr val="000066"/>
                </a:solidFill>
              </a:rPr>
              <a:t>.</a:t>
            </a:r>
            <a:endParaRPr lang="es-ES" sz="280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9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048E-7 0.28377 L -1.41048E-7 -2.4606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96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49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048E-7 0.28377 L -1.41048E-7 -2.46068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96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6067" grpId="0" animBg="1"/>
      <p:bldP spid="1496067" grpId="1" animBg="1"/>
      <p:bldP spid="1496068" grpId="0" animBg="1"/>
      <p:bldP spid="149606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La Ingeniería del Software</a:t>
            </a:r>
            <a:r>
              <a:rPr lang="es-ES" sz="2400" dirty="0" smtClean="0"/>
              <a:t/>
            </a:r>
            <a:br>
              <a:rPr lang="es-ES" sz="2400" dirty="0" smtClean="0"/>
            </a:br>
            <a:r>
              <a:rPr lang="es-ES" sz="2000" dirty="0" smtClean="0">
                <a:solidFill>
                  <a:schemeClr val="hlink"/>
                </a:solidFill>
              </a:rPr>
              <a:t>Terminología y conceptos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2476500" y="1389063"/>
            <a:ext cx="4953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/>
              <a:t> 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54" y="1603224"/>
            <a:ext cx="9472704" cy="324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8686800" cy="1676400"/>
          </a:xfrm>
        </p:spPr>
        <p:txBody>
          <a:bodyPr/>
          <a:lstStyle/>
          <a:p>
            <a:pPr eaLnBrk="1" hangingPunct="1"/>
            <a:r>
              <a:rPr lang="es-ES" sz="3200" dirty="0" smtClean="0">
                <a:solidFill>
                  <a:srgbClr val="000066"/>
                </a:solidFill>
              </a:rPr>
              <a:t>Fundamentos de ingeniería de software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8763000" cy="4114800"/>
          </a:xfrm>
        </p:spPr>
        <p:txBody>
          <a:bodyPr/>
          <a:lstStyle/>
          <a:p>
            <a:pPr eaLnBrk="1" hangingPunct="1"/>
            <a:endParaRPr lang="es-ES" sz="3200" dirty="0" smtClean="0"/>
          </a:p>
          <a:p>
            <a:pPr eaLnBrk="1" hangingPunct="1"/>
            <a:endParaRPr lang="es-ES" dirty="0" smtClean="0">
              <a:solidFill>
                <a:schemeClr val="hlink"/>
              </a:solidFill>
            </a:endParaRPr>
          </a:p>
          <a:p>
            <a:pPr eaLnBrk="1" hangingPunct="1"/>
            <a:r>
              <a:rPr lang="es-ES" sz="3200" dirty="0" smtClean="0">
                <a:solidFill>
                  <a:srgbClr val="006600"/>
                </a:solidFill>
              </a:rPr>
              <a:t>Tema 1: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ES" sz="2800" dirty="0" smtClean="0"/>
              <a:t>Introducción a la Ingeniería del Software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endParaRPr lang="es-ES" sz="2800" dirty="0" smtClean="0">
              <a:solidFill>
                <a:srgbClr val="006600"/>
              </a:solidFill>
            </a:endParaRPr>
          </a:p>
          <a:p>
            <a:pPr eaLnBrk="1" hangingPunct="1"/>
            <a:r>
              <a:rPr lang="es-ES" dirty="0" smtClean="0"/>
              <a:t> </a:t>
            </a:r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¿Qué es un sistema?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dirty="0" smtClean="0"/>
              <a:t>Una colección de personas y componentes tipo máquina:</a:t>
            </a:r>
          </a:p>
          <a:p>
            <a:pPr eaLnBrk="1" hangingPunct="1"/>
            <a:endParaRPr lang="es-ES_tradnl" dirty="0" smtClean="0"/>
          </a:p>
          <a:p>
            <a:pPr lvl="1" eaLnBrk="1" hangingPunct="1"/>
            <a:r>
              <a:rPr lang="es-ES_tradnl" dirty="0" smtClean="0"/>
              <a:t>Que cooperan de forma organizada.</a:t>
            </a:r>
          </a:p>
          <a:p>
            <a:pPr lvl="1" eaLnBrk="1" hangingPunct="1"/>
            <a:r>
              <a:rPr lang="es-ES_tradnl" dirty="0" smtClean="0"/>
              <a:t>Para alcanzar algún resultado deseado.</a:t>
            </a:r>
          </a:p>
          <a:p>
            <a:pPr eaLnBrk="1" hangingPunct="1"/>
            <a:endParaRPr lang="es-ES_tradnl" dirty="0" smtClean="0"/>
          </a:p>
          <a:p>
            <a:pPr eaLnBrk="1" hangingPunct="1"/>
            <a:r>
              <a:rPr lang="es-ES_tradnl" dirty="0" smtClean="0"/>
              <a:t>Un sistema es más que la suma de sus partes.</a:t>
            </a:r>
          </a:p>
          <a:p>
            <a:pPr eaLnBrk="1" hangingPunct="1"/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Presiones en el desarrollo de sistemas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dirty="0" smtClean="0"/>
              <a:t>Cambios intensos y rápidos ocasionados por:</a:t>
            </a:r>
          </a:p>
          <a:p>
            <a:pPr eaLnBrk="1" hangingPunct="1"/>
            <a:endParaRPr lang="es-ES_tradnl" dirty="0" smtClean="0"/>
          </a:p>
          <a:p>
            <a:pPr lvl="1" eaLnBrk="1" hangingPunct="1"/>
            <a:r>
              <a:rPr lang="es-ES_tradnl" sz="2400" dirty="0" smtClean="0"/>
              <a:t>Destrucción de barreras comerciales.</a:t>
            </a:r>
          </a:p>
          <a:p>
            <a:pPr lvl="1" eaLnBrk="1" hangingPunct="1"/>
            <a:r>
              <a:rPr lang="es-ES_tradnl" sz="2400" dirty="0" smtClean="0"/>
              <a:t>Capacidad para explotar nueva tecnología en semanas.</a:t>
            </a:r>
          </a:p>
          <a:p>
            <a:pPr lvl="1" eaLnBrk="1" hangingPunct="1"/>
            <a:r>
              <a:rPr lang="es-ES_tradnl" sz="2400" dirty="0" smtClean="0"/>
              <a:t>Capacidad para construir sistemas a partir de componentes existentes.</a:t>
            </a:r>
          </a:p>
          <a:p>
            <a:pPr lvl="1" eaLnBrk="1" hangingPunct="1"/>
            <a:r>
              <a:rPr lang="es-ES_tradnl" sz="2400" dirty="0" smtClean="0"/>
              <a:t>Reducción de los ciclos de desarrollo.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El software</a:t>
            </a:r>
          </a:p>
        </p:txBody>
      </p:sp>
      <p:sp>
        <p:nvSpPr>
          <p:cNvPr id="1478659" name="Rectangle 3"/>
          <p:cNvSpPr>
            <a:spLocks noChangeArrowheads="1"/>
          </p:cNvSpPr>
          <p:nvPr/>
        </p:nvSpPr>
        <p:spPr bwMode="auto">
          <a:xfrm>
            <a:off x="990600" y="1524000"/>
            <a:ext cx="8305800" cy="4419600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CC0000"/>
              </a:buClr>
              <a:buFont typeface="Trebuchet MS" pitchFamily="34" charset="0"/>
              <a:buNone/>
            </a:pPr>
            <a:r>
              <a:rPr lang="es-ES">
                <a:solidFill>
                  <a:schemeClr val="hlink"/>
                </a:solidFill>
              </a:rPr>
              <a:t> </a:t>
            </a:r>
          </a:p>
          <a:p>
            <a:pPr marL="342900" indent="-342900" algn="just">
              <a:spcBef>
                <a:spcPct val="20000"/>
              </a:spcBef>
              <a:buClr>
                <a:srgbClr val="CC0000"/>
              </a:buClr>
              <a:buFont typeface="Trebuchet MS" pitchFamily="34" charset="0"/>
              <a:buChar char="&gt;"/>
            </a:pPr>
            <a:r>
              <a:rPr lang="es-ES" sz="2800">
                <a:solidFill>
                  <a:srgbClr val="CC3300"/>
                </a:solidFill>
              </a:rPr>
              <a:t>Definición</a:t>
            </a:r>
          </a:p>
          <a:p>
            <a:pPr marL="742950" lvl="1" indent="-28575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None/>
            </a:pPr>
            <a:r>
              <a:rPr lang="es-ES" sz="2800">
                <a:solidFill>
                  <a:srgbClr val="000066"/>
                </a:solidFill>
              </a:rPr>
              <a:t>	Conjunto de instrucciones que cuando se ejecutan proporcionan la función y el rendimiento deseado, las estructuras de datos que permiten a los programas manipular adecuadamente la información y los documentos que describen la operación y uso de los programas.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7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048E-7 0.28377 L -1.41048E-7 -2.4606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786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8659" grpId="0" animBg="1"/>
      <p:bldP spid="147865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Aplicaciones del software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s-ES" dirty="0" smtClean="0"/>
          </a:p>
          <a:p>
            <a:pPr eaLnBrk="1" hangingPunct="1"/>
            <a:r>
              <a:rPr lang="es-ES" dirty="0" smtClean="0"/>
              <a:t>Software de sistemas.</a:t>
            </a:r>
          </a:p>
          <a:p>
            <a:pPr eaLnBrk="1" hangingPunct="1"/>
            <a:r>
              <a:rPr lang="es-ES" dirty="0" smtClean="0"/>
              <a:t>Software de tiempo real.</a:t>
            </a:r>
          </a:p>
          <a:p>
            <a:pPr eaLnBrk="1" hangingPunct="1"/>
            <a:r>
              <a:rPr lang="es-ES" dirty="0" smtClean="0"/>
              <a:t>Software de sistemas distribuidos.</a:t>
            </a:r>
          </a:p>
          <a:p>
            <a:pPr eaLnBrk="1" hangingPunct="1"/>
            <a:r>
              <a:rPr lang="es-ES" dirty="0" smtClean="0"/>
              <a:t>Software de gestión.</a:t>
            </a:r>
          </a:p>
          <a:p>
            <a:pPr eaLnBrk="1" hangingPunct="1"/>
            <a:r>
              <a:rPr lang="es-ES" dirty="0" smtClean="0"/>
              <a:t>Software de ingeniería y cálculo científico.</a:t>
            </a:r>
          </a:p>
          <a:p>
            <a:pPr eaLnBrk="1" hangingPunct="1"/>
            <a:r>
              <a:rPr lang="es-ES" dirty="0" smtClean="0"/>
              <a:t>Software empotrado (sistemas de control).</a:t>
            </a:r>
          </a:p>
          <a:p>
            <a:pPr eaLnBrk="1" hangingPunct="1"/>
            <a:r>
              <a:rPr lang="es-ES" dirty="0" smtClean="0"/>
              <a:t>Software de cómputo personal.</a:t>
            </a:r>
          </a:p>
          <a:p>
            <a:pPr eaLnBrk="1" hangingPunct="1"/>
            <a:r>
              <a:rPr lang="es-ES" dirty="0" smtClean="0"/>
              <a:t>Software de inteligencia artificial.</a:t>
            </a:r>
          </a:p>
          <a:p>
            <a:pPr eaLnBrk="1" hangingPunct="1"/>
            <a:r>
              <a:rPr lang="es-ES" dirty="0" smtClean="0"/>
              <a:t>Software basado en Web.</a:t>
            </a:r>
          </a:p>
          <a:p>
            <a:pPr eaLnBrk="1" hangingPunct="1"/>
            <a:r>
              <a:rPr lang="es-ES" dirty="0" smtClean="0"/>
              <a:t>Etc...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¿Qué es un proyecto software?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16025"/>
            <a:ext cx="8520113" cy="4899025"/>
          </a:xfrm>
        </p:spPr>
        <p:txBody>
          <a:bodyPr/>
          <a:lstStyle/>
          <a:p>
            <a:pPr eaLnBrk="1" hangingPunct="1"/>
            <a:r>
              <a:rPr lang="es-ES" dirty="0" smtClean="0"/>
              <a:t>Desarrollo de un sistema.</a:t>
            </a:r>
          </a:p>
          <a:p>
            <a:pPr eaLnBrk="1" hangingPunct="1"/>
            <a:r>
              <a:rPr lang="es-ES" dirty="0" smtClean="0"/>
              <a:t>Estudio de factibilidad.</a:t>
            </a:r>
          </a:p>
          <a:p>
            <a:pPr eaLnBrk="1" hangingPunct="1"/>
            <a:r>
              <a:rPr lang="es-ES" dirty="0" smtClean="0"/>
              <a:t>Consultoría.</a:t>
            </a:r>
          </a:p>
          <a:p>
            <a:pPr eaLnBrk="1" hangingPunct="1"/>
            <a:r>
              <a:rPr lang="es-ES" dirty="0" smtClean="0"/>
              <a:t>Análisis.</a:t>
            </a:r>
          </a:p>
          <a:p>
            <a:pPr eaLnBrk="1" hangingPunct="1"/>
            <a:r>
              <a:rPr lang="es-ES" dirty="0" smtClean="0"/>
              <a:t>Diseño.</a:t>
            </a:r>
          </a:p>
          <a:p>
            <a:pPr eaLnBrk="1" hangingPunct="1"/>
            <a:r>
              <a:rPr lang="es-ES" dirty="0" smtClean="0"/>
              <a:t>Evaluación de aplicaciones.</a:t>
            </a:r>
          </a:p>
          <a:p>
            <a:pPr eaLnBrk="1" hangingPunct="1"/>
            <a:r>
              <a:rPr lang="es-ES" dirty="0" smtClean="0"/>
              <a:t>Conversiones.</a:t>
            </a:r>
          </a:p>
          <a:p>
            <a:pPr eaLnBrk="1" hangingPunct="1"/>
            <a:r>
              <a:rPr lang="es-ES" dirty="0" smtClean="0"/>
              <a:t>Cursos de entrenamiento.</a:t>
            </a:r>
          </a:p>
          <a:p>
            <a:pPr eaLnBrk="1" hangingPunct="1"/>
            <a:r>
              <a:rPr lang="es-ES" dirty="0" smtClean="0"/>
              <a:t>Instalación (equipo, software, redes).</a:t>
            </a:r>
          </a:p>
          <a:p>
            <a:pPr eaLnBrk="1" hangingPunct="1"/>
            <a:r>
              <a:rPr lang="es-ES" dirty="0" smtClean="0"/>
              <a:t>Etc...</a:t>
            </a:r>
          </a:p>
          <a:p>
            <a:pPr eaLnBrk="1" hangingPunct="1"/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Aplicaciones del software</a:t>
            </a:r>
          </a:p>
        </p:txBody>
      </p:sp>
      <p:pic>
        <p:nvPicPr>
          <p:cNvPr id="21507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5363" y="1347788"/>
            <a:ext cx="8066087" cy="48482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Software hechos a medida (‘</a:t>
            </a:r>
            <a:r>
              <a:rPr lang="es-ES_tradnl" i="1" smtClean="0"/>
              <a:t>Bespoke</a:t>
            </a:r>
            <a:r>
              <a:rPr lang="es-ES_tradnl" smtClean="0"/>
              <a:t>’) </a:t>
            </a:r>
            <a:br>
              <a:rPr lang="es-ES_tradnl" smtClean="0"/>
            </a:br>
            <a:r>
              <a:rPr lang="es-ES_tradnl" sz="2000" smtClean="0">
                <a:solidFill>
                  <a:schemeClr val="hlink"/>
                </a:solidFill>
              </a:rPr>
              <a:t>frente a Software comerciales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dirty="0" smtClean="0"/>
              <a:t>Software Comerciales</a:t>
            </a:r>
          </a:p>
          <a:p>
            <a:pPr eaLnBrk="1" hangingPunct="1">
              <a:lnSpc>
                <a:spcPct val="90000"/>
              </a:lnSpc>
              <a:buFont typeface="Trebuchet MS" pitchFamily="34" charset="0"/>
              <a:buNone/>
            </a:pPr>
            <a:endParaRPr lang="es-ES_tradnl" dirty="0" smtClean="0"/>
          </a:p>
          <a:p>
            <a:pPr lvl="1" eaLnBrk="1" hangingPunct="1">
              <a:lnSpc>
                <a:spcPct val="90000"/>
              </a:lnSpc>
            </a:pPr>
            <a:r>
              <a:rPr lang="es-ES_tradnl" dirty="0" smtClean="0"/>
              <a:t>Producción en masa: el sistema de producción es importante.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dirty="0" smtClean="0"/>
              <a:t>Usuarios: organizaciones de desarrollo orientadas a producto.</a:t>
            </a:r>
          </a:p>
          <a:p>
            <a:pPr lvl="1" algn="l" eaLnBrk="1" hangingPunct="1">
              <a:lnSpc>
                <a:spcPct val="90000"/>
              </a:lnSpc>
            </a:pPr>
            <a:r>
              <a:rPr lang="es-ES_tradnl" dirty="0" smtClean="0"/>
              <a:t>Clientes numerosos: representados por departamentos u organizaciones de marketing.</a:t>
            </a:r>
          </a:p>
          <a:p>
            <a:pPr lvl="1" eaLnBrk="1" hangingPunct="1">
              <a:lnSpc>
                <a:spcPct val="90000"/>
              </a:lnSpc>
              <a:buFont typeface="Times New Roman" pitchFamily="18" charset="0"/>
              <a:buNone/>
            </a:pPr>
            <a:endParaRPr lang="es-ES_tradnl" dirty="0" smtClean="0"/>
          </a:p>
          <a:p>
            <a:pPr eaLnBrk="1" hangingPunct="1">
              <a:lnSpc>
                <a:spcPct val="90000"/>
              </a:lnSpc>
            </a:pPr>
            <a:r>
              <a:rPr lang="es-ES_tradnl" dirty="0" smtClean="0"/>
              <a:t>Software a Medida</a:t>
            </a:r>
          </a:p>
          <a:p>
            <a:pPr eaLnBrk="1" hangingPunct="1">
              <a:lnSpc>
                <a:spcPct val="90000"/>
              </a:lnSpc>
              <a:buFont typeface="Trebuchet MS" pitchFamily="34" charset="0"/>
              <a:buNone/>
            </a:pPr>
            <a:endParaRPr lang="es-ES_tradnl" dirty="0" smtClean="0"/>
          </a:p>
          <a:p>
            <a:pPr lvl="1" eaLnBrk="1" hangingPunct="1">
              <a:lnSpc>
                <a:spcPct val="90000"/>
              </a:lnSpc>
            </a:pPr>
            <a:r>
              <a:rPr lang="es-ES_tradnl" dirty="0" smtClean="0"/>
              <a:t>Realizados en número pequeño.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dirty="0" smtClean="0"/>
              <a:t>Un único cliente.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dirty="0" smtClean="0"/>
              <a:t>Usuarios: especialistas de esas disciplinas.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Crisis en la producción de software </a:t>
            </a: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426" y="1000394"/>
            <a:ext cx="515302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776" y="4981844"/>
            <a:ext cx="540067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5475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66"/>
      </a:hlink>
      <a:folHlink>
        <a:srgbClr val="B2B2B2"/>
      </a:folHlink>
    </a:clrScheme>
    <a:fontScheme name="Diseño predeterminado">
      <a:majorFont>
        <a:latin typeface="Garrison Light Sans"/>
        <a:ea typeface=""/>
        <a:cs typeface=""/>
      </a:majorFont>
      <a:minorFont>
        <a:latin typeface="Garrison Ligh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990000"/>
            </a:solidFill>
            <a:effectLst/>
            <a:latin typeface="Garrison Light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990000"/>
            </a:solidFill>
            <a:effectLst/>
            <a:latin typeface="Garrison Light Sans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26303</TotalTime>
  <Words>928</Words>
  <Application>Microsoft Office PowerPoint</Application>
  <PresentationFormat>A4 (210 x 297 mm)</PresentationFormat>
  <Paragraphs>168</Paragraphs>
  <Slides>19</Slides>
  <Notes>6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Garrison Light Sans</vt:lpstr>
      <vt:lpstr>Times New Roman</vt:lpstr>
      <vt:lpstr>Trebuchet MS</vt:lpstr>
      <vt:lpstr>Diseño predeterminado</vt:lpstr>
      <vt:lpstr>Gráfico</vt:lpstr>
      <vt:lpstr>Fundamentos de ingeniería de software</vt:lpstr>
      <vt:lpstr>¿Qué es un sistema?</vt:lpstr>
      <vt:lpstr>Presiones en el desarrollo de sistemas</vt:lpstr>
      <vt:lpstr>El software</vt:lpstr>
      <vt:lpstr>Aplicaciones del software</vt:lpstr>
      <vt:lpstr>¿Qué es un proyecto software?</vt:lpstr>
      <vt:lpstr>Aplicaciones del software</vt:lpstr>
      <vt:lpstr>Software hechos a medida (‘Bespoke’)  frente a Software comerciales</vt:lpstr>
      <vt:lpstr>Crisis en la producción de software </vt:lpstr>
      <vt:lpstr>Crisis en la producción de software</vt:lpstr>
      <vt:lpstr>Crisis en la producción de software</vt:lpstr>
      <vt:lpstr>Crisis en la producción de software</vt:lpstr>
      <vt:lpstr>Crisis en la producción de software</vt:lpstr>
      <vt:lpstr>Crisis en la producción de software</vt:lpstr>
      <vt:lpstr>Crisis en la producción de software</vt:lpstr>
      <vt:lpstr>Crisis en la producción de software</vt:lpstr>
      <vt:lpstr>La Ingeniería del Software</vt:lpstr>
      <vt:lpstr>La Ingeniería del Software Terminología y conceptos</vt:lpstr>
      <vt:lpstr>Fundamentos de ingeniería de software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rcortese</dc:creator>
  <cp:lastModifiedBy>Dianita</cp:lastModifiedBy>
  <cp:revision>1047</cp:revision>
  <cp:lastPrinted>2001-11-28T11:57:43Z</cp:lastPrinted>
  <dcterms:created xsi:type="dcterms:W3CDTF">1601-01-01T00:00:00Z</dcterms:created>
  <dcterms:modified xsi:type="dcterms:W3CDTF">2019-07-22T17:28:48Z</dcterms:modified>
</cp:coreProperties>
</file>