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3" r:id="rId2"/>
    <p:sldId id="464" r:id="rId3"/>
    <p:sldId id="466" r:id="rId4"/>
    <p:sldId id="467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9" r:id="rId17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9" autoAdjust="0"/>
    <p:restoredTop sz="89744" autoAdjust="0"/>
  </p:normalViewPr>
  <p:slideViewPr>
    <p:cSldViewPr snapToGrid="0">
      <p:cViewPr varScale="1">
        <p:scale>
          <a:sx n="74" d="100"/>
          <a:sy n="74" d="100"/>
        </p:scale>
        <p:origin x="1350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4706ABE-A520-420F-8E69-26CB83C81EC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57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BA828AB5-2F16-4CF7-ABD5-C769C50AD1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77FD54F-6021-4786-9FC6-DF3E1D7954A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355142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B1B8899D-6B81-4522-BDC5-DEA9A5DB00E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53026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9B3079-C5C7-4A3A-BA97-0EA99CCB239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517647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D76C08F5-3F89-412A-AD55-7DBD735C4D4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90427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44F134-46F5-47C4-A744-BEAD5D91BF9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478696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2DEDE7-40C3-4168-8594-172FFB0D4E3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611095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3370AC9-9612-4437-AB6E-F39EDDCCE546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825372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AE82D43B-2205-4359-8767-12B446B9D44B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766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535A343-2963-40C1-8EF9-E6A92A49492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2489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F82F323-E37F-413C-9D67-DCF377806AF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12599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8B0C347-1D1D-487A-89B1-9E2AAC1A4C27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0333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021C64C-2667-4DE7-9930-C8EE2F309E9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01677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35886DB3-7BC9-4A9B-BEE9-EE7BC3BD253C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65694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9615DD9B-7697-4341-B05E-FFAB2E9BCC65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14651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1DDB8534-8E79-462C-9504-A3D673FA533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78805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FE81E13-44F9-47C1-8D80-BE6CE0B46839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24578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7F4D88-6B60-4345-BB3E-73B2EFFC4010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16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866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987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2865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7888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554237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7169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27524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8256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3189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3956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872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086112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13131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DF1EF139-AC98-4E08-9015-5620B571D2B3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406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16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3: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Conceptos Básicos de Requisitos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Reglas de negocio (restricciones)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Define las restricciones, reglas o políticas del negocio que deben ser representadas por el sistema software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Ejemplo:</a:t>
            </a:r>
          </a:p>
          <a:p>
            <a:pPr lvl="1" eaLnBrk="1" hangingPunct="1"/>
            <a:r>
              <a:rPr lang="es-ES" smtClean="0"/>
              <a:t>No es posible generar pedidos a proveedores mientras el stock del producto se encuentre en un nivel superior al de su stock mínimo.</a:t>
            </a:r>
          </a:p>
          <a:p>
            <a:pPr lvl="1" eaLnBrk="1" hangingPunct="1"/>
            <a:endParaRPr lang="es-ES" smtClean="0"/>
          </a:p>
          <a:p>
            <a:pPr eaLnBrk="1" hangingPunct="1"/>
            <a:r>
              <a:rPr lang="es-ES" smtClean="0"/>
              <a:t> Suelen ser requisitos relevantes y habitualmente cambiantes</a:t>
            </a:r>
          </a:p>
          <a:p>
            <a:pPr lvl="1" eaLnBrk="1" hangingPunct="1"/>
            <a:r>
              <a:rPr lang="es-ES" smtClean="0"/>
              <a:t>Ejemplo:</a:t>
            </a:r>
          </a:p>
          <a:p>
            <a:pPr lvl="2" eaLnBrk="1" hangingPunct="1"/>
            <a:r>
              <a:rPr lang="es-ES" smtClean="0"/>
              <a:t> El método empleado para cada producto podrá cambiar debido al comportamiento de las variables de: precio unitario, gastos de entrega, coste de almacenamiento y oferta del producto (escasez).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Interfaz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Define la interfaz que debe implementar el sistema para comunicarse con los usuarios y otros sistemas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Ejemplo:</a:t>
            </a:r>
          </a:p>
          <a:p>
            <a:pPr lvl="1" eaLnBrk="1" hangingPunct="1"/>
            <a:r>
              <a:rPr lang="es-ES" smtClean="0"/>
              <a:t>El sistema deberá acceder al Sistema Central de Inventarios a través de los Servicios Web implementados descritos a continuación…</a:t>
            </a:r>
          </a:p>
          <a:p>
            <a:pPr lvl="1" eaLnBrk="1" hangingPunct="1"/>
            <a:r>
              <a:rPr lang="es-ES" smtClean="0"/>
              <a:t>El sistema deberá ser capaz de atender peticiones de dispositivos móviles…</a:t>
            </a:r>
          </a:p>
          <a:p>
            <a:pPr lvl="1" eaLnBrk="1" hangingPunct="1">
              <a:buFont typeface="Times New Roman" pitchFamily="16" charset="0"/>
              <a:buNone/>
            </a:pP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Interfaz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rgbClr val="CC3300"/>
                </a:solidFill>
              </a:rPr>
              <a:t>Interfaz de usuario</a:t>
            </a:r>
            <a:r>
              <a:rPr lang="es-ES" dirty="0" smtClean="0"/>
              <a:t>:</a:t>
            </a:r>
          </a:p>
          <a:p>
            <a:pPr lvl="1" eaLnBrk="1" hangingPunct="1"/>
            <a:r>
              <a:rPr lang="es-ES" dirty="0" smtClean="0"/>
              <a:t>Dimensión General de la Interfaz (Usabilidad).</a:t>
            </a:r>
          </a:p>
          <a:p>
            <a:pPr lvl="1" eaLnBrk="1" hangingPunct="1"/>
            <a:r>
              <a:rPr lang="es-ES" dirty="0" smtClean="0"/>
              <a:t>Dimensión de Accesibilidad (</a:t>
            </a:r>
            <a:r>
              <a:rPr lang="es-ES" dirty="0" err="1" smtClean="0"/>
              <a:t>e.g</a:t>
            </a:r>
            <a:r>
              <a:rPr lang="es-ES" dirty="0" smtClean="0"/>
              <a:t>. Web </a:t>
            </a:r>
            <a:r>
              <a:rPr lang="es-ES" dirty="0" err="1" smtClean="0"/>
              <a:t>Accessibility</a:t>
            </a:r>
            <a:r>
              <a:rPr lang="es-ES" dirty="0" smtClean="0"/>
              <a:t> </a:t>
            </a:r>
            <a:r>
              <a:rPr lang="es-ES" dirty="0" err="1" smtClean="0"/>
              <a:t>Initiative</a:t>
            </a:r>
            <a:r>
              <a:rPr lang="es-ES" dirty="0" smtClean="0"/>
              <a:t>, WAI).</a:t>
            </a:r>
          </a:p>
          <a:p>
            <a:pPr lvl="2" eaLnBrk="1" hangingPunct="1"/>
            <a:r>
              <a:rPr lang="es-ES" dirty="0" smtClean="0"/>
              <a:t>Visual, Auditiva, Física, Verbal, Cognitiva y neurológica, etc.</a:t>
            </a:r>
          </a:p>
          <a:p>
            <a:pPr lvl="1" eaLnBrk="1" hangingPunct="1"/>
            <a:r>
              <a:rPr lang="es-ES" dirty="0" smtClean="0"/>
              <a:t>Dimensión Visual.</a:t>
            </a:r>
          </a:p>
          <a:p>
            <a:pPr lvl="1" eaLnBrk="1" hangingPunct="1"/>
            <a:r>
              <a:rPr lang="es-ES" dirty="0" smtClean="0"/>
              <a:t>Dimensión de Desempeño.</a:t>
            </a:r>
          </a:p>
          <a:p>
            <a:pPr lvl="1" eaLnBrk="1" hangingPunct="1"/>
            <a:r>
              <a:rPr lang="es-ES" dirty="0" smtClean="0"/>
              <a:t>Dimensión de la Composición de la Interfaz.</a:t>
            </a:r>
          </a:p>
          <a:p>
            <a:pPr lvl="1" eaLnBrk="1" hangingPunct="1"/>
            <a:r>
              <a:rPr lang="es-ES" dirty="0" smtClean="0"/>
              <a:t>Dimensión de Navegación y Estructural.</a:t>
            </a:r>
          </a:p>
          <a:p>
            <a:pPr lvl="1" eaLnBrk="1" hangingPunct="1"/>
            <a:r>
              <a:rPr lang="es-ES" dirty="0" smtClean="0"/>
              <a:t>Dimensión de Ayuda.</a:t>
            </a:r>
          </a:p>
          <a:p>
            <a:pPr lvl="1" eaLnBrk="1" hangingPunct="1"/>
            <a:r>
              <a:rPr lang="es-ES" dirty="0" smtClean="0"/>
              <a:t>Dimensión de Sesión.</a:t>
            </a:r>
          </a:p>
          <a:p>
            <a:pPr lvl="1" eaLnBrk="1" hangingPunct="1"/>
            <a:r>
              <a:rPr lang="es-ES" dirty="0" smtClean="0"/>
              <a:t>…</a:t>
            </a:r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</p:txBody>
      </p:sp>
      <p:pic>
        <p:nvPicPr>
          <p:cNvPr id="15114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91000"/>
            <a:ext cx="25146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11429" name="Object 5"/>
          <p:cNvGraphicFramePr>
            <a:graphicFrameLocks noChangeAspect="1"/>
          </p:cNvGraphicFramePr>
          <p:nvPr/>
        </p:nvGraphicFramePr>
        <p:xfrm>
          <a:off x="6705600" y="2743200"/>
          <a:ext cx="303371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Imagen de mapa de bits" r:id="rId5" imgW="6725589" imgH="6771429" progId="Paint.Picture">
                  <p:embed/>
                </p:oleObj>
              </mc:Choice>
              <mc:Fallback>
                <p:oleObj name="Imagen de mapa de bits" r:id="rId5" imgW="6725589" imgH="67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3033713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Funcionales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43925" cy="5257800"/>
          </a:xfrm>
        </p:spPr>
        <p:txBody>
          <a:bodyPr/>
          <a:lstStyle/>
          <a:p>
            <a:pPr eaLnBrk="1" hangingPunct="1"/>
            <a:r>
              <a:rPr lang="es-ES" dirty="0" smtClean="0"/>
              <a:t>Define los servicios que debe ofrecer el sistema a los usuarios para alcanzar sus objetivos.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Tradicionalmente se han documentado en un lenguaje natural (texto libre).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Aunque cada vez es mas frecuente que se representen mediante casos de uso (UML) o como historias de usuario (XP).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No-Funcionales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43925" cy="5257800"/>
          </a:xfrm>
        </p:spPr>
        <p:txBody>
          <a:bodyPr/>
          <a:lstStyle/>
          <a:p>
            <a:pPr eaLnBrk="1" hangingPunct="1"/>
            <a:r>
              <a:rPr lang="es-ES" dirty="0" smtClean="0"/>
              <a:t>Son condiciones que se le imponen al sistema a desarrollar. </a:t>
            </a:r>
          </a:p>
          <a:p>
            <a:pPr eaLnBrk="1" hangingPunct="1"/>
            <a:r>
              <a:rPr lang="es-ES" dirty="0" smtClean="0"/>
              <a:t>Generalmente son relacionadas con aspectos principalmente de calidad:</a:t>
            </a:r>
          </a:p>
          <a:p>
            <a:pPr lvl="1" eaLnBrk="1" hangingPunct="1"/>
            <a:r>
              <a:rPr lang="es-ES" dirty="0" smtClean="0"/>
              <a:t>Usabilidad.</a:t>
            </a:r>
          </a:p>
          <a:p>
            <a:pPr lvl="1" eaLnBrk="1" hangingPunct="1"/>
            <a:r>
              <a:rPr lang="es-ES" dirty="0" smtClean="0"/>
              <a:t>Rendimiento.</a:t>
            </a:r>
          </a:p>
          <a:p>
            <a:pPr lvl="1" eaLnBrk="1" hangingPunct="1"/>
            <a:r>
              <a:rPr lang="es-ES" dirty="0" smtClean="0"/>
              <a:t>Disponibilidad.</a:t>
            </a:r>
          </a:p>
          <a:p>
            <a:pPr lvl="1" eaLnBrk="1" hangingPunct="1"/>
            <a:r>
              <a:rPr lang="es-ES" dirty="0" smtClean="0"/>
              <a:t>Seguridad.</a:t>
            </a:r>
          </a:p>
          <a:p>
            <a:pPr lvl="1" eaLnBrk="1" hangingPunct="1"/>
            <a:r>
              <a:rPr lang="es-ES" dirty="0" err="1" smtClean="0"/>
              <a:t>Mantenibilidad</a:t>
            </a:r>
            <a:endParaRPr lang="es-ES" dirty="0" smtClean="0"/>
          </a:p>
          <a:p>
            <a:pPr lvl="1" eaLnBrk="1" hangingPunct="1"/>
            <a:r>
              <a:rPr lang="es-ES" dirty="0" smtClean="0"/>
              <a:t>Escalabilidad.</a:t>
            </a:r>
          </a:p>
          <a:p>
            <a:pPr lvl="1" eaLnBrk="1" hangingPunct="1"/>
            <a:r>
              <a:rPr lang="es-ES" dirty="0" smtClean="0"/>
              <a:t>Entre otros.</a:t>
            </a:r>
          </a:p>
        </p:txBody>
      </p:sp>
      <p:sp>
        <p:nvSpPr>
          <p:cNvPr id="1513476" name="Rectangle 4"/>
          <p:cNvSpPr>
            <a:spLocks noChangeArrowheads="1"/>
          </p:cNvSpPr>
          <p:nvPr/>
        </p:nvSpPr>
        <p:spPr bwMode="auto">
          <a:xfrm>
            <a:off x="3770167" y="2770909"/>
            <a:ext cx="6019800" cy="3629891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1900" dirty="0">
                <a:solidFill>
                  <a:srgbClr val="CC3300"/>
                </a:solidFill>
                <a:latin typeface="Arial" charset="0"/>
              </a:rPr>
              <a:t>Ejemplo: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soportar un máximo de 1000 usuarios concurrentes sin que el tiempo de respuesta medio aumente más de un 10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%.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funcionar en cualquier ambiente operativo (Linux, Unix, Windows, Solaris, OS X, </a:t>
            </a:r>
            <a:r>
              <a:rPr lang="es-ES" sz="1900" dirty="0" err="1">
                <a:solidFill>
                  <a:srgbClr val="000066"/>
                </a:solidFill>
                <a:latin typeface="Arial" charset="0"/>
              </a:rPr>
              <a:t>etc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).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ser escalable según la demanda de los 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usuarios.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ser accesible a usuarios con disminución auditiva, visual y 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cognitiva.</a:t>
            </a:r>
            <a:endParaRPr lang="es-ES_tradnl" sz="19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6" grpId="0" animBg="1"/>
      <p:bldP spid="151347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Caso de Estudio: </a:t>
            </a:r>
            <a:r>
              <a:rPr lang="es-ES" i="1" dirty="0" smtClean="0">
                <a:solidFill>
                  <a:srgbClr val="000066"/>
                </a:solidFill>
              </a:rPr>
              <a:t>Instituto de estudios en derecho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s-ES" smtClean="0"/>
              <a:t>Identificar requisitos: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mtClean="0"/>
              <a:t>	</a:t>
            </a:r>
            <a:r>
              <a:rPr lang="es-ES" sz="2000" smtClean="0">
                <a:solidFill>
                  <a:srgbClr val="006600"/>
                </a:solidFill>
              </a:rPr>
              <a:t>Objetivo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Funcionales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No-funcionales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Información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Negocio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Interfaz</a:t>
            </a:r>
            <a:endParaRPr lang="es-E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3: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Conceptos Básicos de Requisitos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499139" name="Rectangle 3"/>
          <p:cNvSpPr>
            <a:spLocks noChangeArrowheads="1"/>
          </p:cNvSpPr>
          <p:nvPr/>
        </p:nvSpPr>
        <p:spPr bwMode="auto">
          <a:xfrm>
            <a:off x="685800" y="990600"/>
            <a:ext cx="8991600" cy="2819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>
                <a:solidFill>
                  <a:srgbClr val="CC3300"/>
                </a:solidFill>
              </a:rPr>
              <a:t>Glosario IEEE 610.12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/>
            </a:pPr>
            <a:r>
              <a:rPr lang="es-ES_tradnl" sz="2000" dirty="0">
                <a:solidFill>
                  <a:srgbClr val="000066"/>
                </a:solidFill>
              </a:rPr>
              <a:t>Una condición o capacidad que un usuario necesita para resolver un problema o lograr un </a:t>
            </a:r>
            <a:r>
              <a:rPr lang="es-ES_tradnl" sz="2000" dirty="0" smtClean="0">
                <a:solidFill>
                  <a:srgbClr val="000066"/>
                </a:solidFill>
              </a:rPr>
              <a:t>objetivo.</a:t>
            </a:r>
            <a:endParaRPr lang="es-ES_tradnl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 startAt="2"/>
            </a:pPr>
            <a:r>
              <a:rPr lang="es-ES_tradnl" sz="2000" dirty="0">
                <a:solidFill>
                  <a:srgbClr val="000066"/>
                </a:solidFill>
              </a:rPr>
              <a:t>Una condición o capacidad que debe tener un sistema o un componente de un sistema para satisfacer un contrato, una norma, una especificación u otro documento </a:t>
            </a:r>
            <a:r>
              <a:rPr lang="es-ES_tradnl" sz="2000" dirty="0" smtClean="0">
                <a:solidFill>
                  <a:srgbClr val="000066"/>
                </a:solidFill>
              </a:rPr>
              <a:t>formal.</a:t>
            </a:r>
            <a:endParaRPr lang="es-ES_tradnl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 startAt="3"/>
            </a:pPr>
            <a:r>
              <a:rPr lang="es-ES_tradnl" sz="2000" dirty="0">
                <a:solidFill>
                  <a:srgbClr val="000066"/>
                </a:solidFill>
              </a:rPr>
              <a:t>Una representación en forma de documento de una condición o capacidad como las expresadas en a) o en b</a:t>
            </a:r>
            <a:r>
              <a:rPr lang="es-ES_tradnl" sz="2000" dirty="0" smtClean="0">
                <a:solidFill>
                  <a:srgbClr val="000066"/>
                </a:solidFill>
              </a:rPr>
              <a:t>).</a:t>
            </a:r>
            <a:endParaRPr lang="es-ES_tradnl" sz="2000" dirty="0">
              <a:solidFill>
                <a:srgbClr val="000066"/>
              </a:solidFill>
            </a:endParaRPr>
          </a:p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None/>
            </a:pPr>
            <a:r>
              <a:rPr lang="es-ES_tradnl" sz="2200" dirty="0" smtClean="0">
                <a:solidFill>
                  <a:srgbClr val="000066"/>
                </a:solidFill>
              </a:rPr>
              <a:t>.</a:t>
            </a:r>
            <a:endParaRPr lang="es-ES_tradnl" sz="2200" dirty="0">
              <a:solidFill>
                <a:srgbClr val="000066"/>
              </a:solidFill>
            </a:endParaRPr>
          </a:p>
        </p:txBody>
      </p:sp>
      <p:sp>
        <p:nvSpPr>
          <p:cNvPr id="1499140" name="Rectangle 4"/>
          <p:cNvSpPr>
            <a:spLocks noChangeArrowheads="1"/>
          </p:cNvSpPr>
          <p:nvPr/>
        </p:nvSpPr>
        <p:spPr bwMode="auto">
          <a:xfrm>
            <a:off x="685800" y="3886200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>
                <a:solidFill>
                  <a:srgbClr val="CC3300"/>
                </a:solidFill>
              </a:rPr>
              <a:t>RUP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El proceso de establecer los servicios que el cliente requiere de un sistema y los limites bajo los cuales opera y se </a:t>
            </a:r>
            <a:r>
              <a:rPr lang="es-ES" sz="2000" dirty="0" smtClean="0">
                <a:solidFill>
                  <a:srgbClr val="000066"/>
                </a:solidFill>
              </a:rPr>
              <a:t>desarrolla.</a:t>
            </a:r>
            <a:endParaRPr lang="es-ES_tradnl" sz="2000" dirty="0">
              <a:solidFill>
                <a:srgbClr val="000066"/>
              </a:solidFill>
            </a:endParaRPr>
          </a:p>
        </p:txBody>
      </p:sp>
      <p:sp>
        <p:nvSpPr>
          <p:cNvPr id="1499141" name="Rectangle 5"/>
          <p:cNvSpPr>
            <a:spLocks noChangeArrowheads="1"/>
          </p:cNvSpPr>
          <p:nvPr/>
        </p:nvSpPr>
        <p:spPr bwMode="auto">
          <a:xfrm>
            <a:off x="685800" y="5181600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 err="1">
                <a:solidFill>
                  <a:srgbClr val="CC3300"/>
                </a:solidFill>
              </a:rPr>
              <a:t>Goguen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Propiedad que un sistema debería tener para garantizar el éxito en el entorno en el que se </a:t>
            </a:r>
            <a:r>
              <a:rPr lang="es-ES" sz="2000" dirty="0" smtClean="0">
                <a:solidFill>
                  <a:srgbClr val="000066"/>
                </a:solidFill>
              </a:rPr>
              <a:t>usará.</a:t>
            </a:r>
            <a:endParaRPr lang="es-ES_tradnl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9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9" grpId="0" animBg="1"/>
      <p:bldP spid="1499139" grpId="1" animBg="1"/>
      <p:bldP spid="1499140" grpId="0" animBg="1"/>
      <p:bldP spid="1499140" grpId="1" animBg="1"/>
      <p:bldP spid="1499141" grpId="0" animBg="1"/>
      <p:bldP spid="14991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839200" cy="3810000"/>
          </a:xfrm>
        </p:spPr>
        <p:txBody>
          <a:bodyPr/>
          <a:lstStyle/>
          <a:p>
            <a:pPr eaLnBrk="1" hangingPunct="1"/>
            <a:endParaRPr lang="es-ES" dirty="0" smtClean="0"/>
          </a:p>
          <a:p>
            <a:pPr algn="l" eaLnBrk="1" hangingPunct="1"/>
            <a:r>
              <a:rPr lang="es-ES" dirty="0" smtClean="0"/>
              <a:t>Los Requisitos pueden ser </a:t>
            </a:r>
            <a:r>
              <a:rPr lang="es-ES" dirty="0" smtClean="0">
                <a:solidFill>
                  <a:srgbClr val="CC0000"/>
                </a:solidFill>
              </a:rPr>
              <a:t>Funcionales</a:t>
            </a:r>
            <a:r>
              <a:rPr lang="es-ES" dirty="0" smtClean="0"/>
              <a:t> o </a:t>
            </a:r>
            <a:r>
              <a:rPr lang="es-ES" dirty="0" smtClean="0">
                <a:solidFill>
                  <a:srgbClr val="CC0000"/>
                </a:solidFill>
              </a:rPr>
              <a:t>No-Funcionales</a:t>
            </a:r>
          </a:p>
          <a:p>
            <a:pPr algn="l" eaLnBrk="1" hangingPunct="1"/>
            <a:endParaRPr lang="es-ES" dirty="0" smtClean="0"/>
          </a:p>
          <a:p>
            <a:pPr lvl="2" eaLnBrk="1" hangingPunct="1"/>
            <a:r>
              <a:rPr lang="es-ES" sz="2000" dirty="0" smtClean="0"/>
              <a:t>Los Requisitos funcionales describen servicios o funciones.</a:t>
            </a:r>
          </a:p>
          <a:p>
            <a:pPr lvl="2" eaLnBrk="1" hangingPunct="1"/>
            <a:r>
              <a:rPr lang="es-ES" sz="2000" dirty="0" smtClean="0"/>
              <a:t>Los Requisitos No-funcionales son un límite en el sistema o en el proceso de desarrollo.</a:t>
            </a:r>
          </a:p>
        </p:txBody>
      </p:sp>
      <p:sp>
        <p:nvSpPr>
          <p:cNvPr id="1501188" name="Rectangle 4"/>
          <p:cNvSpPr>
            <a:spLocks noChangeArrowheads="1"/>
          </p:cNvSpPr>
          <p:nvPr/>
        </p:nvSpPr>
        <p:spPr bwMode="auto">
          <a:xfrm>
            <a:off x="649288" y="1338263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 err="1">
                <a:solidFill>
                  <a:srgbClr val="CC3300"/>
                </a:solidFill>
              </a:rPr>
              <a:t>Pressman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Es un rango de instrucciones abstractas de alto nivel de un servicio o de un sistema, limitado a detallar una especificación </a:t>
            </a:r>
            <a:r>
              <a:rPr lang="es-ES" sz="2000" dirty="0" smtClean="0">
                <a:solidFill>
                  <a:srgbClr val="000066"/>
                </a:solidFill>
              </a:rPr>
              <a:t>funcional.</a:t>
            </a:r>
            <a:endParaRPr lang="es-ES_tradnl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01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88" grpId="0" animBg="1"/>
      <p:bldP spid="150118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839200" cy="617538"/>
          </a:xfrm>
        </p:spPr>
        <p:txBody>
          <a:bodyPr/>
          <a:lstStyle/>
          <a:p>
            <a:pPr eaLnBrk="1" hangingPunct="1"/>
            <a:r>
              <a:rPr lang="es-ES" smtClean="0"/>
              <a:t>Verificación de los requisitos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333500"/>
            <a:ext cx="4759325" cy="4978400"/>
          </a:xfrm>
        </p:spPr>
        <p:txBody>
          <a:bodyPr/>
          <a:lstStyle/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Validación</a:t>
            </a:r>
            <a:r>
              <a:rPr lang="es-ES" sz="2400" dirty="0" smtClean="0"/>
              <a:t> ¿Provee al sistema las funciones que mejor soporten las necesidades del cliente?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Consistencia</a:t>
            </a:r>
            <a:r>
              <a:rPr lang="es-ES" sz="2400" dirty="0" smtClean="0"/>
              <a:t> ¿Existe conflicto en los requisitos?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Completo</a:t>
            </a:r>
            <a:r>
              <a:rPr lang="es-ES" sz="2400" dirty="0" smtClean="0"/>
              <a:t> ¿Están incluidas todas las funciones requeridas por el cliente?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Realismo</a:t>
            </a:r>
            <a:r>
              <a:rPr lang="es-ES" sz="2400" dirty="0" smtClean="0"/>
              <a:t> ¿Pueden los requisitos ser implementados con la tecnología y el presupuesto disponible?</a:t>
            </a:r>
          </a:p>
          <a:p>
            <a:pPr eaLnBrk="1" hangingPunct="1"/>
            <a:endParaRPr lang="es-ES" sz="2400" dirty="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339850"/>
            <a:ext cx="4138612" cy="4689475"/>
          </a:xfrm>
          <a:noFill/>
        </p:spPr>
        <p:txBody>
          <a:bodyPr/>
          <a:lstStyle/>
          <a:p>
            <a:pPr eaLnBrk="1" hangingPunct="1"/>
            <a:r>
              <a:rPr lang="es-ES" sz="2400" dirty="0" smtClean="0"/>
              <a:t>Demostración de que los requisitos que definen el sistema son lo que el cliente realmente quiere.</a:t>
            </a:r>
          </a:p>
          <a:p>
            <a:pPr eaLnBrk="1" hangingPunct="1"/>
            <a:r>
              <a:rPr lang="es-ES" sz="2400" dirty="0" smtClean="0"/>
              <a:t>Los costes de errores en los requisitos son altos, por lo tanto, la validación es muy importante.</a:t>
            </a:r>
          </a:p>
          <a:p>
            <a:pPr eaLnBrk="1" hangingPunct="1"/>
            <a:r>
              <a:rPr lang="es-ES" sz="2400" dirty="0" smtClean="0"/>
              <a:t>El </a:t>
            </a:r>
            <a:r>
              <a:rPr lang="es-ES" sz="2400" i="1" dirty="0" err="1" smtClean="0"/>
              <a:t>Prototipado</a:t>
            </a:r>
            <a:r>
              <a:rPr lang="es-ES" sz="2400" dirty="0" smtClean="0"/>
              <a:t> es una técnica importante de la validación de requisitos.</a:t>
            </a:r>
          </a:p>
          <a:p>
            <a:pPr eaLnBrk="1" hangingPunct="1"/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Clases de Requisitos</a:t>
            </a:r>
            <a:endParaRPr lang="es-E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Requisitos Durables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Establecer requerimientos derivados de las actividades de la organización del cliente. Por ejemplo, un hospital siempre tendrá doctores, enfermeras, etc. Puede ser derivado de modelos de dominio. </a:t>
            </a:r>
          </a:p>
          <a:p>
            <a:pPr lvl="1" eaLnBrk="1" hangingPunct="1">
              <a:lnSpc>
                <a:spcPct val="80000"/>
              </a:lnSpc>
            </a:pPr>
            <a:endParaRPr lang="es-ES_tradnl" sz="19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Requisitos Volátiles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Los requisitos cambian durante el desarrollo o cuando el sistema está en uso. En un hospital, los requisitos  se derivan de las políticas salud-cuidados.</a:t>
            </a:r>
          </a:p>
          <a:p>
            <a:pPr lvl="1" eaLnBrk="1" hangingPunct="1">
              <a:lnSpc>
                <a:spcPct val="80000"/>
              </a:lnSpc>
            </a:pPr>
            <a:endParaRPr lang="es-ES_tradnl" sz="19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Surgimiento de los Requisitos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Requisitos que surgen como una comprensión del desarrollo del sistema.</a:t>
            </a:r>
          </a:p>
          <a:p>
            <a:pPr lvl="1" eaLnBrk="1" hangingPunct="1">
              <a:lnSpc>
                <a:spcPct val="80000"/>
              </a:lnSpc>
            </a:pPr>
            <a:endParaRPr lang="es-ES_tradnl" sz="19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Requisitos en Consecuencial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Requisitos que resultan de la introducción del sistema a la computadora.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Tablas para Ordenar Requisitos</a:t>
            </a:r>
          </a:p>
        </p:txBody>
      </p:sp>
      <p:graphicFrame>
        <p:nvGraphicFramePr>
          <p:cNvPr id="1505352" name="Group 72"/>
          <p:cNvGraphicFramePr>
            <a:graphicFrameLocks noGrp="1"/>
          </p:cNvGraphicFramePr>
          <p:nvPr>
            <p:ph idx="1"/>
          </p:nvPr>
        </p:nvGraphicFramePr>
        <p:xfrm>
          <a:off x="1327150" y="1384300"/>
          <a:ext cx="8177212" cy="4800602"/>
        </p:xfrm>
        <a:graphic>
          <a:graphicData uri="http://schemas.openxmlformats.org/drawingml/2006/table">
            <a:tbl>
              <a:tblPr/>
              <a:tblGrid>
                <a:gridCol w="1908825"/>
                <a:gridCol w="1740590"/>
                <a:gridCol w="1793972"/>
                <a:gridCol w="1326471"/>
                <a:gridCol w="1407354"/>
              </a:tblGrid>
              <a:tr h="552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Requisito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Prioridad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Dificultad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Riesgo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Estabilidad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1.0.6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1.0.7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1.0.9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Los requisitos suelen clasificarse según el tipo de característica que describe.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38213" y="3495675"/>
            <a:ext cx="7291387" cy="3024188"/>
            <a:chOff x="591" y="2202"/>
            <a:chExt cx="4593" cy="1905"/>
          </a:xfrm>
        </p:grpSpPr>
        <p:sp>
          <p:nvSpPr>
            <p:cNvPr id="21523" name="Rectangle 5"/>
            <p:cNvSpPr>
              <a:spLocks noChangeArrowheads="1"/>
            </p:cNvSpPr>
            <p:nvPr/>
          </p:nvSpPr>
          <p:spPr bwMode="auto">
            <a:xfrm>
              <a:off x="1453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Espaciales</a:t>
              </a:r>
            </a:p>
          </p:txBody>
        </p:sp>
        <p:cxnSp>
          <p:nvCxnSpPr>
            <p:cNvPr id="21524" name="AutoShape 6"/>
            <p:cNvCxnSpPr>
              <a:cxnSpLocks noChangeShapeType="1"/>
              <a:endCxn id="21523" idx="0"/>
            </p:cNvCxnSpPr>
            <p:nvPr/>
          </p:nvCxnSpPr>
          <p:spPr bwMode="auto">
            <a:xfrm rot="16200000" flipH="1">
              <a:off x="1363" y="2133"/>
              <a:ext cx="408" cy="545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5" name="Rectangle 7"/>
            <p:cNvSpPr>
              <a:spLocks noChangeArrowheads="1"/>
            </p:cNvSpPr>
            <p:nvPr/>
          </p:nvSpPr>
          <p:spPr bwMode="auto">
            <a:xfrm>
              <a:off x="591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No-Espaciales</a:t>
              </a:r>
            </a:p>
          </p:txBody>
        </p:sp>
        <p:cxnSp>
          <p:nvCxnSpPr>
            <p:cNvPr id="21526" name="AutoShape 8"/>
            <p:cNvCxnSpPr>
              <a:cxnSpLocks noChangeShapeType="1"/>
              <a:endCxn id="21525" idx="0"/>
            </p:cNvCxnSpPr>
            <p:nvPr/>
          </p:nvCxnSpPr>
          <p:spPr bwMode="auto">
            <a:xfrm rot="5400000">
              <a:off x="932" y="2247"/>
              <a:ext cx="408" cy="317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7" name="Rectangle 9"/>
            <p:cNvSpPr>
              <a:spLocks noChangeArrowheads="1"/>
            </p:cNvSpPr>
            <p:nvPr/>
          </p:nvSpPr>
          <p:spPr bwMode="auto">
            <a:xfrm>
              <a:off x="2723" y="3654"/>
              <a:ext cx="9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Vectorial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Raster/matricial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Objetos</a:t>
              </a:r>
            </a:p>
          </p:txBody>
        </p:sp>
        <p:cxnSp>
          <p:nvCxnSpPr>
            <p:cNvPr id="21528" name="AutoShape 10"/>
            <p:cNvCxnSpPr>
              <a:cxnSpLocks noChangeShapeType="1"/>
              <a:stCxn id="21523" idx="3"/>
              <a:endCxn id="21527" idx="1"/>
            </p:cNvCxnSpPr>
            <p:nvPr/>
          </p:nvCxnSpPr>
          <p:spPr bwMode="auto">
            <a:xfrm>
              <a:off x="2224" y="2769"/>
              <a:ext cx="499" cy="1112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9" name="Rectangle 11"/>
            <p:cNvSpPr>
              <a:spLocks noChangeArrowheads="1"/>
            </p:cNvSpPr>
            <p:nvPr/>
          </p:nvSpPr>
          <p:spPr bwMode="auto">
            <a:xfrm>
              <a:off x="2723" y="2383"/>
              <a:ext cx="499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Cartografía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Topografía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Hidrografía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Vegetación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Geología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Red vial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Turística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Catastro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Etc.</a:t>
              </a:r>
            </a:p>
          </p:txBody>
        </p:sp>
        <p:cxnSp>
          <p:nvCxnSpPr>
            <p:cNvPr id="21530" name="AutoShape 12"/>
            <p:cNvCxnSpPr>
              <a:cxnSpLocks noChangeShapeType="1"/>
              <a:stCxn id="21529" idx="1"/>
              <a:endCxn id="21523" idx="3"/>
            </p:cNvCxnSpPr>
            <p:nvPr/>
          </p:nvCxnSpPr>
          <p:spPr bwMode="auto">
            <a:xfrm rot="10800000">
              <a:off x="2224" y="2769"/>
              <a:ext cx="499" cy="113"/>
            </a:xfrm>
            <a:prstGeom prst="bentConnector3">
              <a:avLst>
                <a:gd name="adj1" fmla="val 501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531" name="Picture 13" descr="los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3064"/>
              <a:ext cx="849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2" name="Picture 14" descr="los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" y="2383"/>
              <a:ext cx="1781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295400" y="2068513"/>
            <a:ext cx="7848600" cy="1512887"/>
            <a:chOff x="816" y="1303"/>
            <a:chExt cx="4944" cy="953"/>
          </a:xfrm>
        </p:grpSpPr>
        <p:sp>
          <p:nvSpPr>
            <p:cNvPr id="21510" name="Rectangle 16"/>
            <p:cNvSpPr>
              <a:spLocks noChangeArrowheads="1"/>
            </p:cNvSpPr>
            <p:nvPr/>
          </p:nvSpPr>
          <p:spPr bwMode="auto">
            <a:xfrm>
              <a:off x="861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000">
                  <a:solidFill>
                    <a:srgbClr val="CC0000"/>
                  </a:solidFill>
                </a:rPr>
                <a:t>Objetivo</a:t>
              </a:r>
            </a:p>
          </p:txBody>
        </p:sp>
        <p:sp>
          <p:nvSpPr>
            <p:cNvPr id="21511" name="Rectangle 17"/>
            <p:cNvSpPr>
              <a:spLocks noChangeArrowheads="1"/>
            </p:cNvSpPr>
            <p:nvPr/>
          </p:nvSpPr>
          <p:spPr bwMode="auto">
            <a:xfrm>
              <a:off x="2812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400">
                  <a:solidFill>
                    <a:srgbClr val="006600"/>
                  </a:solidFill>
                </a:rPr>
                <a:t>Requisito</a:t>
              </a:r>
            </a:p>
          </p:txBody>
        </p:sp>
        <p:sp>
          <p:nvSpPr>
            <p:cNvPr id="21512" name="Rectangle 18"/>
            <p:cNvSpPr>
              <a:spLocks noChangeArrowheads="1"/>
            </p:cNvSpPr>
            <p:nvPr/>
          </p:nvSpPr>
          <p:spPr bwMode="auto">
            <a:xfrm>
              <a:off x="816" y="1939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Información</a:t>
              </a:r>
            </a:p>
          </p:txBody>
        </p:sp>
        <p:sp>
          <p:nvSpPr>
            <p:cNvPr id="21513" name="Rectangle 19"/>
            <p:cNvSpPr>
              <a:spLocks noChangeArrowheads="1"/>
            </p:cNvSpPr>
            <p:nvPr/>
          </p:nvSpPr>
          <p:spPr bwMode="auto">
            <a:xfrm>
              <a:off x="1814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Negocio</a:t>
              </a:r>
            </a:p>
          </p:txBody>
        </p:sp>
        <p:sp>
          <p:nvSpPr>
            <p:cNvPr id="21514" name="Rectangle 20"/>
            <p:cNvSpPr>
              <a:spLocks noChangeArrowheads="1"/>
            </p:cNvSpPr>
            <p:nvPr/>
          </p:nvSpPr>
          <p:spPr bwMode="auto">
            <a:xfrm>
              <a:off x="2812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Interfaz</a:t>
              </a:r>
            </a:p>
          </p:txBody>
        </p:sp>
        <p:sp>
          <p:nvSpPr>
            <p:cNvPr id="21515" name="Rectangle 21"/>
            <p:cNvSpPr>
              <a:spLocks noChangeArrowheads="1"/>
            </p:cNvSpPr>
            <p:nvPr/>
          </p:nvSpPr>
          <p:spPr bwMode="auto">
            <a:xfrm>
              <a:off x="3810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Funcional</a:t>
              </a:r>
            </a:p>
          </p:txBody>
        </p:sp>
        <p:sp>
          <p:nvSpPr>
            <p:cNvPr id="21516" name="Rectangle 22"/>
            <p:cNvSpPr>
              <a:spLocks noChangeArrowheads="1"/>
            </p:cNvSpPr>
            <p:nvPr/>
          </p:nvSpPr>
          <p:spPr bwMode="auto">
            <a:xfrm>
              <a:off x="4808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No-Funcional</a:t>
              </a:r>
            </a:p>
          </p:txBody>
        </p:sp>
        <p:cxnSp>
          <p:nvCxnSpPr>
            <p:cNvPr id="21517" name="AutoShape 23"/>
            <p:cNvCxnSpPr>
              <a:cxnSpLocks noChangeShapeType="1"/>
              <a:stCxn id="21512" idx="0"/>
              <a:endCxn id="21511" idx="2"/>
            </p:cNvCxnSpPr>
            <p:nvPr/>
          </p:nvCxnSpPr>
          <p:spPr bwMode="auto">
            <a:xfrm rot="-5400000">
              <a:off x="2130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24"/>
            <p:cNvCxnSpPr>
              <a:cxnSpLocks noChangeShapeType="1"/>
              <a:stCxn id="21513" idx="0"/>
              <a:endCxn id="21511" idx="2"/>
            </p:cNvCxnSpPr>
            <p:nvPr/>
          </p:nvCxnSpPr>
          <p:spPr bwMode="auto">
            <a:xfrm rot="-5400000">
              <a:off x="2629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25"/>
            <p:cNvCxnSpPr>
              <a:cxnSpLocks noChangeShapeType="1"/>
              <a:stCxn id="21514" idx="0"/>
              <a:endCxn id="21511" idx="2"/>
            </p:cNvCxnSpPr>
            <p:nvPr/>
          </p:nvCxnSpPr>
          <p:spPr bwMode="auto">
            <a:xfrm rot="-5400000">
              <a:off x="3128" y="1780"/>
              <a:ext cx="31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26"/>
            <p:cNvCxnSpPr>
              <a:cxnSpLocks noChangeShapeType="1"/>
              <a:stCxn id="21515" idx="0"/>
              <a:endCxn id="21511" idx="2"/>
            </p:cNvCxnSpPr>
            <p:nvPr/>
          </p:nvCxnSpPr>
          <p:spPr bwMode="auto">
            <a:xfrm rot="5400000" flipH="1">
              <a:off x="3627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AutoShape 27"/>
            <p:cNvCxnSpPr>
              <a:cxnSpLocks noChangeShapeType="1"/>
              <a:stCxn id="21516" idx="0"/>
              <a:endCxn id="21511" idx="2"/>
            </p:cNvCxnSpPr>
            <p:nvPr/>
          </p:nvCxnSpPr>
          <p:spPr bwMode="auto">
            <a:xfrm rot="5400000" flipH="1">
              <a:off x="4126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28"/>
            <p:cNvCxnSpPr>
              <a:cxnSpLocks noChangeShapeType="1"/>
              <a:stCxn id="21510" idx="3"/>
              <a:endCxn id="21511" idx="1"/>
            </p:cNvCxnSpPr>
            <p:nvPr/>
          </p:nvCxnSpPr>
          <p:spPr bwMode="auto">
            <a:xfrm>
              <a:off x="1813" y="1462"/>
              <a:ext cx="9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Objetivo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100" dirty="0" smtClean="0">
                <a:latin typeface="Arial" charset="0"/>
              </a:rPr>
              <a:t>Requisitos de alto nivel, también denominados </a:t>
            </a:r>
            <a:r>
              <a:rPr lang="es-ES" sz="2100" i="1" dirty="0" err="1" smtClean="0">
                <a:latin typeface="Arial" charset="0"/>
              </a:rPr>
              <a:t>features</a:t>
            </a:r>
            <a:r>
              <a:rPr lang="es-ES" sz="2100" dirty="0" smtClean="0">
                <a:latin typeface="Arial" charset="0"/>
              </a:rPr>
              <a:t> o características cuando se trata de productos orientados al mercado.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Es un enunciado que determina una condición que debe ser cumplida por el sistema pero a un alto nivel de detalle, siendo insuficiente para que a partir de él se implemente una solución.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Ejemplo:</a:t>
            </a:r>
          </a:p>
          <a:p>
            <a:pPr lvl="1" eaLnBrk="1" hangingPunct="1"/>
            <a:r>
              <a:rPr lang="es-ES" sz="2100" dirty="0" smtClean="0">
                <a:latin typeface="Arial" charset="0"/>
              </a:rPr>
              <a:t>Un sistema que optimice la rotación de inventarios.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Suelen ser los primeros requisitos que se obtienen en el proceso de desarrollo. Posteriormente se van refinando hasta obtener los requisitos de más bajo nivel.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Información (almacenamiento)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05625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/>
              <a:t>Describe qué información debe almacenar el sistema para poder cumplir los objetivos de nivel superior</a:t>
            </a:r>
          </a:p>
          <a:p>
            <a:pPr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Deben identificar los </a:t>
            </a:r>
            <a:r>
              <a:rPr lang="es-ES" u="sng" dirty="0" smtClean="0"/>
              <a:t>conceptos relevantes</a:t>
            </a:r>
            <a:r>
              <a:rPr lang="es-ES" dirty="0" smtClean="0"/>
              <a:t> sobre los que se debe </a:t>
            </a:r>
            <a:r>
              <a:rPr lang="es-ES" u="sng" dirty="0" smtClean="0"/>
              <a:t>guardar información</a:t>
            </a:r>
            <a:r>
              <a:rPr lang="es-E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Ejemplo: 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El sistema deberá almacenar información relacionada con la </a:t>
            </a:r>
            <a:r>
              <a:rPr lang="es-ES" u="sng" dirty="0" smtClean="0">
                <a:solidFill>
                  <a:srgbClr val="CC3300"/>
                </a:solidFill>
              </a:rPr>
              <a:t>gestión de inventarios</a:t>
            </a:r>
            <a:r>
              <a:rPr lang="es-ES" dirty="0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dirty="0" smtClean="0">
                <a:solidFill>
                  <a:srgbClr val="CC3300"/>
                </a:solidFill>
              </a:rPr>
              <a:t>Productos,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dirty="0" smtClean="0">
                <a:solidFill>
                  <a:srgbClr val="CC3300"/>
                </a:solidFill>
              </a:rPr>
              <a:t>stock,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dirty="0" smtClean="0">
                <a:solidFill>
                  <a:srgbClr val="CC3300"/>
                </a:solidFill>
              </a:rPr>
              <a:t>proveedores,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dirty="0" smtClean="0">
                <a:solidFill>
                  <a:srgbClr val="CC3300"/>
                </a:solidFill>
              </a:rPr>
              <a:t>pedidos,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dirty="0" smtClean="0">
                <a:solidFill>
                  <a:srgbClr val="CC3300"/>
                </a:solidFill>
              </a:rPr>
              <a:t>programación de ventas,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dirty="0" smtClean="0">
                <a:solidFill>
                  <a:srgbClr val="CC3300"/>
                </a:solidFill>
              </a:rPr>
              <a:t>otros</a:t>
            </a:r>
            <a:r>
              <a:rPr lang="es-ES" dirty="0" smtClean="0"/>
              <a:t>.</a:t>
            </a:r>
            <a:endParaRPr lang="es-ES" dirty="0"/>
          </a:p>
          <a:p>
            <a:pPr lvl="2" eaLnBrk="1" hangingPunct="1">
              <a:lnSpc>
                <a:spcPct val="90000"/>
              </a:lnSpc>
            </a:pPr>
            <a:endParaRPr lang="es-E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297738" y="4876800"/>
            <a:ext cx="216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6600"/>
                </a:solidFill>
              </a:rPr>
              <a:t>Concepto relevante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905250" y="4648200"/>
            <a:ext cx="198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6600"/>
                </a:solidFill>
              </a:rPr>
              <a:t>Datos específicos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8534400" y="4191000"/>
            <a:ext cx="0" cy="762000"/>
          </a:xfrm>
          <a:prstGeom prst="line">
            <a:avLst/>
          </a:prstGeom>
          <a:noFill/>
          <a:ln w="9525">
            <a:solidFill>
              <a:srgbClr val="0066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3352800" y="4876800"/>
            <a:ext cx="685800" cy="0"/>
          </a:xfrm>
          <a:prstGeom prst="line">
            <a:avLst/>
          </a:prstGeom>
          <a:noFill/>
          <a:ln w="9525">
            <a:solidFill>
              <a:srgbClr val="0033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26264</TotalTime>
  <Words>1088</Words>
  <Application>Microsoft Office PowerPoint</Application>
  <PresentationFormat>A4 (210 x 297 mm)</PresentationFormat>
  <Paragraphs>224</Paragraphs>
  <Slides>16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Garrison Light Sans</vt:lpstr>
      <vt:lpstr>Times New Roman</vt:lpstr>
      <vt:lpstr>Trebuchet MS</vt:lpstr>
      <vt:lpstr>Diseño predeterminado</vt:lpstr>
      <vt:lpstr>Imagen de mapa de bits</vt:lpstr>
      <vt:lpstr>Fundamentos de ingeniería de software </vt:lpstr>
      <vt:lpstr>Conceptos Básicos de Requisitos</vt:lpstr>
      <vt:lpstr>Conceptos Básicos de Requisitos</vt:lpstr>
      <vt:lpstr>Verificación de los requisitos</vt:lpstr>
      <vt:lpstr>Clases de Requisitos</vt:lpstr>
      <vt:lpstr>Tablas para Ordenar Requisitos</vt:lpstr>
      <vt:lpstr>Tipos de requisitos</vt:lpstr>
      <vt:lpstr>Tipos de requisitos: Objetivo</vt:lpstr>
      <vt:lpstr>Tipos de requisitos: Información (almacenamiento)</vt:lpstr>
      <vt:lpstr>Tipos de requisitos: Reglas de negocio (restricciones)</vt:lpstr>
      <vt:lpstr>Tipos de requisitos: Interfaz</vt:lpstr>
      <vt:lpstr>Tipos de requisitos: Interfaz</vt:lpstr>
      <vt:lpstr>Tipos de requisitos: Funcionales</vt:lpstr>
      <vt:lpstr>Tipos de requisitos: No-Funcionales</vt:lpstr>
      <vt:lpstr>Caso de Estudio: Instituto de estudios en derecho</vt:lpstr>
      <vt:lpstr>Fundamentos de ingeniería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1043</cp:revision>
  <cp:lastPrinted>2001-11-28T11:57:43Z</cp:lastPrinted>
  <dcterms:created xsi:type="dcterms:W3CDTF">2009-04-22T19:24:48Z</dcterms:created>
  <dcterms:modified xsi:type="dcterms:W3CDTF">2019-07-22T17:37:27Z</dcterms:modified>
</cp:coreProperties>
</file>