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463" r:id="rId2"/>
    <p:sldId id="518" r:id="rId3"/>
    <p:sldId id="520" r:id="rId4"/>
    <p:sldId id="521" r:id="rId5"/>
    <p:sldId id="522" r:id="rId6"/>
    <p:sldId id="523" r:id="rId7"/>
    <p:sldId id="524" r:id="rId8"/>
    <p:sldId id="526" r:id="rId9"/>
    <p:sldId id="527" r:id="rId10"/>
    <p:sldId id="528" r:id="rId11"/>
    <p:sldId id="529" r:id="rId12"/>
    <p:sldId id="530" r:id="rId13"/>
    <p:sldId id="531" r:id="rId14"/>
    <p:sldId id="532" r:id="rId15"/>
    <p:sldId id="533" r:id="rId16"/>
    <p:sldId id="534" r:id="rId17"/>
  </p:sldIdLst>
  <p:sldSz cx="9906000" cy="6858000" type="A4"/>
  <p:notesSz cx="7099300" cy="10234613"/>
  <p:defaultTextStyle>
    <a:defPPr>
      <a:defRPr lang="en-US"/>
    </a:defPPr>
    <a:lvl1pPr algn="ctr" rtl="0" fontAlgn="base">
      <a:spcBef>
        <a:spcPct val="50000"/>
      </a:spcBef>
      <a:spcAft>
        <a:spcPct val="0"/>
      </a:spcAft>
      <a:defRPr kern="1200">
        <a:solidFill>
          <a:srgbClr val="990000"/>
        </a:solidFill>
        <a:latin typeface="Garrison Light Sans" pitchFamily="34" charset="0"/>
        <a:ea typeface="ＭＳ Ｐゴシック" charset="-128"/>
        <a:cs typeface="+mn-cs"/>
      </a:defRPr>
    </a:lvl1pPr>
    <a:lvl2pPr marL="457200" algn="ctr" rtl="0" fontAlgn="base">
      <a:spcBef>
        <a:spcPct val="50000"/>
      </a:spcBef>
      <a:spcAft>
        <a:spcPct val="0"/>
      </a:spcAft>
      <a:defRPr kern="1200">
        <a:solidFill>
          <a:srgbClr val="990000"/>
        </a:solidFill>
        <a:latin typeface="Garrison Light Sans" pitchFamily="34" charset="0"/>
        <a:ea typeface="ＭＳ Ｐゴシック" charset="-128"/>
        <a:cs typeface="+mn-cs"/>
      </a:defRPr>
    </a:lvl2pPr>
    <a:lvl3pPr marL="914400" algn="ctr" rtl="0" fontAlgn="base">
      <a:spcBef>
        <a:spcPct val="50000"/>
      </a:spcBef>
      <a:spcAft>
        <a:spcPct val="0"/>
      </a:spcAft>
      <a:defRPr kern="1200">
        <a:solidFill>
          <a:srgbClr val="990000"/>
        </a:solidFill>
        <a:latin typeface="Garrison Light Sans" pitchFamily="34" charset="0"/>
        <a:ea typeface="ＭＳ Ｐゴシック" charset="-128"/>
        <a:cs typeface="+mn-cs"/>
      </a:defRPr>
    </a:lvl3pPr>
    <a:lvl4pPr marL="1371600" algn="ctr" rtl="0" fontAlgn="base">
      <a:spcBef>
        <a:spcPct val="50000"/>
      </a:spcBef>
      <a:spcAft>
        <a:spcPct val="0"/>
      </a:spcAft>
      <a:defRPr kern="1200">
        <a:solidFill>
          <a:srgbClr val="990000"/>
        </a:solidFill>
        <a:latin typeface="Garrison Light Sans" pitchFamily="34" charset="0"/>
        <a:ea typeface="ＭＳ Ｐゴシック" charset="-128"/>
        <a:cs typeface="+mn-cs"/>
      </a:defRPr>
    </a:lvl4pPr>
    <a:lvl5pPr marL="1828800" algn="ctr" rtl="0" fontAlgn="base">
      <a:spcBef>
        <a:spcPct val="50000"/>
      </a:spcBef>
      <a:spcAft>
        <a:spcPct val="0"/>
      </a:spcAft>
      <a:defRPr kern="1200">
        <a:solidFill>
          <a:srgbClr val="990000"/>
        </a:solidFill>
        <a:latin typeface="Garrison Light Sans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rgbClr val="990000"/>
        </a:solidFill>
        <a:latin typeface="Garrison Light Sans" pitchFamily="34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rgbClr val="990000"/>
        </a:solidFill>
        <a:latin typeface="Garrison Light Sans" pitchFamily="34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rgbClr val="990000"/>
        </a:solidFill>
        <a:latin typeface="Garrison Light Sans" pitchFamily="34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rgbClr val="990000"/>
        </a:solidFill>
        <a:latin typeface="Garrison Light Sans" pitchFamily="34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3300"/>
    <a:srgbClr val="CC0000"/>
    <a:srgbClr val="006600"/>
    <a:srgbClr val="EAE8BC"/>
    <a:srgbClr val="F5D7B5"/>
    <a:srgbClr val="F3DFD9"/>
    <a:srgbClr val="DFEABC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00" autoAdjust="0"/>
    <p:restoredTop sz="86218" autoAdjust="0"/>
  </p:normalViewPr>
  <p:slideViewPr>
    <p:cSldViewPr snapToGrid="0">
      <p:cViewPr varScale="1">
        <p:scale>
          <a:sx n="64" d="100"/>
          <a:sy n="64" d="100"/>
        </p:scale>
        <p:origin x="1452" y="66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75" d="100"/>
          <a:sy n="75" d="100"/>
        </p:scale>
        <p:origin x="-2400" y="-72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1" tIns="48226" rIns="96451" bIns="48226" numCol="1" anchor="b" anchorCtr="0" compatLnSpc="1">
            <a:prstTxWarp prst="textNoShape">
              <a:avLst/>
            </a:prstTxWarp>
          </a:bodyPr>
          <a:lstStyle>
            <a:lvl1pPr algn="r" defTabSz="963613">
              <a:spcBef>
                <a:spcPct val="0"/>
              </a:spcBef>
              <a:defRPr sz="9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16734857-712F-480E-89E6-CCCC2DDCC0B4}" type="slidenum">
              <a:rPr lang="es-MX"/>
              <a:pPr>
                <a:defRPr/>
              </a:pPr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329719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1" tIns="48226" rIns="96451" bIns="48226" numCol="1" anchor="t" anchorCtr="0" compatLnSpc="1">
            <a:prstTxWarp prst="textNoShape">
              <a:avLst/>
            </a:prstTxWarp>
          </a:bodyPr>
          <a:lstStyle>
            <a:lvl1pPr algn="l" defTabSz="963613">
              <a:spcBef>
                <a:spcPct val="0"/>
              </a:spcBef>
              <a:defRPr sz="13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1" tIns="48226" rIns="96451" bIns="48226" numCol="1" anchor="t" anchorCtr="0" compatLnSpc="1">
            <a:prstTxWarp prst="textNoShape">
              <a:avLst/>
            </a:prstTxWarp>
          </a:bodyPr>
          <a:lstStyle>
            <a:lvl1pPr algn="r" defTabSz="963613">
              <a:spcBef>
                <a:spcPct val="0"/>
              </a:spcBef>
              <a:defRPr sz="13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389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77875" y="766763"/>
            <a:ext cx="554355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1" tIns="48226" rIns="96451" bIns="482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1" tIns="48226" rIns="96451" bIns="48226" numCol="1" anchor="b" anchorCtr="0" compatLnSpc="1">
            <a:prstTxWarp prst="textNoShape">
              <a:avLst/>
            </a:prstTxWarp>
          </a:bodyPr>
          <a:lstStyle>
            <a:lvl1pPr algn="l" defTabSz="963613">
              <a:spcBef>
                <a:spcPct val="0"/>
              </a:spcBef>
              <a:defRPr sz="13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1" tIns="48226" rIns="96451" bIns="48226" numCol="1" anchor="b" anchorCtr="0" compatLnSpc="1">
            <a:prstTxWarp prst="textNoShape">
              <a:avLst/>
            </a:prstTxWarp>
          </a:bodyPr>
          <a:lstStyle>
            <a:lvl1pPr algn="r" defTabSz="963613">
              <a:spcBef>
                <a:spcPct val="0"/>
              </a:spcBef>
              <a:defRPr sz="13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8A5DC121-3681-4FFA-82CF-FD3DAF1D1DDB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4255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1pPr>
            <a:lvl2pPr marL="742950" indent="-28575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2pPr>
            <a:lvl3pPr marL="11430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3pPr>
            <a:lvl4pPr marL="16002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4pPr>
            <a:lvl5pPr marL="20574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5pPr>
            <a:lvl6pPr marL="25146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6pPr>
            <a:lvl7pPr marL="29718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7pPr>
            <a:lvl8pPr marL="34290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8pPr>
            <a:lvl9pPr marL="38862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9pPr>
          </a:lstStyle>
          <a:p>
            <a:pPr eaLnBrk="1" hangingPunct="1"/>
            <a:fld id="{F0EB6509-6242-442A-8A7D-2C9D6F2B4906}" type="slidenum">
              <a:rPr lang="en-US" smtClean="0">
                <a:solidFill>
                  <a:schemeClr val="tx1"/>
                </a:solidFill>
                <a:latin typeface="Times New Roman" charset="0"/>
              </a:rPr>
              <a:pPr eaLnBrk="1" hangingPunct="1"/>
              <a:t>1</a:t>
            </a:fld>
            <a:endParaRPr lang="en-US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40660220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1pPr>
            <a:lvl2pPr marL="742950" indent="-28575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2pPr>
            <a:lvl3pPr marL="11430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3pPr>
            <a:lvl4pPr marL="16002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4pPr>
            <a:lvl5pPr marL="20574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5pPr>
            <a:lvl6pPr marL="25146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6pPr>
            <a:lvl7pPr marL="29718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7pPr>
            <a:lvl8pPr marL="34290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8pPr>
            <a:lvl9pPr marL="38862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9pPr>
          </a:lstStyle>
          <a:p>
            <a:pPr eaLnBrk="1" hangingPunct="1"/>
            <a:fld id="{F0EB6509-6242-442A-8A7D-2C9D6F2B4906}" type="slidenum">
              <a:rPr lang="en-US" smtClean="0">
                <a:solidFill>
                  <a:schemeClr val="tx1"/>
                </a:solidFill>
                <a:latin typeface="Times New Roman" charset="0"/>
              </a:rPr>
              <a:pPr eaLnBrk="1" hangingPunct="1"/>
              <a:t>16</a:t>
            </a:fld>
            <a:endParaRPr lang="en-US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1202753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2"/>
          <p:cNvSpPr>
            <a:spLocks noChangeShapeType="1"/>
          </p:cNvSpPr>
          <p:nvPr userDrawn="1"/>
        </p:nvSpPr>
        <p:spPr bwMode="auto">
          <a:xfrm>
            <a:off x="293688" y="1173163"/>
            <a:ext cx="0" cy="4945062"/>
          </a:xfrm>
          <a:prstGeom prst="line">
            <a:avLst/>
          </a:prstGeom>
          <a:noFill/>
          <a:ln w="9525">
            <a:solidFill>
              <a:srgbClr val="000066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" name="Rectangle 34"/>
          <p:cNvSpPr>
            <a:spLocks noChangeArrowheads="1"/>
          </p:cNvSpPr>
          <p:nvPr userDrawn="1"/>
        </p:nvSpPr>
        <p:spPr bwMode="auto">
          <a:xfrm>
            <a:off x="7515225" y="6521450"/>
            <a:ext cx="2341563" cy="21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>
            <a:spAutoFit/>
          </a:bodyPr>
          <a:lstStyle/>
          <a:p>
            <a:pPr algn="l">
              <a:spcBef>
                <a:spcPct val="0"/>
              </a:spcBef>
            </a:pPr>
            <a:r>
              <a:rPr lang="es-ES" sz="800" dirty="0" smtClean="0">
                <a:solidFill>
                  <a:schemeClr val="hlink"/>
                </a:solidFill>
                <a:latin typeface="Arial" charset="0"/>
              </a:rPr>
              <a:t>Tecnológico </a:t>
            </a:r>
            <a:r>
              <a:rPr lang="es-ES" sz="800" dirty="0">
                <a:solidFill>
                  <a:schemeClr val="hlink"/>
                </a:solidFill>
                <a:latin typeface="Arial" charset="0"/>
              </a:rPr>
              <a:t>de Monterrey, México	</a:t>
            </a:r>
            <a:fld id="{8FF61031-8CB6-4679-BC77-232DFE4DD107}" type="slidenum">
              <a:rPr lang="es-ES" sz="800">
                <a:solidFill>
                  <a:schemeClr val="hlink"/>
                </a:solidFill>
                <a:latin typeface="Arial" charset="0"/>
              </a:rPr>
              <a:pPr algn="l">
                <a:spcBef>
                  <a:spcPct val="0"/>
                </a:spcBef>
              </a:pPr>
              <a:t>‹Nº›</a:t>
            </a:fld>
            <a:endParaRPr lang="es-ES" sz="800" dirty="0">
              <a:solidFill>
                <a:schemeClr val="hlink"/>
              </a:solidFill>
              <a:latin typeface="Arial" charset="0"/>
            </a:endParaRPr>
          </a:p>
        </p:txBody>
      </p:sp>
      <p:sp>
        <p:nvSpPr>
          <p:cNvPr id="6" name="Line 36"/>
          <p:cNvSpPr>
            <a:spLocks noChangeShapeType="1"/>
          </p:cNvSpPr>
          <p:nvPr userDrawn="1"/>
        </p:nvSpPr>
        <p:spPr bwMode="auto">
          <a:xfrm>
            <a:off x="990600" y="6553200"/>
            <a:ext cx="8915400" cy="0"/>
          </a:xfrm>
          <a:prstGeom prst="line">
            <a:avLst/>
          </a:prstGeom>
          <a:noFill/>
          <a:ln w="3175">
            <a:solidFill>
              <a:srgbClr val="00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" name="Rectangle 37"/>
          <p:cNvSpPr>
            <a:spLocks noChangeArrowheads="1"/>
          </p:cNvSpPr>
          <p:nvPr userDrawn="1"/>
        </p:nvSpPr>
        <p:spPr bwMode="auto">
          <a:xfrm>
            <a:off x="3758638" y="6553200"/>
            <a:ext cx="221727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s-ES" sz="900" dirty="0" smtClean="0">
                <a:solidFill>
                  <a:srgbClr val="000066"/>
                </a:solidFill>
                <a:latin typeface="Arial" charset="0"/>
              </a:rPr>
              <a:t>Fundamentos de ingeniería de software</a:t>
            </a:r>
            <a:endParaRPr lang="es-ES" sz="900" dirty="0">
              <a:solidFill>
                <a:srgbClr val="000066"/>
              </a:solidFill>
              <a:latin typeface="Arial" charset="0"/>
            </a:endParaRP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14400"/>
            <a:ext cx="8686800" cy="1981200"/>
          </a:xfrm>
        </p:spPr>
        <p:txBody>
          <a:bodyPr/>
          <a:lstStyle>
            <a:lvl1pPr>
              <a:defRPr/>
            </a:lvl1pPr>
          </a:lstStyle>
          <a:p>
            <a:r>
              <a:rPr lang="es-MX"/>
              <a:t>Clic para editar título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048000"/>
            <a:ext cx="8686800" cy="3352800"/>
          </a:xfrm>
        </p:spPr>
        <p:txBody>
          <a:bodyPr/>
          <a:lstStyle>
            <a:lvl1pPr marL="0" indent="0" algn="r">
              <a:buFont typeface="Trebuchet MS" charset="0"/>
              <a:buNone/>
              <a:defRPr/>
            </a:lvl1pPr>
          </a:lstStyle>
          <a:p>
            <a:r>
              <a:rPr lang="es-MX"/>
              <a:t>Haga clic para modificar el estilo de subtítulo del patrón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02400"/>
            <a:ext cx="12763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3715135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91199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39000" y="76200"/>
            <a:ext cx="2209800" cy="6324600"/>
          </a:xfrm>
        </p:spPr>
        <p:txBody>
          <a:bodyPr vert="eaVert"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76200"/>
            <a:ext cx="6477000" cy="6324600"/>
          </a:xfrm>
        </p:spPr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438301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8839200" cy="762000"/>
          </a:xfrm>
        </p:spPr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143000"/>
            <a:ext cx="4343400" cy="5257800"/>
          </a:xfrm>
        </p:spPr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143000"/>
            <a:ext cx="4343400" cy="5257800"/>
          </a:xfrm>
        </p:spPr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05506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472699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415746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43000"/>
            <a:ext cx="43434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143000"/>
            <a:ext cx="43434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64210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480776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64958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1247227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0416221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5715999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76200"/>
            <a:ext cx="8839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Clic para editar título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143000"/>
            <a:ext cx="88392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Line 10"/>
          <p:cNvSpPr>
            <a:spLocks noChangeShapeType="1"/>
          </p:cNvSpPr>
          <p:nvPr/>
        </p:nvSpPr>
        <p:spPr bwMode="auto">
          <a:xfrm>
            <a:off x="560388" y="914400"/>
            <a:ext cx="8885237" cy="0"/>
          </a:xfrm>
          <a:prstGeom prst="line">
            <a:avLst/>
          </a:prstGeom>
          <a:noFill/>
          <a:ln w="635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29" name="Line 23"/>
          <p:cNvSpPr>
            <a:spLocks noChangeShapeType="1"/>
          </p:cNvSpPr>
          <p:nvPr userDrawn="1"/>
        </p:nvSpPr>
        <p:spPr bwMode="auto">
          <a:xfrm>
            <a:off x="990600" y="6553200"/>
            <a:ext cx="8915400" cy="0"/>
          </a:xfrm>
          <a:prstGeom prst="line">
            <a:avLst/>
          </a:prstGeom>
          <a:noFill/>
          <a:ln w="3175">
            <a:solidFill>
              <a:srgbClr val="00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30" name="Line 26"/>
          <p:cNvSpPr>
            <a:spLocks noChangeShapeType="1"/>
          </p:cNvSpPr>
          <p:nvPr userDrawn="1"/>
        </p:nvSpPr>
        <p:spPr bwMode="auto">
          <a:xfrm>
            <a:off x="293688" y="1173163"/>
            <a:ext cx="0" cy="4945062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32" name="Rectangle 34"/>
          <p:cNvSpPr>
            <a:spLocks noChangeArrowheads="1"/>
          </p:cNvSpPr>
          <p:nvPr userDrawn="1"/>
        </p:nvSpPr>
        <p:spPr bwMode="auto">
          <a:xfrm>
            <a:off x="7515225" y="6521450"/>
            <a:ext cx="2341563" cy="21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>
            <a:spAutoFit/>
          </a:bodyPr>
          <a:lstStyle/>
          <a:p>
            <a:pPr algn="l">
              <a:spcBef>
                <a:spcPct val="0"/>
              </a:spcBef>
            </a:pPr>
            <a:r>
              <a:rPr lang="es-ES" sz="800" dirty="0" smtClean="0">
                <a:solidFill>
                  <a:schemeClr val="hlink"/>
                </a:solidFill>
                <a:latin typeface="Arial" charset="0"/>
              </a:rPr>
              <a:t>Tecnológico </a:t>
            </a:r>
            <a:r>
              <a:rPr lang="es-ES" sz="800" dirty="0">
                <a:solidFill>
                  <a:schemeClr val="hlink"/>
                </a:solidFill>
                <a:latin typeface="Arial" charset="0"/>
              </a:rPr>
              <a:t>de Monterrey, México	</a:t>
            </a:r>
            <a:fld id="{8747394A-1AB2-40A1-A98A-75B87BE20D31}" type="slidenum">
              <a:rPr lang="es-ES" sz="800">
                <a:solidFill>
                  <a:schemeClr val="hlink"/>
                </a:solidFill>
                <a:latin typeface="Arial" charset="0"/>
              </a:rPr>
              <a:pPr algn="l">
                <a:spcBef>
                  <a:spcPct val="0"/>
                </a:spcBef>
              </a:pPr>
              <a:t>‹Nº›</a:t>
            </a:fld>
            <a:endParaRPr lang="es-ES" sz="800" dirty="0">
              <a:solidFill>
                <a:schemeClr val="hlink"/>
              </a:solidFill>
              <a:latin typeface="Arial" charset="0"/>
            </a:endParaRPr>
          </a:p>
        </p:txBody>
      </p:sp>
      <p:sp>
        <p:nvSpPr>
          <p:cNvPr id="1033" name="Rectangle 36"/>
          <p:cNvSpPr>
            <a:spLocks noChangeArrowheads="1"/>
          </p:cNvSpPr>
          <p:nvPr userDrawn="1"/>
        </p:nvSpPr>
        <p:spPr bwMode="auto">
          <a:xfrm>
            <a:off x="3758638" y="6553200"/>
            <a:ext cx="221727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s-ES" sz="900" dirty="0" smtClean="0">
                <a:solidFill>
                  <a:srgbClr val="000066"/>
                </a:solidFill>
                <a:latin typeface="Arial" charset="0"/>
              </a:rPr>
              <a:t>Fundamentos de ingeniería de software</a:t>
            </a:r>
            <a:endParaRPr lang="es-ES" sz="900" dirty="0">
              <a:solidFill>
                <a:srgbClr val="000066"/>
              </a:solidFill>
              <a:latin typeface="Arial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6477000"/>
            <a:ext cx="12763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  <p:sldLayoutId id="2147483793" r:id="rId12"/>
  </p:sldLayoutIdLst>
  <p:transition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006600"/>
          </a:solidFill>
          <a:latin typeface="+mj-lt"/>
          <a:ea typeface="ＭＳ Ｐゴシック" charset="-128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006600"/>
          </a:solidFill>
          <a:latin typeface="Garrison Light Sans" pitchFamily="34" charset="0"/>
          <a:ea typeface="ＭＳ Ｐゴシック" charset="-128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006600"/>
          </a:solidFill>
          <a:latin typeface="Garrison Light Sans" pitchFamily="34" charset="0"/>
          <a:ea typeface="ＭＳ Ｐゴシック" charset="-128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006600"/>
          </a:solidFill>
          <a:latin typeface="Garrison Light Sans" pitchFamily="34" charset="0"/>
          <a:ea typeface="ＭＳ Ｐゴシック" charset="-128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006600"/>
          </a:solidFill>
          <a:latin typeface="Garrison Light Sans" pitchFamily="34" charset="0"/>
          <a:ea typeface="ＭＳ Ｐゴシック" charset="-128"/>
        </a:defRPr>
      </a:lvl5pPr>
      <a:lvl6pPr marL="457200" algn="r" rtl="0" fontAlgn="base">
        <a:spcBef>
          <a:spcPct val="0"/>
        </a:spcBef>
        <a:spcAft>
          <a:spcPct val="0"/>
        </a:spcAft>
        <a:defRPr sz="2800">
          <a:solidFill>
            <a:srgbClr val="006600"/>
          </a:solidFill>
          <a:latin typeface="Garrison Light Sans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800">
          <a:solidFill>
            <a:srgbClr val="006600"/>
          </a:solidFill>
          <a:latin typeface="Garrison Light Sans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800">
          <a:solidFill>
            <a:srgbClr val="006600"/>
          </a:solidFill>
          <a:latin typeface="Garrison Light Sans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800">
          <a:solidFill>
            <a:srgbClr val="006600"/>
          </a:solidFill>
          <a:latin typeface="Garrison Light Sans" pitchFamily="34" charset="0"/>
        </a:defRPr>
      </a:lvl9pPr>
    </p:titleStyle>
    <p:bodyStyle>
      <a:lvl1pPr marL="342900" indent="-342900" algn="just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Font typeface="Trebuchet MS" charset="0"/>
        <a:buChar char="&gt;"/>
        <a:defRPr sz="2400">
          <a:solidFill>
            <a:srgbClr val="000066"/>
          </a:solidFill>
          <a:latin typeface="+mn-lt"/>
          <a:ea typeface="ＭＳ Ｐゴシック" charset="-128"/>
          <a:cs typeface="+mn-cs"/>
        </a:defRPr>
      </a:lvl1pPr>
      <a:lvl2pPr marL="742950" indent="-285750" algn="just" rtl="0" eaLnBrk="0" fontAlgn="base" hangingPunct="0">
        <a:spcBef>
          <a:spcPct val="20000"/>
        </a:spcBef>
        <a:spcAft>
          <a:spcPct val="0"/>
        </a:spcAft>
        <a:buClr>
          <a:srgbClr val="CC3300"/>
        </a:buClr>
        <a:buFont typeface="Times New Roman" charset="0"/>
        <a:buChar char="–"/>
        <a:defRPr sz="2000">
          <a:solidFill>
            <a:srgbClr val="000066"/>
          </a:solidFill>
          <a:latin typeface="+mn-lt"/>
          <a:ea typeface="ＭＳ Ｐゴシック" charset="-128"/>
        </a:defRPr>
      </a:lvl2pPr>
      <a:lvl3pPr marL="1143000" indent="-228600" algn="just" rtl="0" eaLnBrk="0" fontAlgn="base" hangingPunct="0">
        <a:spcBef>
          <a:spcPct val="20000"/>
        </a:spcBef>
        <a:spcAft>
          <a:spcPct val="0"/>
        </a:spcAft>
        <a:buClr>
          <a:srgbClr val="CC3300"/>
        </a:buClr>
        <a:buChar char="•"/>
        <a:defRPr>
          <a:solidFill>
            <a:srgbClr val="000066"/>
          </a:solidFill>
          <a:latin typeface="+mn-lt"/>
          <a:ea typeface="ＭＳ Ｐゴシック" charset="-128"/>
        </a:defRPr>
      </a:lvl3pPr>
      <a:lvl4pPr marL="1600200" indent="-228600" algn="just" rtl="0" eaLnBrk="0" fontAlgn="base" hangingPunct="0">
        <a:spcBef>
          <a:spcPct val="20000"/>
        </a:spcBef>
        <a:spcAft>
          <a:spcPct val="0"/>
        </a:spcAft>
        <a:buClr>
          <a:srgbClr val="CC3300"/>
        </a:buClr>
        <a:buFont typeface="Times New Roman" charset="0"/>
        <a:buChar char="–"/>
        <a:defRPr sz="1600">
          <a:solidFill>
            <a:srgbClr val="000066"/>
          </a:solidFill>
          <a:latin typeface="+mn-lt"/>
          <a:ea typeface="ＭＳ Ｐゴシック" charset="-128"/>
        </a:defRPr>
      </a:lvl4pPr>
      <a:lvl5pPr marL="2057400" indent="-228600" algn="just" rtl="0" eaLnBrk="0" fontAlgn="base" hangingPunct="0">
        <a:spcBef>
          <a:spcPct val="20000"/>
        </a:spcBef>
        <a:spcAft>
          <a:spcPct val="0"/>
        </a:spcAft>
        <a:buClr>
          <a:srgbClr val="CC3300"/>
        </a:buClr>
        <a:buFont typeface="Trebuchet MS" charset="0"/>
        <a:buChar char="&gt;"/>
        <a:defRPr sz="1600">
          <a:solidFill>
            <a:srgbClr val="000066"/>
          </a:solidFill>
          <a:latin typeface="+mn-lt"/>
          <a:ea typeface="ＭＳ Ｐゴシック" charset="-128"/>
        </a:defRPr>
      </a:lvl5pPr>
      <a:lvl6pPr marL="2514600" indent="-228600" algn="just" rtl="0" fontAlgn="base">
        <a:spcBef>
          <a:spcPct val="20000"/>
        </a:spcBef>
        <a:spcAft>
          <a:spcPct val="0"/>
        </a:spcAft>
        <a:buClr>
          <a:srgbClr val="CC3300"/>
        </a:buClr>
        <a:buFont typeface="Trebuchet MS" charset="0"/>
        <a:buChar char="&gt;"/>
        <a:defRPr sz="1600">
          <a:solidFill>
            <a:srgbClr val="000066"/>
          </a:solidFill>
          <a:latin typeface="+mn-lt"/>
          <a:ea typeface="ＭＳ Ｐゴシック" charset="-128"/>
        </a:defRPr>
      </a:lvl6pPr>
      <a:lvl7pPr marL="2971800" indent="-228600" algn="just" rtl="0" fontAlgn="base">
        <a:spcBef>
          <a:spcPct val="20000"/>
        </a:spcBef>
        <a:spcAft>
          <a:spcPct val="0"/>
        </a:spcAft>
        <a:buClr>
          <a:srgbClr val="CC3300"/>
        </a:buClr>
        <a:buFont typeface="Trebuchet MS" charset="0"/>
        <a:buChar char="&gt;"/>
        <a:defRPr sz="1600">
          <a:solidFill>
            <a:srgbClr val="000066"/>
          </a:solidFill>
          <a:latin typeface="+mn-lt"/>
          <a:ea typeface="ＭＳ Ｐゴシック" charset="-128"/>
        </a:defRPr>
      </a:lvl7pPr>
      <a:lvl8pPr marL="3429000" indent="-228600" algn="just" rtl="0" fontAlgn="base">
        <a:spcBef>
          <a:spcPct val="20000"/>
        </a:spcBef>
        <a:spcAft>
          <a:spcPct val="0"/>
        </a:spcAft>
        <a:buClr>
          <a:srgbClr val="CC3300"/>
        </a:buClr>
        <a:buFont typeface="Trebuchet MS" charset="0"/>
        <a:buChar char="&gt;"/>
        <a:defRPr sz="1600">
          <a:solidFill>
            <a:srgbClr val="000066"/>
          </a:solidFill>
          <a:latin typeface="+mn-lt"/>
          <a:ea typeface="ＭＳ Ｐゴシック" charset="-128"/>
        </a:defRPr>
      </a:lvl8pPr>
      <a:lvl9pPr marL="3886200" indent="-228600" algn="just" rtl="0" fontAlgn="base">
        <a:spcBef>
          <a:spcPct val="20000"/>
        </a:spcBef>
        <a:spcAft>
          <a:spcPct val="0"/>
        </a:spcAft>
        <a:buClr>
          <a:srgbClr val="CC3300"/>
        </a:buClr>
        <a:buFont typeface="Trebuchet MS" charset="0"/>
        <a:buChar char="&gt;"/>
        <a:defRPr sz="1600">
          <a:solidFill>
            <a:srgbClr val="000066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54"/>
          <p:cNvSpPr>
            <a:spLocks noGrp="1" noChangeArrowheads="1"/>
          </p:cNvSpPr>
          <p:nvPr>
            <p:ph type="ctrTitle"/>
          </p:nvPr>
        </p:nvSpPr>
        <p:spPr>
          <a:xfrm>
            <a:off x="685800" y="533400"/>
            <a:ext cx="8686800" cy="1676400"/>
          </a:xfrm>
        </p:spPr>
        <p:txBody>
          <a:bodyPr/>
          <a:lstStyle/>
          <a:p>
            <a:pPr eaLnBrk="1" hangingPunct="1"/>
            <a:r>
              <a:rPr lang="es-ES" sz="3200" dirty="0">
                <a:solidFill>
                  <a:srgbClr val="000066"/>
                </a:solidFill>
                <a:latin typeface="Arial" charset="0"/>
              </a:rPr>
              <a:t>Fundamentos de ingeniería de software</a:t>
            </a:r>
            <a:br>
              <a:rPr lang="es-ES" sz="3200" dirty="0">
                <a:solidFill>
                  <a:srgbClr val="000066"/>
                </a:solidFill>
                <a:latin typeface="Arial" charset="0"/>
              </a:rPr>
            </a:br>
            <a:endParaRPr lang="es-ES" sz="3200" dirty="0" smtClean="0">
              <a:solidFill>
                <a:srgbClr val="000066"/>
              </a:solidFill>
            </a:endParaRPr>
          </a:p>
        </p:txBody>
      </p:sp>
      <p:sp>
        <p:nvSpPr>
          <p:cNvPr id="14339" name="Rectangle 55"/>
          <p:cNvSpPr>
            <a:spLocks noGrp="1" noChangeArrowheads="1"/>
          </p:cNvSpPr>
          <p:nvPr>
            <p:ph type="subTitle" idx="1"/>
          </p:nvPr>
        </p:nvSpPr>
        <p:spPr>
          <a:xfrm>
            <a:off x="332509" y="2286000"/>
            <a:ext cx="9421091" cy="4114800"/>
          </a:xfrm>
        </p:spPr>
        <p:txBody>
          <a:bodyPr/>
          <a:lstStyle/>
          <a:p>
            <a:pPr eaLnBrk="1" hangingPunct="1"/>
            <a:endParaRPr lang="es-ES" sz="3200" dirty="0"/>
          </a:p>
          <a:p>
            <a:pPr eaLnBrk="1" hangingPunct="1"/>
            <a:r>
              <a:rPr lang="es-ES" sz="3200" dirty="0" smtClean="0">
                <a:solidFill>
                  <a:srgbClr val="006600"/>
                </a:solidFill>
              </a:rPr>
              <a:t>Tema 7:</a:t>
            </a:r>
            <a:r>
              <a:rPr lang="es-ES" sz="2800" dirty="0" smtClean="0">
                <a:solidFill>
                  <a:srgbClr val="006600"/>
                </a:solidFill>
              </a:rPr>
              <a:t> </a:t>
            </a:r>
            <a:r>
              <a:rPr lang="es-ES" sz="2800" b="1" dirty="0" smtClean="0">
                <a:solidFill>
                  <a:srgbClr val="006600"/>
                </a:solidFill>
              </a:rPr>
              <a:t>[</a:t>
            </a:r>
            <a:r>
              <a:rPr lang="es-MX" sz="2800" dirty="0">
                <a:latin typeface="News Gothic MT" pitchFamily="-111" charset="0"/>
                <a:cs typeface="News Gothic MT" pitchFamily="-111" charset="0"/>
              </a:rPr>
              <a:t>Conceptos para el análisis de un caso de </a:t>
            </a:r>
            <a:r>
              <a:rPr lang="es-MX" sz="2800" dirty="0" smtClean="0">
                <a:latin typeface="News Gothic MT" pitchFamily="-111" charset="0"/>
                <a:cs typeface="News Gothic MT" pitchFamily="-111" charset="0"/>
              </a:rPr>
              <a:t>uso</a:t>
            </a:r>
            <a:r>
              <a:rPr lang="es-ES" sz="2800" b="1" dirty="0" smtClean="0">
                <a:solidFill>
                  <a:srgbClr val="006600"/>
                </a:solidFill>
              </a:rPr>
              <a:t>]</a:t>
            </a:r>
            <a:r>
              <a:rPr lang="es-ES" sz="2800" dirty="0" smtClean="0">
                <a:solidFill>
                  <a:srgbClr val="006600"/>
                </a:solidFill>
              </a:rPr>
              <a:t> </a:t>
            </a:r>
          </a:p>
          <a:p>
            <a:pPr eaLnBrk="1" hangingPunct="1"/>
            <a:r>
              <a:rPr lang="es-ES" dirty="0" smtClean="0">
                <a:solidFill>
                  <a:srgbClr val="CC0000"/>
                </a:solidFill>
              </a:rPr>
              <a:t>Diagramas de interacción-comunicación con UML</a:t>
            </a:r>
          </a:p>
          <a:p>
            <a:pPr eaLnBrk="1" hangingPunct="1"/>
            <a:endParaRPr lang="es-ES" sz="3200" dirty="0" smtClean="0">
              <a:solidFill>
                <a:srgbClr val="006600"/>
              </a:solidFill>
            </a:endParaRPr>
          </a:p>
          <a:p>
            <a:pPr eaLnBrk="1" hangingPunct="1"/>
            <a:r>
              <a:rPr lang="es-ES" dirty="0" smtClean="0"/>
              <a:t> </a:t>
            </a:r>
          </a:p>
          <a:p>
            <a:pPr eaLnBrk="1" hangingPunct="1"/>
            <a:endParaRPr lang="es-ES" b="1" dirty="0" smtClean="0">
              <a:solidFill>
                <a:srgbClr val="CC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i="1" smtClean="0">
                <a:latin typeface="News Gothic MT" pitchFamily="-111" charset="0"/>
                <a:cs typeface="News Gothic MT" pitchFamily="-111" charset="0"/>
              </a:rPr>
              <a:t>The Golf Shop</a:t>
            </a:r>
            <a:r>
              <a:rPr lang="es-ES" smtClean="0">
                <a:latin typeface="News Gothic MT" pitchFamily="-111" charset="0"/>
                <a:cs typeface="News Gothic MT" pitchFamily="-111" charset="0"/>
              </a:rPr>
              <a:t>: Clases de Análisis</a:t>
            </a:r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413" y="779464"/>
            <a:ext cx="8131175" cy="529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53124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i="1" smtClean="0">
                <a:latin typeface="News Gothic MT" pitchFamily="-111" charset="0"/>
                <a:cs typeface="News Gothic MT" pitchFamily="-111" charset="0"/>
              </a:rPr>
              <a:t>The Golf Shop</a:t>
            </a:r>
            <a:r>
              <a:rPr lang="es-ES" smtClean="0">
                <a:latin typeface="News Gothic MT" pitchFamily="-111" charset="0"/>
                <a:cs typeface="News Gothic MT" pitchFamily="-111" charset="0"/>
              </a:rPr>
              <a:t>: Diagrama de Clases de Análisis</a:t>
            </a:r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" y="885825"/>
            <a:ext cx="9163050" cy="596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24764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i="1" smtClean="0">
                <a:latin typeface="News Gothic MT" pitchFamily="-111" charset="0"/>
                <a:cs typeface="News Gothic MT" pitchFamily="-111" charset="0"/>
              </a:rPr>
              <a:t>The Golf Shop</a:t>
            </a:r>
            <a:r>
              <a:rPr lang="es-ES" smtClean="0">
                <a:latin typeface="News Gothic MT" pitchFamily="-111" charset="0"/>
                <a:cs typeface="News Gothic MT" pitchFamily="-111" charset="0"/>
              </a:rPr>
              <a:t>: Diagrama de Interacción de Análisis</a:t>
            </a:r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00" y="947738"/>
            <a:ext cx="9080500" cy="591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52013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08806" y="76200"/>
            <a:ext cx="8839729" cy="762000"/>
          </a:xfrm>
        </p:spPr>
        <p:txBody>
          <a:bodyPr/>
          <a:lstStyle/>
          <a:p>
            <a:r>
              <a:rPr lang="es-ES" smtClean="0">
                <a:latin typeface="News Gothic MT" pitchFamily="-111" charset="0"/>
                <a:cs typeface="News Gothic MT" pitchFamily="-111" charset="0"/>
              </a:rPr>
              <a:t>Caso de Uso: Análisis: </a:t>
            </a:r>
            <a:r>
              <a:rPr lang="es-ES" smtClean="0">
                <a:solidFill>
                  <a:srgbClr val="90AC48"/>
                </a:solidFill>
                <a:latin typeface="News Gothic MT" pitchFamily="-111" charset="0"/>
                <a:cs typeface="News Gothic MT" pitchFamily="-111" charset="0"/>
              </a:rPr>
              <a:t>Ejemplo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794" y="981075"/>
            <a:ext cx="7295356" cy="5111750"/>
          </a:xfrm>
        </p:spPr>
        <p:txBody>
          <a:bodyPr/>
          <a:lstStyle/>
          <a:p>
            <a:pPr marL="457200" indent="-457200">
              <a:lnSpc>
                <a:spcPct val="80000"/>
              </a:lnSpc>
              <a:buFont typeface="Trebuchet MS" pitchFamily="-111" charset="0"/>
              <a:buNone/>
            </a:pPr>
            <a:r>
              <a:rPr lang="es-ES" sz="1800" smtClean="0">
                <a:latin typeface="News Gothic MT" pitchFamily="-111" charset="0"/>
                <a:cs typeface="News Gothic MT" pitchFamily="-111" charset="0"/>
              </a:rPr>
              <a:t>	</a:t>
            </a:r>
            <a:r>
              <a:rPr lang="es-ES" sz="1800" smtClean="0">
                <a:solidFill>
                  <a:srgbClr val="CC0000"/>
                </a:solidFill>
                <a:latin typeface="News Gothic MT" pitchFamily="-111" charset="0"/>
                <a:cs typeface="News Gothic MT" pitchFamily="-111" charset="0"/>
              </a:rPr>
              <a:t>CU02: </a:t>
            </a:r>
            <a:r>
              <a:rPr lang="es-ES" sz="1800" i="1" smtClean="0">
                <a:solidFill>
                  <a:srgbClr val="CC0000"/>
                </a:solidFill>
                <a:latin typeface="News Gothic MT" pitchFamily="-111" charset="0"/>
                <a:cs typeface="News Gothic MT" pitchFamily="-111" charset="0"/>
              </a:rPr>
              <a:t>Realizar Transferencia</a:t>
            </a:r>
            <a:r>
              <a:rPr lang="es-ES" sz="1800" smtClean="0">
                <a:solidFill>
                  <a:srgbClr val="CC0000"/>
                </a:solidFill>
                <a:latin typeface="News Gothic MT" pitchFamily="-111" charset="0"/>
                <a:cs typeface="News Gothic MT" pitchFamily="-111" charset="0"/>
              </a:rPr>
              <a:t>.</a:t>
            </a:r>
          </a:p>
          <a:p>
            <a:pPr marL="457200" indent="-457200">
              <a:lnSpc>
                <a:spcPct val="80000"/>
              </a:lnSpc>
              <a:buFont typeface="Trebuchet MS" pitchFamily="-111" charset="0"/>
              <a:buNone/>
            </a:pPr>
            <a:endParaRPr lang="es-ES" sz="1800" smtClean="0">
              <a:solidFill>
                <a:srgbClr val="CC0000"/>
              </a:solidFill>
              <a:latin typeface="News Gothic MT" pitchFamily="-111" charset="0"/>
              <a:cs typeface="News Gothic MT" pitchFamily="-111" charset="0"/>
            </a:endParaRPr>
          </a:p>
          <a:p>
            <a:pPr marL="457200" indent="-457200">
              <a:lnSpc>
                <a:spcPct val="80000"/>
              </a:lnSpc>
              <a:buFont typeface="Trebuchet MS" pitchFamily="-111" charset="0"/>
              <a:buNone/>
            </a:pPr>
            <a:r>
              <a:rPr lang="es-ES" sz="1800" smtClean="0">
                <a:latin typeface="News Gothic MT" pitchFamily="-111" charset="0"/>
                <a:cs typeface="News Gothic MT" pitchFamily="-111" charset="0"/>
              </a:rPr>
              <a:t>	</a:t>
            </a:r>
            <a:r>
              <a:rPr lang="es-ES" sz="1600" smtClean="0">
                <a:solidFill>
                  <a:srgbClr val="CC0000"/>
                </a:solidFill>
                <a:latin typeface="News Gothic MT" pitchFamily="-111" charset="0"/>
                <a:cs typeface="News Gothic MT" pitchFamily="-111" charset="0"/>
              </a:rPr>
              <a:t>Descripción</a:t>
            </a:r>
            <a:r>
              <a:rPr lang="es-ES" sz="1600" smtClean="0">
                <a:latin typeface="News Gothic MT" pitchFamily="-111" charset="0"/>
                <a:cs typeface="News Gothic MT" pitchFamily="-111" charset="0"/>
              </a:rPr>
              <a:t>: El sistema permite realizar transferencias al cliente, de la propia entidad o externa.</a:t>
            </a:r>
          </a:p>
          <a:p>
            <a:pPr marL="457200" indent="-457200">
              <a:lnSpc>
                <a:spcPct val="80000"/>
              </a:lnSpc>
              <a:buFont typeface="Trebuchet MS" pitchFamily="-111" charset="0"/>
              <a:buNone/>
            </a:pPr>
            <a:endParaRPr lang="es-ES" sz="1600" smtClean="0">
              <a:latin typeface="News Gothic MT" pitchFamily="-111" charset="0"/>
              <a:cs typeface="News Gothic MT" pitchFamily="-111" charset="0"/>
            </a:endParaRPr>
          </a:p>
          <a:p>
            <a:pPr marL="457200" indent="-457200">
              <a:lnSpc>
                <a:spcPct val="80000"/>
              </a:lnSpc>
              <a:buFontTx/>
              <a:buAutoNum type="arabicPeriod"/>
            </a:pPr>
            <a:r>
              <a:rPr lang="es-ES" sz="1600" smtClean="0">
                <a:latin typeface="News Gothic MT" pitchFamily="-111" charset="0"/>
                <a:cs typeface="News Gothic MT" pitchFamily="-111" charset="0"/>
              </a:rPr>
              <a:t>El caso de uso inicia cuando el cliente oprime el botón de </a:t>
            </a:r>
            <a:r>
              <a:rPr lang="es-ES" sz="1600" i="1" smtClean="0">
                <a:latin typeface="News Gothic MT" pitchFamily="-111" charset="0"/>
                <a:cs typeface="News Gothic MT" pitchFamily="-111" charset="0"/>
              </a:rPr>
              <a:t>“Realizar transferencia”</a:t>
            </a:r>
            <a:r>
              <a:rPr lang="es-ES" sz="1600" smtClean="0">
                <a:latin typeface="News Gothic MT" pitchFamily="-111" charset="0"/>
                <a:cs typeface="News Gothic MT" pitchFamily="-111" charset="0"/>
              </a:rPr>
              <a:t>.</a:t>
            </a:r>
          </a:p>
          <a:p>
            <a:pPr marL="457200" indent="-457200">
              <a:lnSpc>
                <a:spcPct val="80000"/>
              </a:lnSpc>
              <a:buFontTx/>
              <a:buAutoNum type="arabicPeriod"/>
            </a:pPr>
            <a:r>
              <a:rPr lang="es-ES" sz="1600" smtClean="0">
                <a:latin typeface="News Gothic MT" pitchFamily="-111" charset="0"/>
                <a:cs typeface="News Gothic MT" pitchFamily="-111" charset="0"/>
              </a:rPr>
              <a:t>El sistema obtiene y muestra las cuentas asociadas al cliente.</a:t>
            </a:r>
          </a:p>
          <a:p>
            <a:pPr marL="457200" indent="-457200">
              <a:lnSpc>
                <a:spcPct val="80000"/>
              </a:lnSpc>
              <a:buFontTx/>
              <a:buAutoNum type="arabicPeriod"/>
            </a:pPr>
            <a:r>
              <a:rPr lang="es-ES" sz="1600" smtClean="0">
                <a:latin typeface="News Gothic MT" pitchFamily="-111" charset="0"/>
                <a:cs typeface="News Gothic MT" pitchFamily="-111" charset="0"/>
              </a:rPr>
              <a:t>El cliente selecciona una cuenta desde la que se hará la transferencia.</a:t>
            </a:r>
          </a:p>
          <a:p>
            <a:pPr marL="457200" indent="-457200">
              <a:lnSpc>
                <a:spcPct val="80000"/>
              </a:lnSpc>
              <a:buFontTx/>
              <a:buAutoNum type="arabicPeriod"/>
            </a:pPr>
            <a:r>
              <a:rPr lang="es-ES" sz="1600" smtClean="0">
                <a:latin typeface="News Gothic MT" pitchFamily="-111" charset="0"/>
                <a:cs typeface="News Gothic MT" pitchFamily="-111" charset="0"/>
              </a:rPr>
              <a:t>El sistema presenta la interfaz de transferencia.</a:t>
            </a:r>
          </a:p>
          <a:p>
            <a:pPr marL="457200" indent="-457200">
              <a:lnSpc>
                <a:spcPct val="80000"/>
              </a:lnSpc>
              <a:buFontTx/>
              <a:buAutoNum type="arabicPeriod"/>
            </a:pPr>
            <a:r>
              <a:rPr lang="es-ES" sz="1600" smtClean="0">
                <a:latin typeface="News Gothic MT" pitchFamily="-111" charset="0"/>
                <a:cs typeface="News Gothic MT" pitchFamily="-111" charset="0"/>
              </a:rPr>
              <a:t>El cliente incluye la cta. destino y la cantidad.</a:t>
            </a:r>
          </a:p>
          <a:p>
            <a:pPr marL="457200" indent="-457200">
              <a:lnSpc>
                <a:spcPct val="80000"/>
              </a:lnSpc>
              <a:buFontTx/>
              <a:buAutoNum type="arabicPeriod"/>
            </a:pPr>
            <a:r>
              <a:rPr lang="es-ES" sz="1600" smtClean="0">
                <a:latin typeface="News Gothic MT" pitchFamily="-111" charset="0"/>
                <a:cs typeface="News Gothic MT" pitchFamily="-111" charset="0"/>
              </a:rPr>
              <a:t>El sistema verifica la cta. y cantidad a transferir.</a:t>
            </a:r>
          </a:p>
          <a:p>
            <a:pPr marL="457200" indent="-457200">
              <a:lnSpc>
                <a:spcPct val="80000"/>
              </a:lnSpc>
              <a:buFontTx/>
              <a:buAutoNum type="arabicPeriod"/>
            </a:pPr>
            <a:r>
              <a:rPr lang="es-ES" sz="1600" smtClean="0">
                <a:latin typeface="News Gothic MT" pitchFamily="-111" charset="0"/>
                <a:cs typeface="News Gothic MT" pitchFamily="-111" charset="0"/>
              </a:rPr>
              <a:t> El sistema solicita la conformidad de la operación y solicita la clave de operación.</a:t>
            </a:r>
          </a:p>
          <a:p>
            <a:pPr marL="457200" indent="-457200">
              <a:lnSpc>
                <a:spcPct val="80000"/>
              </a:lnSpc>
              <a:buFontTx/>
              <a:buAutoNum type="arabicPeriod"/>
            </a:pPr>
            <a:r>
              <a:rPr lang="es-ES" sz="1600" smtClean="0">
                <a:latin typeface="News Gothic MT" pitchFamily="-111" charset="0"/>
                <a:cs typeface="News Gothic MT" pitchFamily="-111" charset="0"/>
              </a:rPr>
              <a:t>El cliente introduce la clave y oprime aceptar.</a:t>
            </a:r>
          </a:p>
          <a:p>
            <a:pPr marL="457200" indent="-457200">
              <a:lnSpc>
                <a:spcPct val="80000"/>
              </a:lnSpc>
              <a:buFontTx/>
              <a:buAutoNum type="arabicPeriod"/>
            </a:pPr>
            <a:r>
              <a:rPr lang="es-ES" sz="1600" smtClean="0">
                <a:latin typeface="News Gothic MT" pitchFamily="-111" charset="0"/>
                <a:cs typeface="News Gothic MT" pitchFamily="-111" charset="0"/>
              </a:rPr>
              <a:t>El sistema realiza la transferencia y confirma.</a:t>
            </a:r>
          </a:p>
          <a:p>
            <a:pPr marL="457200" indent="-457200">
              <a:lnSpc>
                <a:spcPct val="80000"/>
              </a:lnSpc>
              <a:buFontTx/>
              <a:buAutoNum type="arabicPeriod"/>
            </a:pPr>
            <a:r>
              <a:rPr lang="es-ES" sz="1600" smtClean="0">
                <a:latin typeface="News Gothic MT" pitchFamily="-111" charset="0"/>
                <a:cs typeface="News Gothic MT" pitchFamily="-111" charset="0"/>
              </a:rPr>
              <a:t>El caso de uso termina cuando el usuario oprime salir de </a:t>
            </a:r>
            <a:r>
              <a:rPr lang="es-ES" sz="1600" i="1" smtClean="0">
                <a:latin typeface="News Gothic MT" pitchFamily="-111" charset="0"/>
                <a:cs typeface="News Gothic MT" pitchFamily="-111" charset="0"/>
              </a:rPr>
              <a:t>Realizar Transferencia</a:t>
            </a:r>
            <a:r>
              <a:rPr lang="es-ES" sz="1600" smtClean="0">
                <a:latin typeface="News Gothic MT" pitchFamily="-111" charset="0"/>
                <a:cs typeface="News Gothic MT" pitchFamily="-111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4727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08806" y="76200"/>
            <a:ext cx="8839729" cy="762000"/>
          </a:xfrm>
        </p:spPr>
        <p:txBody>
          <a:bodyPr/>
          <a:lstStyle/>
          <a:p>
            <a:r>
              <a:rPr lang="es-ES" smtClean="0">
                <a:latin typeface="News Gothic MT" pitchFamily="-111" charset="0"/>
                <a:cs typeface="News Gothic MT" pitchFamily="-111" charset="0"/>
              </a:rPr>
              <a:t>Caso de Uso: Análisis: </a:t>
            </a:r>
            <a:r>
              <a:rPr lang="es-ES" smtClean="0">
                <a:solidFill>
                  <a:srgbClr val="90AC48"/>
                </a:solidFill>
                <a:latin typeface="News Gothic MT" pitchFamily="-111" charset="0"/>
                <a:cs typeface="News Gothic MT" pitchFamily="-111" charset="0"/>
              </a:rPr>
              <a:t>Ejemplo</a:t>
            </a:r>
          </a:p>
        </p:txBody>
      </p:sp>
      <p:pic>
        <p:nvPicPr>
          <p:cNvPr id="2765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08026"/>
            <a:ext cx="9906000" cy="531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7990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08806" y="76200"/>
            <a:ext cx="8839729" cy="762000"/>
          </a:xfrm>
        </p:spPr>
        <p:txBody>
          <a:bodyPr/>
          <a:lstStyle/>
          <a:p>
            <a:r>
              <a:rPr lang="es-ES" smtClean="0">
                <a:latin typeface="News Gothic MT" pitchFamily="-111" charset="0"/>
                <a:cs typeface="News Gothic MT" pitchFamily="-111" charset="0"/>
              </a:rPr>
              <a:t>Caso de Uso: Análisis: </a:t>
            </a:r>
            <a:r>
              <a:rPr lang="es-ES" smtClean="0">
                <a:solidFill>
                  <a:srgbClr val="90AC48"/>
                </a:solidFill>
                <a:latin typeface="News Gothic MT" pitchFamily="-111" charset="0"/>
                <a:cs typeface="News Gothic MT" pitchFamily="-111" charset="0"/>
              </a:rPr>
              <a:t>Ejemplo</a:t>
            </a:r>
          </a:p>
        </p:txBody>
      </p:sp>
      <p:pic>
        <p:nvPicPr>
          <p:cNvPr id="2867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08051"/>
            <a:ext cx="9906000" cy="497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935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54"/>
          <p:cNvSpPr>
            <a:spLocks noGrp="1" noChangeArrowheads="1"/>
          </p:cNvSpPr>
          <p:nvPr>
            <p:ph type="ctrTitle"/>
          </p:nvPr>
        </p:nvSpPr>
        <p:spPr>
          <a:xfrm>
            <a:off x="685800" y="533400"/>
            <a:ext cx="8686800" cy="1676400"/>
          </a:xfrm>
        </p:spPr>
        <p:txBody>
          <a:bodyPr/>
          <a:lstStyle/>
          <a:p>
            <a:pPr eaLnBrk="1" hangingPunct="1"/>
            <a:r>
              <a:rPr lang="es-ES" sz="3200" dirty="0">
                <a:solidFill>
                  <a:srgbClr val="000066"/>
                </a:solidFill>
                <a:latin typeface="Arial" charset="0"/>
              </a:rPr>
              <a:t>Fundamentos de ingeniería de software</a:t>
            </a:r>
            <a:br>
              <a:rPr lang="es-ES" sz="3200" dirty="0">
                <a:solidFill>
                  <a:srgbClr val="000066"/>
                </a:solidFill>
                <a:latin typeface="Arial" charset="0"/>
              </a:rPr>
            </a:br>
            <a:endParaRPr lang="es-ES" sz="3200" dirty="0" smtClean="0">
              <a:solidFill>
                <a:srgbClr val="000066"/>
              </a:solidFill>
            </a:endParaRPr>
          </a:p>
        </p:txBody>
      </p:sp>
      <p:sp>
        <p:nvSpPr>
          <p:cNvPr id="14339" name="Rectangle 55"/>
          <p:cNvSpPr>
            <a:spLocks noGrp="1" noChangeArrowheads="1"/>
          </p:cNvSpPr>
          <p:nvPr>
            <p:ph type="subTitle" idx="1"/>
          </p:nvPr>
        </p:nvSpPr>
        <p:spPr>
          <a:xfrm>
            <a:off x="332509" y="2286000"/>
            <a:ext cx="9421091" cy="4114800"/>
          </a:xfrm>
        </p:spPr>
        <p:txBody>
          <a:bodyPr/>
          <a:lstStyle/>
          <a:p>
            <a:pPr eaLnBrk="1" hangingPunct="1"/>
            <a:endParaRPr lang="es-ES" sz="3200" dirty="0"/>
          </a:p>
          <a:p>
            <a:pPr eaLnBrk="1" hangingPunct="1"/>
            <a:r>
              <a:rPr lang="es-ES" sz="3200" dirty="0" smtClean="0">
                <a:solidFill>
                  <a:srgbClr val="006600"/>
                </a:solidFill>
              </a:rPr>
              <a:t>Tema 7:</a:t>
            </a:r>
            <a:r>
              <a:rPr lang="es-ES" sz="2800" dirty="0" smtClean="0">
                <a:solidFill>
                  <a:srgbClr val="006600"/>
                </a:solidFill>
              </a:rPr>
              <a:t> </a:t>
            </a:r>
            <a:r>
              <a:rPr lang="es-ES" sz="2800" b="1" dirty="0" smtClean="0">
                <a:solidFill>
                  <a:srgbClr val="006600"/>
                </a:solidFill>
              </a:rPr>
              <a:t>[</a:t>
            </a:r>
            <a:r>
              <a:rPr lang="es-MX" sz="2800" dirty="0">
                <a:latin typeface="News Gothic MT" pitchFamily="-111" charset="0"/>
                <a:cs typeface="News Gothic MT" pitchFamily="-111" charset="0"/>
              </a:rPr>
              <a:t>Conceptos para el análisis de un caso de </a:t>
            </a:r>
            <a:r>
              <a:rPr lang="es-MX" sz="2800" dirty="0" smtClean="0">
                <a:latin typeface="News Gothic MT" pitchFamily="-111" charset="0"/>
                <a:cs typeface="News Gothic MT" pitchFamily="-111" charset="0"/>
              </a:rPr>
              <a:t>uso</a:t>
            </a:r>
            <a:r>
              <a:rPr lang="es-ES" sz="2800" b="1" dirty="0" smtClean="0">
                <a:solidFill>
                  <a:srgbClr val="006600"/>
                </a:solidFill>
              </a:rPr>
              <a:t>]</a:t>
            </a:r>
            <a:r>
              <a:rPr lang="es-ES" sz="2800" dirty="0" smtClean="0">
                <a:solidFill>
                  <a:srgbClr val="006600"/>
                </a:solidFill>
              </a:rPr>
              <a:t> </a:t>
            </a:r>
          </a:p>
          <a:p>
            <a:pPr eaLnBrk="1" hangingPunct="1"/>
            <a:r>
              <a:rPr lang="es-ES" dirty="0" smtClean="0">
                <a:solidFill>
                  <a:srgbClr val="CC0000"/>
                </a:solidFill>
              </a:rPr>
              <a:t>Diagramas de comunicación-interacción con UML</a:t>
            </a:r>
          </a:p>
          <a:p>
            <a:pPr eaLnBrk="1" hangingPunct="1"/>
            <a:endParaRPr lang="es-ES" sz="3200" dirty="0" smtClean="0">
              <a:solidFill>
                <a:srgbClr val="006600"/>
              </a:solidFill>
            </a:endParaRPr>
          </a:p>
          <a:p>
            <a:pPr eaLnBrk="1" hangingPunct="1"/>
            <a:r>
              <a:rPr lang="es-ES" dirty="0" smtClean="0"/>
              <a:t> </a:t>
            </a:r>
          </a:p>
          <a:p>
            <a:pPr eaLnBrk="1" hangingPunct="1"/>
            <a:endParaRPr lang="es-ES" b="1" dirty="0" smtClean="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992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6" descr="Trac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8200"/>
            <a:ext cx="99060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11" descr="Trac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95338"/>
            <a:ext cx="9906000" cy="514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News Gothic MT" pitchFamily="-111" charset="0"/>
                <a:cs typeface="News Gothic MT" pitchFamily="-111" charset="0"/>
              </a:rPr>
              <a:t>Trazabilidad </a:t>
            </a:r>
            <a:endParaRPr lang="es-ES" smtClean="0">
              <a:latin typeface="News Gothic MT" pitchFamily="-111" charset="0"/>
              <a:cs typeface="News Gothic MT" pitchFamily="-111" charset="0"/>
            </a:endParaRP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2724174" y="4038599"/>
            <a:ext cx="4247772" cy="1317192"/>
            <a:chOff x="609600" y="3733800"/>
            <a:chExt cx="3920642" cy="1317828"/>
          </a:xfrm>
        </p:grpSpPr>
        <p:sp>
          <p:nvSpPr>
            <p:cNvPr id="16390" name="TextBox 14"/>
            <p:cNvSpPr txBox="1">
              <a:spLocks noChangeArrowheads="1"/>
            </p:cNvSpPr>
            <p:nvPr/>
          </p:nvSpPr>
          <p:spPr bwMode="auto">
            <a:xfrm>
              <a:off x="689028" y="4343400"/>
              <a:ext cx="3841214" cy="708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9pPr>
            </a:lstStyle>
            <a:p>
              <a:r>
                <a:rPr lang="es-ES" sz="1600">
                  <a:solidFill>
                    <a:srgbClr val="515151"/>
                  </a:solidFill>
                  <a:latin typeface="News Gothic MT" pitchFamily="-111" charset="0"/>
                </a:rPr>
                <a:t>Diagramas de clases de análisis</a:t>
              </a:r>
            </a:p>
            <a:p>
              <a:r>
                <a:rPr lang="es-ES" sz="1600">
                  <a:solidFill>
                    <a:srgbClr val="515151"/>
                  </a:solidFill>
                  <a:latin typeface="News Gothic MT" pitchFamily="-111" charset="0"/>
                </a:rPr>
                <a:t>Diagramas de comunicación o de iteracción</a:t>
              </a:r>
            </a:p>
          </p:txBody>
        </p:sp>
        <p:sp>
          <p:nvSpPr>
            <p:cNvPr id="16391" name="Down Arrow 15"/>
            <p:cNvSpPr>
              <a:spLocks noChangeArrowheads="1"/>
            </p:cNvSpPr>
            <p:nvPr/>
          </p:nvSpPr>
          <p:spPr bwMode="auto">
            <a:xfrm>
              <a:off x="609600" y="3733800"/>
              <a:ext cx="533400" cy="5334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90AC48"/>
            </a:solidFill>
            <a:ln w="9525">
              <a:solidFill>
                <a:srgbClr val="515151"/>
              </a:solidFill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16394207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mtClean="0">
                <a:latin typeface="News Gothic MT" pitchFamily="-111" charset="0"/>
                <a:cs typeface="News Gothic MT" pitchFamily="-111" charset="0"/>
              </a:rPr>
              <a:t>Comparativa Modelo CU y de Análisis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0394" y="981075"/>
            <a:ext cx="4605602" cy="5111750"/>
          </a:xfrm>
        </p:spPr>
        <p:txBody>
          <a:bodyPr/>
          <a:lstStyle/>
          <a:p>
            <a:pPr eaLnBrk="1" hangingPunct="1">
              <a:buFont typeface="Trebuchet MS" pitchFamily="-111" charset="0"/>
              <a:buNone/>
            </a:pPr>
            <a:r>
              <a:rPr lang="es-ES" smtClean="0">
                <a:solidFill>
                  <a:srgbClr val="90AC48"/>
                </a:solidFill>
                <a:latin typeface="News Gothic MT" pitchFamily="-111" charset="0"/>
                <a:cs typeface="News Gothic MT" pitchFamily="-111" charset="0"/>
              </a:rPr>
              <a:t>Modelo de CU</a:t>
            </a:r>
          </a:p>
          <a:p>
            <a:pPr eaLnBrk="1" hangingPunct="1"/>
            <a:r>
              <a:rPr lang="es-ES" sz="2000" smtClean="0">
                <a:latin typeface="News Gothic MT" pitchFamily="-111" charset="0"/>
                <a:cs typeface="News Gothic MT" pitchFamily="-111" charset="0"/>
              </a:rPr>
              <a:t>Lenguaje orientado al  cliente</a:t>
            </a:r>
          </a:p>
          <a:p>
            <a:pPr eaLnBrk="1" hangingPunct="1"/>
            <a:r>
              <a:rPr lang="es-ES" sz="2000" smtClean="0">
                <a:latin typeface="News Gothic MT" pitchFamily="-111" charset="0"/>
                <a:cs typeface="News Gothic MT" pitchFamily="-111" charset="0"/>
              </a:rPr>
              <a:t>Vista externa del sistema</a:t>
            </a:r>
          </a:p>
          <a:p>
            <a:pPr eaLnBrk="1" hangingPunct="1"/>
            <a:r>
              <a:rPr lang="es-ES" sz="2000" smtClean="0">
                <a:latin typeface="News Gothic MT" pitchFamily="-111" charset="0"/>
                <a:cs typeface="News Gothic MT" pitchFamily="-111" charset="0"/>
              </a:rPr>
              <a:t>Estructurado </a:t>
            </a:r>
            <a:r>
              <a:rPr lang="es-ES" sz="2400" smtClean="0">
                <a:latin typeface="News Gothic MT" pitchFamily="-111" charset="0"/>
                <a:cs typeface="News Gothic MT" pitchFamily="-111" charset="0"/>
              </a:rPr>
              <a:t>por</a:t>
            </a:r>
            <a:r>
              <a:rPr lang="es-ES" sz="2000" smtClean="0">
                <a:latin typeface="News Gothic MT" pitchFamily="-111" charset="0"/>
                <a:cs typeface="News Gothic MT" pitchFamily="-111" charset="0"/>
              </a:rPr>
              <a:t> CU</a:t>
            </a:r>
          </a:p>
          <a:p>
            <a:pPr eaLnBrk="1" hangingPunct="1"/>
            <a:r>
              <a:rPr lang="es-ES" sz="2000" smtClean="0">
                <a:latin typeface="News Gothic MT" pitchFamily="-111" charset="0"/>
                <a:cs typeface="News Gothic MT" pitchFamily="-111" charset="0"/>
              </a:rPr>
              <a:t>Usado por cliente-desarrolladores</a:t>
            </a:r>
          </a:p>
          <a:p>
            <a:pPr eaLnBrk="1" hangingPunct="1"/>
            <a:r>
              <a:rPr lang="es-ES" sz="2000" smtClean="0">
                <a:latin typeface="News Gothic MT" pitchFamily="-111" charset="0"/>
                <a:cs typeface="News Gothic MT" pitchFamily="-111" charset="0"/>
              </a:rPr>
              <a:t>Puede ser redundante y ambiguo</a:t>
            </a: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149056" y="981075"/>
            <a:ext cx="4603883" cy="5111750"/>
          </a:xfrm>
        </p:spPr>
        <p:txBody>
          <a:bodyPr/>
          <a:lstStyle/>
          <a:p>
            <a:pPr eaLnBrk="1" hangingPunct="1">
              <a:buFont typeface="Trebuchet MS" pitchFamily="-111" charset="0"/>
              <a:buNone/>
            </a:pPr>
            <a:r>
              <a:rPr lang="es-ES" smtClean="0">
                <a:solidFill>
                  <a:srgbClr val="90AC48"/>
                </a:solidFill>
                <a:latin typeface="News Gothic MT" pitchFamily="-111" charset="0"/>
                <a:cs typeface="News Gothic MT" pitchFamily="-111" charset="0"/>
              </a:rPr>
              <a:t>Modelo de Análisis</a:t>
            </a:r>
          </a:p>
          <a:p>
            <a:pPr eaLnBrk="1" hangingPunct="1"/>
            <a:r>
              <a:rPr lang="es-ES" sz="2000" smtClean="0">
                <a:latin typeface="News Gothic MT" pitchFamily="-111" charset="0"/>
                <a:cs typeface="News Gothic MT" pitchFamily="-111" charset="0"/>
              </a:rPr>
              <a:t>Lenguaje Desarrollador</a:t>
            </a:r>
            <a:endParaRPr lang="es-ES" sz="2000" smtClean="0">
              <a:latin typeface="News Gothic MT" pitchFamily="-111" charset="0"/>
              <a:cs typeface="News Gothic MT" pitchFamily="-111" charset="0"/>
              <a:sym typeface="Wingdings" pitchFamily="-111" charset="2"/>
            </a:endParaRPr>
          </a:p>
          <a:p>
            <a:pPr eaLnBrk="1" hangingPunct="1"/>
            <a:r>
              <a:rPr lang="es-ES" sz="2000" smtClean="0">
                <a:latin typeface="News Gothic MT" pitchFamily="-111" charset="0"/>
                <a:cs typeface="News Gothic MT" pitchFamily="-111" charset="0"/>
              </a:rPr>
              <a:t>Vista Interna</a:t>
            </a:r>
            <a:endParaRPr lang="es-ES" sz="2000" smtClean="0">
              <a:latin typeface="News Gothic MT" pitchFamily="-111" charset="0"/>
              <a:cs typeface="News Gothic MT" pitchFamily="-111" charset="0"/>
              <a:sym typeface="Wingdings" pitchFamily="-111" charset="2"/>
            </a:endParaRPr>
          </a:p>
          <a:p>
            <a:pPr eaLnBrk="1" hangingPunct="1"/>
            <a:r>
              <a:rPr lang="es-ES" sz="2000" smtClean="0">
                <a:latin typeface="News Gothic MT" pitchFamily="-111" charset="0"/>
                <a:cs typeface="News Gothic MT" pitchFamily="-111" charset="0"/>
              </a:rPr>
              <a:t>Estructurado por</a:t>
            </a:r>
            <a:r>
              <a:rPr lang="es-ES" sz="2000" smtClean="0">
                <a:latin typeface="News Gothic MT" pitchFamily="-111" charset="0"/>
                <a:cs typeface="News Gothic MT" pitchFamily="-111" charset="0"/>
                <a:sym typeface="Wingdings" pitchFamily="-111" charset="2"/>
              </a:rPr>
              <a:t>  clases y  paquetes</a:t>
            </a:r>
          </a:p>
          <a:p>
            <a:pPr eaLnBrk="1" hangingPunct="1"/>
            <a:r>
              <a:rPr lang="es-ES" sz="2000" smtClean="0">
                <a:latin typeface="News Gothic MT" pitchFamily="-111" charset="0"/>
                <a:cs typeface="News Gothic MT" pitchFamily="-111" charset="0"/>
              </a:rPr>
              <a:t>Usado por los Desarrolladores para entender como funcional el sistema</a:t>
            </a:r>
            <a:endParaRPr lang="es-ES" sz="2000" smtClean="0">
              <a:latin typeface="News Gothic MT" pitchFamily="-111" charset="0"/>
              <a:cs typeface="News Gothic MT" pitchFamily="-111" charset="0"/>
              <a:sym typeface="Wingdings" pitchFamily="-111" charset="2"/>
            </a:endParaRPr>
          </a:p>
          <a:p>
            <a:pPr eaLnBrk="1" hangingPunct="1"/>
            <a:r>
              <a:rPr lang="es-ES" sz="2000" smtClean="0">
                <a:latin typeface="News Gothic MT" pitchFamily="-111" charset="0"/>
                <a:cs typeface="News Gothic MT" pitchFamily="-111" charset="0"/>
              </a:rPr>
              <a:t>Clarifica la ambigüedad y redundancia</a:t>
            </a:r>
            <a:endParaRPr lang="es-ES" sz="2000" smtClean="0">
              <a:latin typeface="News Gothic MT" pitchFamily="-111" charset="0"/>
              <a:cs typeface="News Gothic MT" pitchFamily="-111" charset="0"/>
              <a:sym typeface="Wingdings" pitchFamily="-111" charset="2"/>
            </a:endParaRPr>
          </a:p>
          <a:p>
            <a:pPr eaLnBrk="1" hangingPunct="1"/>
            <a:r>
              <a:rPr lang="es-ES" sz="2000" smtClean="0">
                <a:latin typeface="News Gothic MT" pitchFamily="-111" charset="0"/>
                <a:cs typeface="News Gothic MT" pitchFamily="-111" charset="0"/>
              </a:rPr>
              <a:t>Sirve para dar forma al sistema</a:t>
            </a:r>
            <a:endParaRPr lang="es-ES" sz="2000" smtClean="0">
              <a:latin typeface="News Gothic MT" pitchFamily="-111" charset="0"/>
              <a:cs typeface="News Gothic MT" pitchFamily="-111" charset="0"/>
              <a:sym typeface="Wingdings" pitchFamily="-111" charset="2"/>
            </a:endParaRPr>
          </a:p>
          <a:p>
            <a:pPr eaLnBrk="1" hangingPunct="1"/>
            <a:r>
              <a:rPr lang="es-ES" sz="2000" smtClean="0">
                <a:latin typeface="News Gothic MT" pitchFamily="-111" charset="0"/>
                <a:cs typeface="News Gothic MT" pitchFamily="-111" charset="0"/>
              </a:rPr>
              <a:t>Primera aproximación del diseño</a:t>
            </a: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7383" y="2629244"/>
            <a:ext cx="18473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bIns="0" anchor="ctr">
            <a:spAutoFit/>
          </a:bodyPr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044034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>
                <a:latin typeface="News Gothic MT" pitchFamily="-111" charset="0"/>
                <a:cs typeface="News Gothic MT" pitchFamily="-111" charset="0"/>
              </a:rPr>
              <a:t>Modelo en Tres Capas</a:t>
            </a:r>
            <a:endParaRPr lang="es-MX" smtClean="0">
              <a:latin typeface="News Gothic MT" pitchFamily="-111" charset="0"/>
              <a:cs typeface="News Gothic MT" pitchFamily="-111" charset="0"/>
            </a:endParaRPr>
          </a:p>
        </p:txBody>
      </p:sp>
      <p:pic>
        <p:nvPicPr>
          <p:cNvPr id="1945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11237" y="1325563"/>
            <a:ext cx="8234363" cy="3822700"/>
          </a:xfrm>
          <a:noFill/>
          <a:ln w="38100" cap="flat">
            <a:solidFill>
              <a:schemeClr val="tx1"/>
            </a:solidFill>
            <a:miter lim="800000"/>
            <a:headEnd type="none" w="lg" len="lg"/>
            <a:tailEnd type="none" w="lg" len="lg"/>
          </a:ln>
        </p:spPr>
      </p:pic>
    </p:spTree>
    <p:extLst>
      <p:ext uri="{BB962C8B-B14F-4D97-AF65-F5344CB8AC3E}">
        <p14:creationId xmlns:p14="http://schemas.microsoft.com/office/powerpoint/2010/main" val="3396384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 smtClean="0">
                <a:latin typeface="News Gothic MT" pitchFamily="-111" charset="0"/>
                <a:cs typeface="News Gothic MT" pitchFamily="-111" charset="0"/>
              </a:rPr>
              <a:t>Clase de Análisis: </a:t>
            </a:r>
            <a:r>
              <a:rPr lang="es-MX" smtClean="0">
                <a:solidFill>
                  <a:srgbClr val="90AC48"/>
                </a:solidFill>
                <a:latin typeface="News Gothic MT" pitchFamily="-111" charset="0"/>
                <a:cs typeface="News Gothic MT" pitchFamily="-111" charset="0"/>
              </a:rPr>
              <a:t>Interfaz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>
                <a:latin typeface="News Gothic MT" pitchFamily="-111" charset="0"/>
                <a:cs typeface="News Gothic MT" pitchFamily="-111" charset="0"/>
              </a:rPr>
              <a:t>Modela la relación entre el sistema y sus actores</a:t>
            </a:r>
            <a:r>
              <a:rPr lang="es-ES" dirty="0" smtClean="0">
                <a:latin typeface="News Gothic MT" pitchFamily="-111" charset="0"/>
                <a:cs typeface="News Gothic MT" pitchFamily="-111" charset="0"/>
              </a:rPr>
              <a:t>.</a:t>
            </a:r>
          </a:p>
          <a:p>
            <a:r>
              <a:rPr lang="es-ES" dirty="0" smtClean="0">
                <a:latin typeface="News Gothic MT" pitchFamily="-111" charset="0"/>
                <a:cs typeface="News Gothic MT" pitchFamily="-111" charset="0"/>
              </a:rPr>
              <a:t>Cada clase de interfaz se asocia al menos con un actor.</a:t>
            </a:r>
          </a:p>
          <a:p>
            <a:r>
              <a:rPr lang="es-ES" dirty="0" smtClean="0">
                <a:latin typeface="News Gothic MT" pitchFamily="-111" charset="0"/>
                <a:cs typeface="News Gothic MT" pitchFamily="-111" charset="0"/>
              </a:rPr>
              <a:t>Las clases de interfaz representan a menudo, abstracciones de ventanas, formularios, paneles, interfaces de comunicaciones, interfaces de impresoras, sensores, terminales y </a:t>
            </a:r>
            <a:r>
              <a:rPr lang="es-ES" dirty="0" err="1" smtClean="0">
                <a:latin typeface="News Gothic MT" pitchFamily="-111" charset="0"/>
                <a:cs typeface="News Gothic MT" pitchFamily="-111" charset="0"/>
              </a:rPr>
              <a:t>APIs</a:t>
            </a:r>
            <a:r>
              <a:rPr lang="es-ES" dirty="0" smtClean="0">
                <a:latin typeface="News Gothic MT" pitchFamily="-111" charset="0"/>
                <a:cs typeface="News Gothic MT" pitchFamily="-111" charset="0"/>
              </a:rPr>
              <a:t>.</a:t>
            </a:r>
            <a:endParaRPr lang="es-MX" dirty="0" smtClean="0">
              <a:latin typeface="News Gothic MT" pitchFamily="-111" charset="0"/>
              <a:cs typeface="News Gothic MT" pitchFamily="-111" charset="0"/>
            </a:endParaRP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5613400" y="4343401"/>
          <a:ext cx="1073150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Visio" r:id="rId3" imgW="910800" imgH="658800" progId="Visio.Drawing.6">
                  <p:embed/>
                </p:oleObj>
              </mc:Choice>
              <mc:Fallback>
                <p:oleObj name="Visio" r:id="rId3" imgW="910800" imgH="6588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3400" y="4343401"/>
                        <a:ext cx="1073150" cy="715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000000"/>
                                </a:gs>
                                <a:gs pos="100000">
                                  <a:srgbClr val="808080"/>
                                </a:gs>
                              </a:gsLst>
                              <a:lin ang="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593713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 smtClean="0">
                <a:latin typeface="News Gothic MT" pitchFamily="-111" charset="0"/>
                <a:cs typeface="News Gothic MT" pitchFamily="-111" charset="0"/>
              </a:rPr>
              <a:t>Clase de Análisis: </a:t>
            </a:r>
            <a:r>
              <a:rPr lang="es-MX" smtClean="0">
                <a:solidFill>
                  <a:srgbClr val="90AC48"/>
                </a:solidFill>
                <a:latin typeface="News Gothic MT" pitchFamily="-111" charset="0"/>
                <a:cs typeface="News Gothic MT" pitchFamily="-111" charset="0"/>
              </a:rPr>
              <a:t>Entidad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 smtClean="0">
              <a:latin typeface="News Gothic MT" pitchFamily="-111" charset="0"/>
              <a:cs typeface="News Gothic MT" pitchFamily="-111" charset="0"/>
            </a:endParaRPr>
          </a:p>
          <a:p>
            <a:r>
              <a:rPr lang="es-ES" smtClean="0">
                <a:latin typeface="News Gothic MT" pitchFamily="-111" charset="0"/>
                <a:cs typeface="News Gothic MT" pitchFamily="-111" charset="0"/>
              </a:rPr>
              <a:t>Se utilizan para modelar información que posee una vida larga y que es, a menudo, persistente. </a:t>
            </a: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4044950" y="3276600"/>
          <a:ext cx="8255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Visio" r:id="rId3" imgW="550800" imgH="550800" progId="Visio.Drawing.6">
                  <p:embed/>
                </p:oleObj>
              </mc:Choice>
              <mc:Fallback>
                <p:oleObj name="Visio" r:id="rId3" imgW="550800" imgH="5508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4950" y="3276600"/>
                        <a:ext cx="8255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000000"/>
                                </a:gs>
                                <a:gs pos="100000">
                                  <a:srgbClr val="808080"/>
                                </a:gs>
                              </a:gsLst>
                              <a:lin ang="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205373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 smtClean="0">
                <a:latin typeface="News Gothic MT" pitchFamily="-111" charset="0"/>
                <a:cs typeface="News Gothic MT" pitchFamily="-111" charset="0"/>
              </a:rPr>
              <a:t>Clase de Análisis: </a:t>
            </a:r>
            <a:r>
              <a:rPr lang="es-MX" smtClean="0">
                <a:solidFill>
                  <a:srgbClr val="90AC48"/>
                </a:solidFill>
                <a:latin typeface="News Gothic MT" pitchFamily="-111" charset="0"/>
                <a:cs typeface="News Gothic MT" pitchFamily="-111" charset="0"/>
              </a:rPr>
              <a:t>Control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mtClean="0">
                <a:latin typeface="News Gothic MT" pitchFamily="-111" charset="0"/>
                <a:cs typeface="News Gothic MT" pitchFamily="-111" charset="0"/>
              </a:rPr>
              <a:t>Modela cálculos, reglas de negocio</a:t>
            </a:r>
            <a:r>
              <a:rPr lang="es-ES" smtClean="0">
                <a:latin typeface="News Gothic MT" pitchFamily="-111" charset="0"/>
                <a:cs typeface="News Gothic MT" pitchFamily="-111" charset="0"/>
              </a:rPr>
              <a:t>.</a:t>
            </a:r>
          </a:p>
          <a:p>
            <a:r>
              <a:rPr lang="es-ES" smtClean="0">
                <a:latin typeface="News Gothic MT" pitchFamily="-111" charset="0"/>
                <a:cs typeface="News Gothic MT" pitchFamily="-111" charset="0"/>
              </a:rPr>
              <a:t>Las clases de control representan coordinación, secuencia, transacciones, y control de otros objetos y se usan frecuentemente para encapsular el control de un caso de uso en concreto.</a:t>
            </a:r>
          </a:p>
          <a:p>
            <a:r>
              <a:rPr lang="es-ES" smtClean="0">
                <a:latin typeface="News Gothic MT" pitchFamily="-111" charset="0"/>
                <a:cs typeface="News Gothic MT" pitchFamily="-111" charset="0"/>
              </a:rPr>
              <a:t>Los aspectos dinámicos del sistema se modelan con clase de control, debido a que ellas manejan y coordinan las acciones y los flujos de control principales, y delegan trabajo en otros objetos, es decir, objetos de interfaz y de entidad.</a:t>
            </a:r>
          </a:p>
          <a:p>
            <a:pPr lvl="1"/>
            <a:endParaRPr lang="es-ES" smtClean="0">
              <a:latin typeface="News Gothic MT" pitchFamily="-111" charset="0"/>
              <a:cs typeface="News Gothic MT" pitchFamily="-111" charset="0"/>
            </a:endParaRPr>
          </a:p>
          <a:p>
            <a:endParaRPr lang="es-MX" smtClean="0">
              <a:latin typeface="News Gothic MT" pitchFamily="-111" charset="0"/>
              <a:cs typeface="News Gothic MT" pitchFamily="-111" charset="0"/>
            </a:endParaRP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7016750" y="5105400"/>
          <a:ext cx="858177" cy="1093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Visio" r:id="rId3" imgW="685919" imgH="946785" progId="Visio.Drawing.11">
                  <p:embed/>
                </p:oleObj>
              </mc:Choice>
              <mc:Fallback>
                <p:oleObj name="Visio" r:id="rId3" imgW="685919" imgH="94678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6750" y="5105400"/>
                        <a:ext cx="858177" cy="1093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000000"/>
                                </a:gs>
                                <a:gs pos="100000">
                                  <a:srgbClr val="808080"/>
                                </a:gs>
                              </a:gsLst>
                              <a:lin ang="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076020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i="1" smtClean="0">
                <a:latin typeface="News Gothic MT" pitchFamily="-111" charset="0"/>
                <a:cs typeface="News Gothic MT" pitchFamily="-111" charset="0"/>
              </a:rPr>
              <a:t>The Golf Shop</a:t>
            </a:r>
            <a:r>
              <a:rPr lang="es-ES" smtClean="0">
                <a:latin typeface="News Gothic MT" pitchFamily="-111" charset="0"/>
                <a:cs typeface="News Gothic MT" pitchFamily="-111" charset="0"/>
              </a:rPr>
              <a:t>: Identificación de Clases de Análisis</a:t>
            </a:r>
          </a:p>
        </p:txBody>
      </p:sp>
      <p:sp>
        <p:nvSpPr>
          <p:cNvPr id="21507" name="Line 3"/>
          <p:cNvSpPr>
            <a:spLocks noChangeShapeType="1"/>
          </p:cNvSpPr>
          <p:nvPr/>
        </p:nvSpPr>
        <p:spPr bwMode="auto">
          <a:xfrm>
            <a:off x="5118100" y="1295400"/>
            <a:ext cx="0" cy="472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1508" name="Line 4"/>
          <p:cNvSpPr>
            <a:spLocks noChangeShapeType="1"/>
          </p:cNvSpPr>
          <p:nvPr/>
        </p:nvSpPr>
        <p:spPr bwMode="auto">
          <a:xfrm>
            <a:off x="330200" y="2971800"/>
            <a:ext cx="957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1509" name="Line 5"/>
          <p:cNvSpPr>
            <a:spLocks noChangeShapeType="1"/>
          </p:cNvSpPr>
          <p:nvPr/>
        </p:nvSpPr>
        <p:spPr bwMode="auto">
          <a:xfrm>
            <a:off x="330200" y="3581400"/>
            <a:ext cx="957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1510" name="Line 6"/>
          <p:cNvSpPr>
            <a:spLocks noChangeShapeType="1"/>
          </p:cNvSpPr>
          <p:nvPr/>
        </p:nvSpPr>
        <p:spPr bwMode="auto">
          <a:xfrm>
            <a:off x="330200" y="4495800"/>
            <a:ext cx="957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559050" y="1600201"/>
            <a:ext cx="5278041" cy="1096963"/>
            <a:chOff x="1488" y="1008"/>
            <a:chExt cx="3069" cy="691"/>
          </a:xfrm>
        </p:grpSpPr>
        <p:pic>
          <p:nvPicPr>
            <p:cNvPr id="21521" name="Picture 8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68" y="1008"/>
              <a:ext cx="1389" cy="6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1522" name="Group 9"/>
            <p:cNvGrpSpPr>
              <a:grpSpLocks/>
            </p:cNvGrpSpPr>
            <p:nvPr/>
          </p:nvGrpSpPr>
          <p:grpSpPr bwMode="auto">
            <a:xfrm>
              <a:off x="1488" y="1056"/>
              <a:ext cx="1728" cy="192"/>
              <a:chOff x="1488" y="1056"/>
              <a:chExt cx="1728" cy="192"/>
            </a:xfrm>
          </p:grpSpPr>
          <p:sp>
            <p:nvSpPr>
              <p:cNvPr id="21523" name="Oval 10"/>
              <p:cNvSpPr>
                <a:spLocks noChangeArrowheads="1"/>
              </p:cNvSpPr>
              <p:nvPr/>
            </p:nvSpPr>
            <p:spPr bwMode="auto">
              <a:xfrm>
                <a:off x="1488" y="1056"/>
                <a:ext cx="1200" cy="192"/>
              </a:xfrm>
              <a:prstGeom prst="ellipse">
                <a:avLst/>
              </a:prstGeom>
              <a:noFill/>
              <a:ln w="19050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21524" name="Line 11"/>
              <p:cNvSpPr>
                <a:spLocks noChangeShapeType="1"/>
              </p:cNvSpPr>
              <p:nvPr/>
            </p:nvSpPr>
            <p:spPr bwMode="auto">
              <a:xfrm>
                <a:off x="2688" y="1152"/>
                <a:ext cx="528" cy="48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</p:grpSp>
      </p:grpSp>
      <p:pic>
        <p:nvPicPr>
          <p:cNvPr id="21512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0" y="1066800"/>
            <a:ext cx="9575800" cy="528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660400" y="2636838"/>
            <a:ext cx="7924800" cy="1096962"/>
            <a:chOff x="384" y="1661"/>
            <a:chExt cx="4608" cy="691"/>
          </a:xfrm>
        </p:grpSpPr>
        <p:sp>
          <p:nvSpPr>
            <p:cNvPr id="21518" name="Oval 14"/>
            <p:cNvSpPr>
              <a:spLocks noChangeArrowheads="1"/>
            </p:cNvSpPr>
            <p:nvPr/>
          </p:nvSpPr>
          <p:spPr bwMode="auto">
            <a:xfrm>
              <a:off x="384" y="2064"/>
              <a:ext cx="1800" cy="192"/>
            </a:xfrm>
            <a:prstGeom prst="ellips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1519" name="Line 15"/>
            <p:cNvSpPr>
              <a:spLocks noChangeShapeType="1"/>
            </p:cNvSpPr>
            <p:nvPr/>
          </p:nvSpPr>
          <p:spPr bwMode="auto">
            <a:xfrm flipV="1">
              <a:off x="2184" y="1920"/>
              <a:ext cx="1512" cy="24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pic>
          <p:nvPicPr>
            <p:cNvPr id="21520" name="Picture 1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3" y="1661"/>
              <a:ext cx="1389" cy="6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288925" y="4419601"/>
            <a:ext cx="8043466" cy="1096963"/>
            <a:chOff x="168" y="2784"/>
            <a:chExt cx="4677" cy="691"/>
          </a:xfrm>
        </p:grpSpPr>
        <p:sp>
          <p:nvSpPr>
            <p:cNvPr id="21515" name="Oval 18"/>
            <p:cNvSpPr>
              <a:spLocks noChangeArrowheads="1"/>
            </p:cNvSpPr>
            <p:nvPr/>
          </p:nvSpPr>
          <p:spPr bwMode="auto">
            <a:xfrm>
              <a:off x="168" y="2976"/>
              <a:ext cx="1752" cy="192"/>
            </a:xfrm>
            <a:prstGeom prst="ellips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pic>
          <p:nvPicPr>
            <p:cNvPr id="21516" name="Picture 19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6" y="2784"/>
              <a:ext cx="1389" cy="6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517" name="Line 20"/>
            <p:cNvSpPr>
              <a:spLocks noChangeShapeType="1"/>
            </p:cNvSpPr>
            <p:nvPr/>
          </p:nvSpPr>
          <p:spPr bwMode="auto">
            <a:xfrm flipV="1">
              <a:off x="1920" y="2976"/>
              <a:ext cx="1584" cy="96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16267950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i="1" smtClean="0">
                <a:latin typeface="News Gothic MT" pitchFamily="-111" charset="0"/>
                <a:cs typeface="News Gothic MT" pitchFamily="-111" charset="0"/>
              </a:rPr>
              <a:t>The Golf Shop</a:t>
            </a:r>
            <a:r>
              <a:rPr lang="es-ES" smtClean="0">
                <a:latin typeface="News Gothic MT" pitchFamily="-111" charset="0"/>
                <a:cs typeface="News Gothic MT" pitchFamily="-111" charset="0"/>
              </a:rPr>
              <a:t>: Identificación de Clases de Análisis</a:t>
            </a:r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0" y="1498601"/>
            <a:ext cx="9575800" cy="399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88925" y="1371600"/>
            <a:ext cx="9617075" cy="1371600"/>
            <a:chOff x="168" y="864"/>
            <a:chExt cx="5592" cy="864"/>
          </a:xfrm>
        </p:grpSpPr>
        <p:sp>
          <p:nvSpPr>
            <p:cNvPr id="22546" name="Oval 5"/>
            <p:cNvSpPr>
              <a:spLocks noChangeArrowheads="1"/>
            </p:cNvSpPr>
            <p:nvPr/>
          </p:nvSpPr>
          <p:spPr bwMode="auto">
            <a:xfrm>
              <a:off x="168" y="864"/>
              <a:ext cx="3000" cy="864"/>
            </a:xfrm>
            <a:prstGeom prst="ellips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pic>
          <p:nvPicPr>
            <p:cNvPr id="22547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71" y="912"/>
              <a:ext cx="1389" cy="6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548" name="Line 7"/>
            <p:cNvSpPr>
              <a:spLocks noChangeShapeType="1"/>
            </p:cNvSpPr>
            <p:nvPr/>
          </p:nvSpPr>
          <p:spPr bwMode="auto">
            <a:xfrm flipV="1">
              <a:off x="3120" y="1104"/>
              <a:ext cx="1344" cy="96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371475" y="1905000"/>
            <a:ext cx="7223125" cy="1219200"/>
            <a:chOff x="216" y="1200"/>
            <a:chExt cx="4200" cy="768"/>
          </a:xfrm>
        </p:grpSpPr>
        <p:sp>
          <p:nvSpPr>
            <p:cNvPr id="22544" name="Oval 9"/>
            <p:cNvSpPr>
              <a:spLocks noChangeArrowheads="1"/>
            </p:cNvSpPr>
            <p:nvPr/>
          </p:nvSpPr>
          <p:spPr bwMode="auto">
            <a:xfrm>
              <a:off x="216" y="1776"/>
              <a:ext cx="1752" cy="192"/>
            </a:xfrm>
            <a:prstGeom prst="ellips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2545" name="Line 10"/>
            <p:cNvSpPr>
              <a:spLocks noChangeShapeType="1"/>
            </p:cNvSpPr>
            <p:nvPr/>
          </p:nvSpPr>
          <p:spPr bwMode="auto">
            <a:xfrm flipV="1">
              <a:off x="1968" y="1200"/>
              <a:ext cx="2448" cy="672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536575" y="3352801"/>
            <a:ext cx="7635875" cy="3154363"/>
            <a:chOff x="312" y="2112"/>
            <a:chExt cx="4440" cy="1987"/>
          </a:xfrm>
        </p:grpSpPr>
        <p:pic>
          <p:nvPicPr>
            <p:cNvPr id="22539" name="Picture 1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8" y="2784"/>
              <a:ext cx="934" cy="7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540" name="Oval 13"/>
            <p:cNvSpPr>
              <a:spLocks noChangeArrowheads="1"/>
            </p:cNvSpPr>
            <p:nvPr/>
          </p:nvSpPr>
          <p:spPr bwMode="auto">
            <a:xfrm>
              <a:off x="312" y="2112"/>
              <a:ext cx="1272" cy="144"/>
            </a:xfrm>
            <a:prstGeom prst="ellips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2541" name="Line 14"/>
            <p:cNvSpPr>
              <a:spLocks noChangeShapeType="1"/>
            </p:cNvSpPr>
            <p:nvPr/>
          </p:nvSpPr>
          <p:spPr bwMode="auto">
            <a:xfrm>
              <a:off x="1536" y="2208"/>
              <a:ext cx="2304" cy="864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22542" name="Line 15"/>
            <p:cNvSpPr>
              <a:spLocks noChangeShapeType="1"/>
            </p:cNvSpPr>
            <p:nvPr/>
          </p:nvSpPr>
          <p:spPr bwMode="auto">
            <a:xfrm>
              <a:off x="1536" y="2208"/>
              <a:ext cx="2112" cy="1344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pic>
          <p:nvPicPr>
            <p:cNvPr id="22543" name="Picture 1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0" y="3408"/>
              <a:ext cx="1364" cy="6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247650" y="4114801"/>
            <a:ext cx="5278041" cy="2239963"/>
            <a:chOff x="144" y="2592"/>
            <a:chExt cx="3069" cy="1411"/>
          </a:xfrm>
        </p:grpSpPr>
        <p:sp>
          <p:nvSpPr>
            <p:cNvPr id="22536" name="Oval 18"/>
            <p:cNvSpPr>
              <a:spLocks noChangeArrowheads="1"/>
            </p:cNvSpPr>
            <p:nvPr/>
          </p:nvSpPr>
          <p:spPr bwMode="auto">
            <a:xfrm>
              <a:off x="144" y="2592"/>
              <a:ext cx="1272" cy="144"/>
            </a:xfrm>
            <a:prstGeom prst="ellips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pic>
          <p:nvPicPr>
            <p:cNvPr id="22537" name="Picture 19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4" y="3312"/>
              <a:ext cx="1389" cy="6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538" name="Line 20"/>
            <p:cNvSpPr>
              <a:spLocks noChangeShapeType="1"/>
            </p:cNvSpPr>
            <p:nvPr/>
          </p:nvSpPr>
          <p:spPr bwMode="auto">
            <a:xfrm>
              <a:off x="1392" y="2688"/>
              <a:ext cx="720" cy="672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30573554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66"/>
      </a:hlink>
      <a:folHlink>
        <a:srgbClr val="B2B2B2"/>
      </a:folHlink>
    </a:clrScheme>
    <a:fontScheme name="Diseño predeterminado">
      <a:majorFont>
        <a:latin typeface="Garrison Light Sans"/>
        <a:ea typeface=""/>
        <a:cs typeface=""/>
      </a:majorFont>
      <a:minorFont>
        <a:latin typeface="Garrison Light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rgbClr val="990000"/>
            </a:solidFill>
            <a:effectLst/>
            <a:latin typeface="Garrison Light Sans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rgbClr val="990000"/>
            </a:solidFill>
            <a:effectLst/>
            <a:latin typeface="Garrison Light Sans" pitchFamily="34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26738</TotalTime>
  <Words>367</Words>
  <Application>Microsoft Office PowerPoint</Application>
  <PresentationFormat>A4 (210 x 297 mm)</PresentationFormat>
  <Paragraphs>66</Paragraphs>
  <Slides>16</Slides>
  <Notes>2</Notes>
  <HiddenSlides>0</HiddenSlides>
  <MMClips>0</MMClips>
  <ScaleCrop>false</ScaleCrop>
  <HeadingPairs>
    <vt:vector size="8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5" baseType="lpstr">
      <vt:lpstr>ＭＳ Ｐゴシック</vt:lpstr>
      <vt:lpstr>Arial</vt:lpstr>
      <vt:lpstr>Garrison Light Sans</vt:lpstr>
      <vt:lpstr>News Gothic MT</vt:lpstr>
      <vt:lpstr>Times New Roman</vt:lpstr>
      <vt:lpstr>Trebuchet MS</vt:lpstr>
      <vt:lpstr>Wingdings</vt:lpstr>
      <vt:lpstr>Diseño predeterminado</vt:lpstr>
      <vt:lpstr>Visio</vt:lpstr>
      <vt:lpstr>Fundamentos de ingeniería de software </vt:lpstr>
      <vt:lpstr>Trazabilidad </vt:lpstr>
      <vt:lpstr>Comparativa Modelo CU y de Análisis</vt:lpstr>
      <vt:lpstr>Modelo en Tres Capas</vt:lpstr>
      <vt:lpstr>Clase de Análisis: Interfaz</vt:lpstr>
      <vt:lpstr>Clase de Análisis: Entidad</vt:lpstr>
      <vt:lpstr>Clase de Análisis: Control</vt:lpstr>
      <vt:lpstr>The Golf Shop: Identificación de Clases de Análisis</vt:lpstr>
      <vt:lpstr>The Golf Shop: Identificación de Clases de Análisis</vt:lpstr>
      <vt:lpstr>The Golf Shop: Clases de Análisis</vt:lpstr>
      <vt:lpstr>The Golf Shop: Diagrama de Clases de Análisis</vt:lpstr>
      <vt:lpstr>The Golf Shop: Diagrama de Interacción de Análisis</vt:lpstr>
      <vt:lpstr>Caso de Uso: Análisis: Ejemplo</vt:lpstr>
      <vt:lpstr>Caso de Uso: Análisis: Ejemplo</vt:lpstr>
      <vt:lpstr>Caso de Uso: Análisis: Ejemplo</vt:lpstr>
      <vt:lpstr>Fundamentos de ingeniería de software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rcortese</dc:creator>
  <cp:lastModifiedBy>Dianita</cp:lastModifiedBy>
  <cp:revision>1074</cp:revision>
  <cp:lastPrinted>2001-11-28T11:57:43Z</cp:lastPrinted>
  <dcterms:created xsi:type="dcterms:W3CDTF">2009-02-25T15:49:25Z</dcterms:created>
  <dcterms:modified xsi:type="dcterms:W3CDTF">2019-07-22T17:48:46Z</dcterms:modified>
</cp:coreProperties>
</file>