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63" r:id="rId2"/>
    <p:sldId id="607" r:id="rId3"/>
    <p:sldId id="608" r:id="rId4"/>
    <p:sldId id="609" r:id="rId5"/>
    <p:sldId id="610" r:id="rId6"/>
    <p:sldId id="611" r:id="rId7"/>
    <p:sldId id="612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45" r:id="rId24"/>
    <p:sldId id="634" r:id="rId25"/>
    <p:sldId id="644" r:id="rId26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3613" autoAdjust="0"/>
  </p:normalViewPr>
  <p:slideViewPr>
    <p:cSldViewPr snapToGrid="0">
      <p:cViewPr varScale="1">
        <p:scale>
          <a:sx n="70" d="100"/>
          <a:sy n="70" d="100"/>
        </p:scale>
        <p:origin x="125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87467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10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58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11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9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61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5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66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15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16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49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17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93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18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6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19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49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66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20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35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21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864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343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 dirty="0"/>
              <a:t>Estos patrones tiene que ver con dos casos:</a:t>
            </a:r>
          </a:p>
          <a:p>
            <a:r>
              <a:rPr lang="es-ES_tradnl" dirty="0"/>
              <a:t>1. Encapsulan la información sobre qué clases concretas utiliza el sistema</a:t>
            </a:r>
          </a:p>
          <a:p>
            <a:r>
              <a:rPr lang="es-ES_tradnl" dirty="0"/>
              <a:t>2. Oculta tanto la forma en la que se crean las instancias de las clases, cómo la forma en que  se usan juntas.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7889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734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25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0906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1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92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5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95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6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55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7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0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8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4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9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27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811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al diseño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clases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616450" y="2469320"/>
            <a:ext cx="5068887" cy="377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0AC48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	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uno a uno: tiene una multiplicidad de 1 en cada extremo. Significa que existe solamente un vínculo entre instancias de cada clase. Por ejemplo,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OficialPolicía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 tiene exactamente un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NúmeroIdentificación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, y éste representa a uno y sólo a un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OficialPolicía</a:t>
            </a: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endParaRPr kumimoji="0" lang="es-ES" sz="1600" b="0" i="1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uno a muchos: tiene una multiplicidad de 1 en un extremo y 0..n en el otro (a veces representado con un asterisco)</a:t>
            </a: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muchos a muchos: tiene una multiplicidad de 0..n o 1..n en ambos extremos. Indica que pueden existir una cantidad arbitraria de vínculos entre instancias de las dos clases. Es el tipo más complejo de asociación.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2687638"/>
            <a:ext cx="41275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951" y="4048126"/>
            <a:ext cx="3778250" cy="75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307014"/>
            <a:ext cx="3049588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949" y="914495"/>
            <a:ext cx="8968950" cy="1162050"/>
          </a:xfrm>
        </p:spPr>
        <p:txBody>
          <a:bodyPr/>
          <a:lstStyle/>
          <a:p>
            <a:pPr lvl="0"/>
            <a:r>
              <a:rPr lang="es-ES" b="0" dirty="0">
                <a:solidFill>
                  <a:srgbClr val="90AC48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Multiplicidad</a:t>
            </a:r>
            <a:r>
              <a:rPr lang="es-ES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lang="es-ES" sz="1600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puede existir cualquier tipo de multiplicidad, pero en la práctica la mayoría de las asociaciones pertenecen a uno de los siguientes tipos:</a:t>
            </a:r>
            <a:br>
              <a:rPr lang="es-ES" sz="1600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71209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9948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endParaRPr lang="es-MX" sz="1600" dirty="0" smtClean="0"/>
          </a:p>
          <a:p>
            <a:pPr indent="-270000" algn="just"/>
            <a:r>
              <a:rPr lang="es-MX" sz="1600" dirty="0" smtClean="0"/>
              <a:t>Pueden existir dos o más asociaciones entre dos clases conceptuales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11400" y="2971800"/>
            <a:ext cx="5705475" cy="2927350"/>
          </a:xfrm>
          <a:noFill/>
        </p:spPr>
      </p:pic>
    </p:spTree>
    <p:extLst>
      <p:ext uri="{BB962C8B-B14F-4D97-AF65-F5344CB8AC3E}">
        <p14:creationId xmlns:p14="http://schemas.microsoft.com/office/powerpoint/2010/main" val="2954881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7244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Navegabilidad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que es posible enviar mensajes en la dirección de la flecha en uno de los dos extremos de asociación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No hay que especificarla hasta que el diagrama de clases sea estable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1600" y="3922712"/>
            <a:ext cx="6154939" cy="87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530850" y="4953001"/>
            <a:ext cx="3837286" cy="417653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200" dirty="0">
                <a:solidFill>
                  <a:srgbClr val="515151"/>
                </a:solidFill>
                <a:latin typeface="News Gothic MT"/>
                <a:cs typeface="News Gothic MT"/>
              </a:rPr>
              <a:t>En este caso, la clase Asignatura </a:t>
            </a:r>
            <a:r>
              <a:rPr lang="es-ES" sz="1200" i="1" dirty="0">
                <a:solidFill>
                  <a:srgbClr val="515151"/>
                </a:solidFill>
                <a:latin typeface="News Gothic MT"/>
                <a:cs typeface="News Gothic MT"/>
              </a:rPr>
              <a:t>conoce</a:t>
            </a:r>
            <a:r>
              <a:rPr lang="es-ES" sz="1200" dirty="0">
                <a:solidFill>
                  <a:srgbClr val="515151"/>
                </a:solidFill>
                <a:latin typeface="News Gothic MT"/>
                <a:cs typeface="News Gothic MT"/>
              </a:rPr>
              <a:t> a la clase Estudiante, pero no al revés.</a:t>
            </a:r>
          </a:p>
        </p:txBody>
      </p:sp>
    </p:spTree>
    <p:extLst>
      <p:ext uri="{BB962C8B-B14F-4D97-AF65-F5344CB8AC3E}">
        <p14:creationId xmlns:p14="http://schemas.microsoft.com/office/powerpoint/2010/main" val="26869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3852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Asociaciones reflexivas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3302" y="2233615"/>
            <a:ext cx="3219450" cy="2484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32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4412" y="1175789"/>
            <a:ext cx="9151388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 de tipo composición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Es un tipo de asociación que se utiliza para modelar las relaciones </a:t>
            </a:r>
            <a:r>
              <a:rPr lang="es-MX" sz="1600" b="1" dirty="0" smtClean="0"/>
              <a:t>todo-parte</a:t>
            </a:r>
            <a:r>
              <a:rPr lang="es-MX" sz="1600" dirty="0" smtClean="0"/>
              <a:t> entre las cosas. El todo se denomina compuesto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El nombre de la asociación se suele excluir porque se piensa normalmente como </a:t>
            </a:r>
            <a:r>
              <a:rPr lang="es-MX" sz="1600" dirty="0"/>
              <a:t>Tiene-parte. La multiplicidad en la parte del compuesto sólo puede ser 1</a:t>
            </a:r>
            <a:r>
              <a:rPr lang="es-MX" sz="1600" dirty="0" smtClean="0"/>
              <a:t>.</a:t>
            </a:r>
          </a:p>
          <a:p>
            <a:pPr indent="-270000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/>
              <a:t>Representación en UML: un rombo relleno.</a:t>
            </a:r>
          </a:p>
          <a:p>
            <a:pPr indent="-270000">
              <a:buFont typeface="Courier New"/>
              <a:buChar char="o"/>
            </a:pPr>
            <a:endParaRPr lang="es-MX" sz="1600" dirty="0"/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9085" y="3832751"/>
            <a:ext cx="45657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1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1707" y="1435101"/>
            <a:ext cx="8610406" cy="3164195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Relaciones del tipo Composición:</a:t>
            </a:r>
          </a:p>
          <a:p>
            <a:pPr indent="-270000" algn="just"/>
            <a:endParaRPr lang="es-MX" sz="18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Si hay duda, se descarta.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Se debe mostrar una composición: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el tiempo de vida de la parte está ligado al tiempo de vida del compuesto (existe una dependencia de creación – eliminación de la parte en el todo).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existe un ensamblaje obvio todo-parte físico o lógico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alguna propiedad del compuesto se propaga a las partes, como la ubicación.</a:t>
            </a:r>
          </a:p>
          <a:p>
            <a:pPr lvl="1" indent="-270000" algn="just">
              <a:buFont typeface="Courier New"/>
              <a:buChar char="o"/>
            </a:pP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259580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9868" y="1435101"/>
            <a:ext cx="6284832" cy="3289299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 del tipo agregación. 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La multiplicidad en el extremo del compuesto puede ser más de uno: la parte puede estar simultáneamente en muchas instancias del compuesto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Se utiliza para conceptos abstractos, no físicos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Representación en UML: un rombo hueco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9763" y="2420937"/>
            <a:ext cx="1867634" cy="2430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98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97372" y="1287441"/>
            <a:ext cx="55308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600" dirty="0" smtClean="0"/>
          </a:p>
          <a:p>
            <a:pPr indent="-270000" algn="just"/>
            <a:r>
              <a:rPr lang="es-MX" dirty="0" smtClean="0"/>
              <a:t>Asociación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Estructural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Libro ↔ Autor</a:t>
            </a:r>
          </a:p>
          <a:p>
            <a:pPr indent="-270000" algn="just"/>
            <a:endParaRPr lang="es-MX" dirty="0" smtClean="0"/>
          </a:p>
          <a:p>
            <a:pPr indent="-270000" algn="just"/>
            <a:r>
              <a:rPr lang="es-MX" dirty="0" smtClean="0"/>
              <a:t>Agregación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Semántica todo-parte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vs. composición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Libro → Capítulo</a:t>
            </a:r>
          </a:p>
          <a:p>
            <a:pPr indent="-270000" algn="just"/>
            <a:endParaRPr lang="es-MX" dirty="0" smtClean="0"/>
          </a:p>
          <a:p>
            <a:pPr indent="-270000" algn="just"/>
            <a:r>
              <a:rPr lang="es-MX" dirty="0" smtClean="0"/>
              <a:t>Generalización/ especialización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Herencia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Diccionario → Libro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894627" y="4733504"/>
            <a:ext cx="2588286" cy="187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81531" y="5120569"/>
            <a:ext cx="2203054" cy="1254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15676" y="5582531"/>
            <a:ext cx="1759347" cy="627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427228" y="4780844"/>
            <a:ext cx="13930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dependencias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504618" y="5290431"/>
            <a:ext cx="1393013" cy="2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composiciones</a:t>
            </a:r>
            <a:endParaRPr lang="es-ES" sz="1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504600" y="5780969"/>
            <a:ext cx="13930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agregaciones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426744" y="1118045"/>
            <a:ext cx="1315640" cy="1214437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Libro</a:t>
            </a:r>
          </a:p>
          <a:p>
            <a:pPr algn="ctr">
              <a:defRPr/>
            </a:pPr>
            <a:r>
              <a:rPr lang="es-ES" sz="1600" dirty="0"/>
              <a:t>autor</a:t>
            </a:r>
            <a:br>
              <a:rPr lang="es-ES" sz="1600" dirty="0"/>
            </a:br>
            <a:r>
              <a:rPr lang="es-ES" sz="1600" dirty="0"/>
              <a:t>precio</a:t>
            </a:r>
          </a:p>
          <a:p>
            <a:pPr algn="ctr">
              <a:defRPr/>
            </a:pPr>
            <a:r>
              <a:rPr lang="es-ES" sz="1600" dirty="0"/>
              <a:t>vender</a:t>
            </a:r>
          </a:p>
        </p:txBody>
      </p:sp>
      <p:cxnSp>
        <p:nvCxnSpPr>
          <p:cNvPr id="13" name="10 Conector recto"/>
          <p:cNvCxnSpPr/>
          <p:nvPr/>
        </p:nvCxnSpPr>
        <p:spPr>
          <a:xfrm>
            <a:off x="4426744" y="1403795"/>
            <a:ext cx="131564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 Conector recto"/>
          <p:cNvCxnSpPr/>
          <p:nvPr/>
        </p:nvCxnSpPr>
        <p:spPr>
          <a:xfrm>
            <a:off x="4426744" y="1903856"/>
            <a:ext cx="131564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671071" y="903732"/>
            <a:ext cx="1315641" cy="1285875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Autor</a:t>
            </a:r>
          </a:p>
          <a:p>
            <a:pPr algn="ctr">
              <a:defRPr/>
            </a:pPr>
            <a:r>
              <a:rPr lang="es-ES" sz="1600" dirty="0"/>
              <a:t>nombre</a:t>
            </a:r>
            <a:br>
              <a:rPr lang="es-ES" sz="1600" dirty="0"/>
            </a:br>
            <a:endParaRPr lang="es-ES" sz="1600" dirty="0"/>
          </a:p>
          <a:p>
            <a:pPr algn="ctr">
              <a:defRPr/>
            </a:pPr>
            <a:r>
              <a:rPr lang="es-ES" sz="1600" dirty="0"/>
              <a:t>cobrar</a:t>
            </a:r>
          </a:p>
        </p:txBody>
      </p:sp>
      <p:cxnSp>
        <p:nvCxnSpPr>
          <p:cNvPr id="16" name="14 Conector recto"/>
          <p:cNvCxnSpPr/>
          <p:nvPr/>
        </p:nvCxnSpPr>
        <p:spPr>
          <a:xfrm>
            <a:off x="6671071" y="1189481"/>
            <a:ext cx="1315641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5 Conector recto"/>
          <p:cNvCxnSpPr/>
          <p:nvPr/>
        </p:nvCxnSpPr>
        <p:spPr>
          <a:xfrm>
            <a:off x="6671071" y="1689545"/>
            <a:ext cx="1315641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813697" y="3046857"/>
            <a:ext cx="1315641" cy="1443256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Capítulo</a:t>
            </a:r>
          </a:p>
          <a:p>
            <a:pPr algn="ctr">
              <a:defRPr/>
            </a:pPr>
            <a:r>
              <a:rPr lang="es-ES" sz="1600" dirty="0"/>
              <a:t>título</a:t>
            </a:r>
            <a:br>
              <a:rPr lang="es-ES" sz="1600" dirty="0"/>
            </a:br>
            <a:r>
              <a:rPr lang="es-ES" sz="1600" dirty="0"/>
              <a:t>páginas</a:t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20" name="17 Conector recto"/>
          <p:cNvCxnSpPr/>
          <p:nvPr/>
        </p:nvCxnSpPr>
        <p:spPr>
          <a:xfrm>
            <a:off x="4968478" y="3332606"/>
            <a:ext cx="116086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8 Conector recto"/>
          <p:cNvCxnSpPr/>
          <p:nvPr/>
        </p:nvCxnSpPr>
        <p:spPr>
          <a:xfrm>
            <a:off x="4891087" y="4011678"/>
            <a:ext cx="116086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671071" y="2761107"/>
            <a:ext cx="1779126" cy="1857374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Editorial</a:t>
            </a:r>
          </a:p>
          <a:p>
            <a:pPr algn="ctr">
              <a:defRPr/>
            </a:pPr>
            <a:r>
              <a:rPr lang="es-ES" sz="1600" dirty="0"/>
              <a:t>nombre</a:t>
            </a:r>
          </a:p>
          <a:p>
            <a:pPr algn="ctr">
              <a:defRPr/>
            </a:pPr>
            <a:r>
              <a:rPr lang="es-ES" sz="1600" dirty="0"/>
              <a:t>ciudad</a:t>
            </a:r>
          </a:p>
          <a:p>
            <a:pPr algn="ctr">
              <a:defRPr/>
            </a:pPr>
            <a:r>
              <a:rPr lang="es-ES" sz="1600" dirty="0" err="1"/>
              <a:t>listarLibros</a:t>
            </a:r>
            <a:r>
              <a:rPr lang="es-ES" sz="1600" dirty="0"/>
              <a:t>_</a:t>
            </a:r>
            <a:br>
              <a:rPr lang="es-ES" sz="1600" dirty="0"/>
            </a:br>
            <a:r>
              <a:rPr lang="es-ES" sz="1600" dirty="0"/>
              <a:t>_</a:t>
            </a:r>
            <a:r>
              <a:rPr lang="es-ES" sz="1600" dirty="0" err="1"/>
              <a:t>deAutor</a:t>
            </a:r>
            <a:r>
              <a:rPr lang="es-ES" sz="1600" dirty="0"/>
              <a:t/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23" name="20 Conector recto"/>
          <p:cNvCxnSpPr/>
          <p:nvPr/>
        </p:nvCxnSpPr>
        <p:spPr>
          <a:xfrm>
            <a:off x="6671071" y="3046856"/>
            <a:ext cx="1315641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1 Conector recto"/>
          <p:cNvCxnSpPr/>
          <p:nvPr/>
        </p:nvCxnSpPr>
        <p:spPr>
          <a:xfrm>
            <a:off x="6821199" y="4120136"/>
            <a:ext cx="1315641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3 Conector recto"/>
          <p:cNvCxnSpPr>
            <a:stCxn id="12" idx="3"/>
            <a:endCxn id="15" idx="1"/>
          </p:cNvCxnSpPr>
          <p:nvPr/>
        </p:nvCxnSpPr>
        <p:spPr>
          <a:xfrm flipV="1">
            <a:off x="5742384" y="1546669"/>
            <a:ext cx="928688" cy="17780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"/>
          <p:cNvCxnSpPr/>
          <p:nvPr/>
        </p:nvCxnSpPr>
        <p:spPr>
          <a:xfrm rot="16200000" flipH="1">
            <a:off x="5706665" y="2153888"/>
            <a:ext cx="1000125" cy="9286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7 Conector recto"/>
          <p:cNvCxnSpPr>
            <a:stCxn id="28" idx="2"/>
          </p:cNvCxnSpPr>
          <p:nvPr/>
        </p:nvCxnSpPr>
        <p:spPr>
          <a:xfrm rot="16200000" flipH="1">
            <a:off x="5144096" y="2758130"/>
            <a:ext cx="500062" cy="7739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0 Rombo"/>
          <p:cNvSpPr/>
          <p:nvPr/>
        </p:nvSpPr>
        <p:spPr>
          <a:xfrm>
            <a:off x="5278041" y="2332482"/>
            <a:ext cx="154781" cy="214313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62401" y="4618481"/>
            <a:ext cx="1315640" cy="1214438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Diccionario</a:t>
            </a:r>
          </a:p>
          <a:p>
            <a:pPr algn="ctr">
              <a:defRPr/>
            </a:pPr>
            <a:r>
              <a:rPr lang="es-ES" sz="1600" dirty="0"/>
              <a:t>idioma</a:t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31" name="40 Conector recto"/>
          <p:cNvCxnSpPr/>
          <p:nvPr/>
        </p:nvCxnSpPr>
        <p:spPr>
          <a:xfrm>
            <a:off x="3962401" y="4904231"/>
            <a:ext cx="131564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41 Conector recto"/>
          <p:cNvCxnSpPr/>
          <p:nvPr/>
        </p:nvCxnSpPr>
        <p:spPr>
          <a:xfrm>
            <a:off x="3962401" y="5404295"/>
            <a:ext cx="131564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42 Triángulo isósceles"/>
          <p:cNvSpPr/>
          <p:nvPr/>
        </p:nvSpPr>
        <p:spPr>
          <a:xfrm>
            <a:off x="4658916" y="2332482"/>
            <a:ext cx="154781" cy="142875"/>
          </a:xfrm>
          <a:prstGeom prst="triangl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34" name="43 Conector recto"/>
          <p:cNvCxnSpPr>
            <a:stCxn id="33" idx="3"/>
          </p:cNvCxnSpPr>
          <p:nvPr/>
        </p:nvCxnSpPr>
        <p:spPr>
          <a:xfrm rot="5400000">
            <a:off x="3509963" y="3392137"/>
            <a:ext cx="2143125" cy="309563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"/>
          <p:cNvCxnSpPr>
            <a:stCxn id="15" idx="2"/>
            <a:endCxn id="22" idx="0"/>
          </p:cNvCxnSpPr>
          <p:nvPr/>
        </p:nvCxnSpPr>
        <p:spPr>
          <a:xfrm>
            <a:off x="7328892" y="2189607"/>
            <a:ext cx="231742" cy="57150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1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79260" y="1380509"/>
            <a:ext cx="69342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Relación taxonómica entre un clasificador más general y uno más específico, en el que el más específico hereda las características del general. Cada instancia del clasificador específico es también una instancia indirecta del clasificador general.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4" name="Picture 4" descr="NotaciónGeneralizació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671" y="3644900"/>
            <a:ext cx="6092825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520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Actividad de identificar elementos comunes entre los conceptos y definir las relaciones de superclase (concepto general) y subclase (concepto especializado), así, los conceptos se representan en jerarquías de clases.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>
                <a:solidFill>
                  <a:srgbClr val="90AC48"/>
                </a:solidFill>
              </a:rPr>
              <a:t>Superclase conceptual</a:t>
            </a:r>
            <a:r>
              <a:rPr lang="es-MX" sz="1600" dirty="0" smtClean="0"/>
              <a:t>: su definición es más general y abarca más que la definición de una subclase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>
                <a:solidFill>
                  <a:srgbClr val="90AC48"/>
                </a:solidFill>
              </a:rPr>
              <a:t>Subclase conceptual</a:t>
            </a:r>
            <a:r>
              <a:rPr lang="es-MX" sz="1600" dirty="0" smtClean="0"/>
              <a:t>: debe ser un miembro del conjunto de la superclase, es decir, es un tipo de superclase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Todos los miembros del conjunto de una subclase conceptual son miembros del conjunto de su superclase.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086150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48704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UML: </a:t>
            </a:r>
            <a:r>
              <a:rPr lang="es-MX" sz="1600" dirty="0" err="1" smtClean="0"/>
              <a:t>Unified</a:t>
            </a:r>
            <a:r>
              <a:rPr lang="es-MX" sz="1600" dirty="0" smtClean="0"/>
              <a:t> Modeling Language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Motivación: combinar y estandarizar una notación para describir sistemas orientados a objetos a partir de los lenguajes de modelado más conocidos (desarrollada para OMG):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err="1" smtClean="0"/>
              <a:t>Booch</a:t>
            </a:r>
            <a:endParaRPr lang="es-MX" sz="1400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err="1" smtClean="0"/>
              <a:t>Rumbaugh</a:t>
            </a:r>
            <a:endParaRPr lang="es-MX" sz="1400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Jacobson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 es un lenguaje gráfico para visualizar, especificar, construir y documentar un sistema software desde distintos puntos de vista.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 permite describir los aspectos estáticos (estructura) y dinámicos (comportamiento) de un sistema.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Recordando: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8565" y="1787313"/>
            <a:ext cx="4269968" cy="30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6912" y="3825875"/>
            <a:ext cx="5192714" cy="2044700"/>
          </a:xfr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20801" y="4005264"/>
            <a:ext cx="1793875" cy="2105025"/>
          </a:xfrm>
          <a:prstGeom prst="rect">
            <a:avLst/>
          </a:prstGeom>
          <a:solidFill>
            <a:schemeClr val="bg1"/>
          </a:soli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Un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representa la transacción de transferir dinero para una compra de una parte a otra.</a:t>
            </a:r>
          </a:p>
          <a:p>
            <a:pPr algn="l">
              <a:lnSpc>
                <a:spcPct val="87000"/>
              </a:lnSpc>
              <a:spcBef>
                <a:spcPct val="0"/>
              </a:spcBef>
            </a:pPr>
            <a:endParaRPr lang="es-ES" sz="1000">
              <a:solidFill>
                <a:schemeClr val="tx1"/>
              </a:solidFill>
              <a:latin typeface="Arial" pitchFamily="-111" charset="0"/>
            </a:endParaRPr>
          </a:p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PagoACredito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es una transferencia de dinero por medio de una institución de crédito que autoriza la operación.</a:t>
            </a:r>
          </a:p>
          <a:p>
            <a:pPr algn="l">
              <a:lnSpc>
                <a:spcPct val="87000"/>
              </a:lnSpc>
              <a:spcBef>
                <a:spcPct val="0"/>
              </a:spcBef>
            </a:pPr>
            <a:endParaRPr lang="es-ES" sz="1000">
              <a:solidFill>
                <a:schemeClr val="tx1"/>
              </a:solidFill>
              <a:latin typeface="Arial" pitchFamily="-111" charset="0"/>
            </a:endParaRPr>
          </a:p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Por tanto,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es una definición más amplia y general que la de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PagoACredito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.</a:t>
            </a:r>
            <a:endParaRPr lang="es-ES" sz="1000" i="1">
              <a:solidFill>
                <a:schemeClr val="tx1"/>
              </a:solidFill>
              <a:latin typeface="Arial" pitchFamily="-111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645150" y="1600200"/>
            <a:ext cx="3744912" cy="17272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956301" y="2176462"/>
            <a:ext cx="1390649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Pago en efectivo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907337" y="2103437"/>
            <a:ext cx="1338263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 dirty="0">
                <a:solidFill>
                  <a:schemeClr val="tx1"/>
                </a:solidFill>
                <a:latin typeface="Arial" pitchFamily="-111" charset="0"/>
              </a:rPr>
              <a:t>Pago con cheque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27875" y="2608262"/>
            <a:ext cx="1169987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Pago a crédito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212471" y="1793877"/>
            <a:ext cx="626902" cy="253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200" b="1">
                <a:solidFill>
                  <a:schemeClr val="tx1"/>
                </a:solidFill>
                <a:latin typeface="Arial" pitchFamily="-111" charset="0"/>
              </a:rPr>
              <a:t>PAGO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657976" y="3471864"/>
            <a:ext cx="390525" cy="720725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82963" y="4191000"/>
            <a:ext cx="1325563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>
              <a:buFont typeface="Courier New"/>
              <a:buChar char="o"/>
            </a:pPr>
            <a:endParaRPr lang="es-MX" dirty="0" smtClean="0"/>
          </a:p>
          <a:p>
            <a:pPr indent="-270000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/>
            <a:r>
              <a:rPr lang="es-MX" sz="1600" dirty="0" smtClean="0"/>
              <a:t>Generalización</a:t>
            </a:r>
          </a:p>
          <a:p>
            <a:pPr indent="-270000"/>
            <a:r>
              <a:rPr lang="es-MX" sz="1600" dirty="0" smtClean="0"/>
              <a:t>¿Cuándo dividir una clase conceptual en subclases?</a:t>
            </a:r>
          </a:p>
          <a:p>
            <a:pPr indent="-270000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la subclase tiene atributos adicionales de interés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la subclase tiene asociaciones adicionales de interés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el concepto de la subclase funciona, se maneja, reacciona o se manipula de manera diferente a la superclase o a otras subclases, de alguna manera que es interesante.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el concepto de la subclase representa una cosa animada (animal, maquinaria,...) que se comporta de manera diferente a la superclase o a otras subclases, de alguna manera que resulta interesante poner de manifiesto en el modelo del dominio.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72600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328738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/>
            <a:r>
              <a:rPr lang="es-MX" sz="1600" dirty="0" smtClean="0"/>
              <a:t>¿Cuándo dividir una clase conceptual en subclases?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3674686"/>
              </p:ext>
            </p:extLst>
          </p:nvPr>
        </p:nvGraphicFramePr>
        <p:xfrm>
          <a:off x="1155700" y="2682240"/>
          <a:ext cx="7700963" cy="3474720"/>
        </p:xfrm>
        <a:graphic>
          <a:graphicData uri="http://schemas.openxmlformats.org/drawingml/2006/table">
            <a:tbl>
              <a:tblPr/>
              <a:tblGrid>
                <a:gridCol w="3852863"/>
                <a:gridCol w="3848100"/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Motivación de la subclase conceptual</a:t>
                      </a:r>
                      <a:endParaRPr kumimoji="0" lang="es-ES_tradnl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Ejemplos</a:t>
                      </a:r>
                      <a:endParaRPr kumimoji="0" lang="es-ES_tradnl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La subclase tiene atributos adicionales de interés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Libro</a:t>
                      </a: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tiene un atributo ISBN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La subclase tiene asociaciones adicionales de interés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PagoACredito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asociada con una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TarjetaDeCredito</a:t>
                      </a:r>
                      <a:endParaRPr kumimoji="0" lang="es-ES_tradnl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ea typeface="Times New Roman" pitchFamily="-111" charset="0"/>
                        <a:cs typeface="News Gothic MT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Video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asociada con un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Encargado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El concepto de la subclase funciona, se maneja, reacciona o se manipula de manera diferente a la superclase o a otras subclases, de alguna manera que es interesante</a:t>
                      </a:r>
                      <a:endParaRPr kumimoji="0" lang="es-ES_trad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PagoACredito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se gestiona de manera diferente a otros tipos de pagos en el modo de autorizarlo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Software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requiere un depósito antes de que pueda prestase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El concepto de la subclase representa una cosa animada (personal, maquinaria, animal...) que se comporta de manera diferente a la superclase o a otras subclases, de alguna manera que resulta interesante poner de manifiesto en el modelo del dominio</a:t>
                      </a:r>
                      <a:endParaRPr kumimoji="0" lang="es-ES_trad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Investigación de Mercado: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Hombre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Persona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se comporta de manera diferente a la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Mujer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 con respecto a los hábitos de 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54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 de clases.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1552974" y="2563812"/>
            <a:ext cx="7317714" cy="3252788"/>
            <a:chOff x="1213" y="1615"/>
            <a:chExt cx="4255" cy="2049"/>
          </a:xfrm>
        </p:grpSpPr>
        <p:pic>
          <p:nvPicPr>
            <p:cNvPr id="79" name="Picture 3" descr="NotaciónAsociació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3" y="1615"/>
              <a:ext cx="4255" cy="2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 rot="5400000">
              <a:off x="3664" y="1797"/>
              <a:ext cx="68" cy="6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2889251" y="4365626"/>
            <a:ext cx="4440502" cy="1120775"/>
            <a:chOff x="1990" y="2750"/>
            <a:chExt cx="2582" cy="70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990" y="3294"/>
              <a:ext cx="2582" cy="1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 flipH="1" flipV="1">
              <a:off x="3347" y="2931"/>
              <a:ext cx="91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2893" y="2750"/>
              <a:ext cx="1018" cy="27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Representación mínima</a:t>
              </a:r>
            </a:p>
          </p:txBody>
        </p:sp>
      </p:grpSp>
      <p:grpSp>
        <p:nvGrpSpPr>
          <p:cNvPr id="85" name="Group 11"/>
          <p:cNvGrpSpPr>
            <a:grpSpLocks/>
          </p:cNvGrpSpPr>
          <p:nvPr/>
        </p:nvGrpSpPr>
        <p:grpSpPr bwMode="auto">
          <a:xfrm>
            <a:off x="1479021" y="2794001"/>
            <a:ext cx="4290881" cy="1539875"/>
            <a:chOff x="1170" y="1760"/>
            <a:chExt cx="2495" cy="97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3029" y="1760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 flipH="1">
              <a:off x="2712" y="1888"/>
              <a:ext cx="45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8" name="Text Box 14"/>
            <p:cNvSpPr txBox="1">
              <a:spLocks noChangeArrowheads="1"/>
            </p:cNvSpPr>
            <p:nvPr/>
          </p:nvSpPr>
          <p:spPr bwMode="auto">
            <a:xfrm>
              <a:off x="2077" y="2115"/>
              <a:ext cx="725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Nombre de la</a:t>
              </a:r>
            </a:p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relación</a:t>
              </a:r>
            </a:p>
          </p:txBody>
        </p:sp>
        <p:sp>
          <p:nvSpPr>
            <p:cNvPr id="89" name="Oval 15"/>
            <p:cNvSpPr>
              <a:spLocks noChangeArrowheads="1"/>
            </p:cNvSpPr>
            <p:nvPr/>
          </p:nvSpPr>
          <p:spPr bwMode="auto">
            <a:xfrm>
              <a:off x="1170" y="2594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1759" y="2342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  <p:grpSp>
        <p:nvGrpSpPr>
          <p:cNvPr id="91" name="Group 17"/>
          <p:cNvGrpSpPr>
            <a:grpSpLocks/>
          </p:cNvGrpSpPr>
          <p:nvPr/>
        </p:nvGrpSpPr>
        <p:grpSpPr bwMode="auto">
          <a:xfrm>
            <a:off x="1479021" y="3021014"/>
            <a:ext cx="7071783" cy="1887537"/>
            <a:chOff x="1170" y="1903"/>
            <a:chExt cx="4112" cy="1189"/>
          </a:xfrm>
        </p:grpSpPr>
        <p:sp>
          <p:nvSpPr>
            <p:cNvPr id="92" name="Oval 18"/>
            <p:cNvSpPr>
              <a:spLocks noChangeArrowheads="1"/>
            </p:cNvSpPr>
            <p:nvPr/>
          </p:nvSpPr>
          <p:spPr bwMode="auto">
            <a:xfrm>
              <a:off x="4617" y="1908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 flipH="1">
              <a:off x="3165" y="1979"/>
              <a:ext cx="1452" cy="3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2802" y="2334"/>
              <a:ext cx="72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Multiplicidad</a:t>
              </a:r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 flipH="1">
              <a:off x="1306" y="2478"/>
              <a:ext cx="176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6" name="Oval 22"/>
            <p:cNvSpPr>
              <a:spLocks noChangeArrowheads="1"/>
            </p:cNvSpPr>
            <p:nvPr/>
          </p:nvSpPr>
          <p:spPr bwMode="auto">
            <a:xfrm>
              <a:off x="2389" y="1903"/>
              <a:ext cx="145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7" name="Oval 23"/>
            <p:cNvSpPr>
              <a:spLocks noChangeArrowheads="1"/>
            </p:cNvSpPr>
            <p:nvPr/>
          </p:nvSpPr>
          <p:spPr bwMode="auto">
            <a:xfrm>
              <a:off x="5141" y="2976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8" name="Oval 24"/>
            <p:cNvSpPr>
              <a:spLocks noChangeArrowheads="1"/>
            </p:cNvSpPr>
            <p:nvPr/>
          </p:nvSpPr>
          <p:spPr bwMode="auto">
            <a:xfrm>
              <a:off x="1170" y="2860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9" name="Line 25"/>
            <p:cNvSpPr>
              <a:spLocks noChangeShapeType="1"/>
            </p:cNvSpPr>
            <p:nvPr/>
          </p:nvSpPr>
          <p:spPr bwMode="auto">
            <a:xfrm flipH="1" flipV="1">
              <a:off x="2530" y="2024"/>
              <a:ext cx="590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3145" y="2478"/>
              <a:ext cx="1996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  <p:grpSp>
        <p:nvGrpSpPr>
          <p:cNvPr id="101" name="Group 27"/>
          <p:cNvGrpSpPr>
            <a:grpSpLocks/>
          </p:cNvGrpSpPr>
          <p:nvPr/>
        </p:nvGrpSpPr>
        <p:grpSpPr bwMode="auto">
          <a:xfrm>
            <a:off x="5143898" y="2349500"/>
            <a:ext cx="1793742" cy="623888"/>
            <a:chOff x="3301" y="1480"/>
            <a:chExt cx="1043" cy="393"/>
          </a:xfrm>
        </p:grpSpPr>
        <p:sp>
          <p:nvSpPr>
            <p:cNvPr id="102" name="Oval 28"/>
            <p:cNvSpPr>
              <a:spLocks noChangeArrowheads="1"/>
            </p:cNvSpPr>
            <p:nvPr/>
          </p:nvSpPr>
          <p:spPr bwMode="auto">
            <a:xfrm>
              <a:off x="3629" y="1782"/>
              <a:ext cx="126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 flipH="1">
              <a:off x="3755" y="1616"/>
              <a:ext cx="91" cy="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3301" y="1480"/>
              <a:ext cx="1043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Dirección del nombre</a:t>
              </a:r>
            </a:p>
          </p:txBody>
        </p:sp>
      </p:grpSp>
      <p:grpSp>
        <p:nvGrpSpPr>
          <p:cNvPr id="105" name="Group 31"/>
          <p:cNvGrpSpPr>
            <a:grpSpLocks/>
          </p:cNvGrpSpPr>
          <p:nvPr/>
        </p:nvGrpSpPr>
        <p:grpSpPr bwMode="auto">
          <a:xfrm>
            <a:off x="7407143" y="2133600"/>
            <a:ext cx="1325959" cy="800100"/>
            <a:chOff x="4617" y="1344"/>
            <a:chExt cx="771" cy="504"/>
          </a:xfrm>
        </p:grpSpPr>
        <p:sp>
          <p:nvSpPr>
            <p:cNvPr id="106" name="Oval 32"/>
            <p:cNvSpPr>
              <a:spLocks noChangeArrowheads="1"/>
            </p:cNvSpPr>
            <p:nvPr/>
          </p:nvSpPr>
          <p:spPr bwMode="auto">
            <a:xfrm>
              <a:off x="4647" y="1757"/>
              <a:ext cx="151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7" name="Line 33"/>
            <p:cNvSpPr>
              <a:spLocks noChangeShapeType="1"/>
            </p:cNvSpPr>
            <p:nvPr/>
          </p:nvSpPr>
          <p:spPr bwMode="auto">
            <a:xfrm>
              <a:off x="4708" y="1570"/>
              <a:ext cx="0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8" name="Text Box 34"/>
            <p:cNvSpPr txBox="1">
              <a:spLocks noChangeArrowheads="1"/>
            </p:cNvSpPr>
            <p:nvPr/>
          </p:nvSpPr>
          <p:spPr bwMode="auto">
            <a:xfrm>
              <a:off x="4617" y="1344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09" name="Group 35"/>
          <p:cNvGrpSpPr>
            <a:grpSpLocks/>
          </p:cNvGrpSpPr>
          <p:nvPr/>
        </p:nvGrpSpPr>
        <p:grpSpPr bwMode="auto">
          <a:xfrm>
            <a:off x="3584046" y="2225675"/>
            <a:ext cx="1325960" cy="693738"/>
            <a:chOff x="2394" y="1402"/>
            <a:chExt cx="771" cy="437"/>
          </a:xfrm>
        </p:grpSpPr>
        <p:sp>
          <p:nvSpPr>
            <p:cNvPr id="110" name="Oval 36"/>
            <p:cNvSpPr>
              <a:spLocks noChangeArrowheads="1"/>
            </p:cNvSpPr>
            <p:nvPr/>
          </p:nvSpPr>
          <p:spPr bwMode="auto">
            <a:xfrm>
              <a:off x="2431" y="1748"/>
              <a:ext cx="151" cy="91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1" name="Line 37"/>
            <p:cNvSpPr>
              <a:spLocks noChangeShapeType="1"/>
            </p:cNvSpPr>
            <p:nvPr/>
          </p:nvSpPr>
          <p:spPr bwMode="auto">
            <a:xfrm>
              <a:off x="2485" y="1661"/>
              <a:ext cx="0" cy="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2" name="Text Box 38"/>
            <p:cNvSpPr txBox="1">
              <a:spLocks noChangeArrowheads="1"/>
            </p:cNvSpPr>
            <p:nvPr/>
          </p:nvSpPr>
          <p:spPr bwMode="auto">
            <a:xfrm>
              <a:off x="2394" y="1402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13" name="Group 39"/>
          <p:cNvGrpSpPr>
            <a:grpSpLocks/>
          </p:cNvGrpSpPr>
          <p:nvPr/>
        </p:nvGrpSpPr>
        <p:grpSpPr bwMode="auto">
          <a:xfrm>
            <a:off x="7329753" y="4076701"/>
            <a:ext cx="1325960" cy="817563"/>
            <a:chOff x="4572" y="2568"/>
            <a:chExt cx="771" cy="515"/>
          </a:xfrm>
        </p:grpSpPr>
        <p:sp>
          <p:nvSpPr>
            <p:cNvPr id="114" name="Oval 40"/>
            <p:cNvSpPr>
              <a:spLocks noChangeArrowheads="1"/>
            </p:cNvSpPr>
            <p:nvPr/>
          </p:nvSpPr>
          <p:spPr bwMode="auto">
            <a:xfrm>
              <a:off x="4572" y="2981"/>
              <a:ext cx="498" cy="1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>
              <a:off x="4662" y="2795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6" name="Text Box 42"/>
            <p:cNvSpPr txBox="1">
              <a:spLocks noChangeArrowheads="1"/>
            </p:cNvSpPr>
            <p:nvPr/>
          </p:nvSpPr>
          <p:spPr bwMode="auto">
            <a:xfrm>
              <a:off x="4572" y="2568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17" name="Group 43"/>
          <p:cNvGrpSpPr>
            <a:grpSpLocks/>
          </p:cNvGrpSpPr>
          <p:nvPr/>
        </p:nvGrpSpPr>
        <p:grpSpPr bwMode="auto">
          <a:xfrm>
            <a:off x="7407146" y="2286001"/>
            <a:ext cx="2498858" cy="639763"/>
            <a:chOff x="4617" y="1440"/>
            <a:chExt cx="1453" cy="403"/>
          </a:xfrm>
        </p:grpSpPr>
        <p:sp>
          <p:nvSpPr>
            <p:cNvPr id="118" name="Oval 44"/>
            <p:cNvSpPr>
              <a:spLocks noChangeArrowheads="1"/>
            </p:cNvSpPr>
            <p:nvPr/>
          </p:nvSpPr>
          <p:spPr bwMode="auto">
            <a:xfrm>
              <a:off x="4617" y="1752"/>
              <a:ext cx="91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9" name="Line 45"/>
            <p:cNvSpPr>
              <a:spLocks noChangeShapeType="1"/>
            </p:cNvSpPr>
            <p:nvPr/>
          </p:nvSpPr>
          <p:spPr bwMode="auto">
            <a:xfrm flipH="1">
              <a:off x="4708" y="1616"/>
              <a:ext cx="725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299" y="1440"/>
              <a:ext cx="771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Visibilidad del rol</a:t>
              </a:r>
            </a:p>
          </p:txBody>
        </p:sp>
      </p:grpSp>
      <p:grpSp>
        <p:nvGrpSpPr>
          <p:cNvPr id="121" name="Group 47"/>
          <p:cNvGrpSpPr>
            <a:grpSpLocks/>
          </p:cNvGrpSpPr>
          <p:nvPr/>
        </p:nvGrpSpPr>
        <p:grpSpPr bwMode="auto">
          <a:xfrm>
            <a:off x="1867695" y="2349501"/>
            <a:ext cx="1819540" cy="563563"/>
            <a:chOff x="1396" y="1480"/>
            <a:chExt cx="1058" cy="355"/>
          </a:xfrm>
        </p:grpSpPr>
        <p:sp>
          <p:nvSpPr>
            <p:cNvPr id="122" name="Oval 48"/>
            <p:cNvSpPr>
              <a:spLocks noChangeArrowheads="1"/>
            </p:cNvSpPr>
            <p:nvPr/>
          </p:nvSpPr>
          <p:spPr bwMode="auto">
            <a:xfrm>
              <a:off x="2363" y="1744"/>
              <a:ext cx="91" cy="91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3" name="Line 49"/>
            <p:cNvSpPr>
              <a:spLocks noChangeShapeType="1"/>
            </p:cNvSpPr>
            <p:nvPr/>
          </p:nvSpPr>
          <p:spPr bwMode="auto">
            <a:xfrm>
              <a:off x="1895" y="1570"/>
              <a:ext cx="499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4" name="Text Box 50"/>
            <p:cNvSpPr txBox="1">
              <a:spLocks noChangeArrowheads="1"/>
            </p:cNvSpPr>
            <p:nvPr/>
          </p:nvSpPr>
          <p:spPr bwMode="auto">
            <a:xfrm>
              <a:off x="1396" y="1480"/>
              <a:ext cx="862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Visibilidad del rol</a:t>
              </a:r>
            </a:p>
          </p:txBody>
        </p:sp>
      </p:grpSp>
      <p:grpSp>
        <p:nvGrpSpPr>
          <p:cNvPr id="129" name="Group 55"/>
          <p:cNvGrpSpPr>
            <a:grpSpLocks/>
          </p:cNvGrpSpPr>
          <p:nvPr/>
        </p:nvGrpSpPr>
        <p:grpSpPr bwMode="auto">
          <a:xfrm>
            <a:off x="7452475" y="2852738"/>
            <a:ext cx="2571089" cy="201612"/>
            <a:chOff x="4644" y="1797"/>
            <a:chExt cx="1495" cy="127"/>
          </a:xfrm>
        </p:grpSpPr>
        <p:sp>
          <p:nvSpPr>
            <p:cNvPr id="130" name="Oval 56"/>
            <p:cNvSpPr>
              <a:spLocks noChangeArrowheads="1"/>
            </p:cNvSpPr>
            <p:nvPr/>
          </p:nvSpPr>
          <p:spPr bwMode="auto">
            <a:xfrm>
              <a:off x="4644" y="1833"/>
              <a:ext cx="137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1" name="Line 57"/>
            <p:cNvSpPr>
              <a:spLocks noChangeShapeType="1"/>
            </p:cNvSpPr>
            <p:nvPr/>
          </p:nvSpPr>
          <p:spPr bwMode="auto">
            <a:xfrm flipH="1">
              <a:off x="4780" y="1842"/>
              <a:ext cx="681" cy="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2" name="Text Box 58"/>
            <p:cNvSpPr txBox="1">
              <a:spLocks noChangeArrowheads="1"/>
            </p:cNvSpPr>
            <p:nvPr/>
          </p:nvSpPr>
          <p:spPr bwMode="auto">
            <a:xfrm>
              <a:off x="5469" y="1797"/>
              <a:ext cx="670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Navegabilidad</a:t>
              </a:r>
            </a:p>
          </p:txBody>
        </p:sp>
      </p:grpSp>
      <p:grpSp>
        <p:nvGrpSpPr>
          <p:cNvPr id="133" name="Group 59"/>
          <p:cNvGrpSpPr>
            <a:grpSpLocks/>
          </p:cNvGrpSpPr>
          <p:nvPr/>
        </p:nvGrpSpPr>
        <p:grpSpPr bwMode="auto">
          <a:xfrm>
            <a:off x="3547931" y="2909889"/>
            <a:ext cx="2610644" cy="401637"/>
            <a:chOff x="2373" y="1833"/>
            <a:chExt cx="1518" cy="253"/>
          </a:xfrm>
        </p:grpSpPr>
        <p:sp>
          <p:nvSpPr>
            <p:cNvPr id="134" name="Oval 60"/>
            <p:cNvSpPr>
              <a:spLocks noChangeArrowheads="1"/>
            </p:cNvSpPr>
            <p:nvPr/>
          </p:nvSpPr>
          <p:spPr bwMode="auto">
            <a:xfrm>
              <a:off x="2373" y="1833"/>
              <a:ext cx="137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5" name="Line 61"/>
            <p:cNvSpPr>
              <a:spLocks noChangeShapeType="1"/>
            </p:cNvSpPr>
            <p:nvPr/>
          </p:nvSpPr>
          <p:spPr bwMode="auto">
            <a:xfrm flipH="1" flipV="1">
              <a:off x="2509" y="1888"/>
              <a:ext cx="611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6" name="Text Box 62"/>
            <p:cNvSpPr txBox="1">
              <a:spLocks noChangeArrowheads="1"/>
            </p:cNvSpPr>
            <p:nvPr/>
          </p:nvSpPr>
          <p:spPr bwMode="auto">
            <a:xfrm>
              <a:off x="3120" y="1979"/>
              <a:ext cx="771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Navegabilidad</a:t>
              </a:r>
            </a:p>
          </p:txBody>
        </p:sp>
      </p:grpSp>
      <p:grpSp>
        <p:nvGrpSpPr>
          <p:cNvPr id="137" name="Group 63"/>
          <p:cNvGrpSpPr>
            <a:grpSpLocks/>
          </p:cNvGrpSpPr>
          <p:nvPr/>
        </p:nvGrpSpPr>
        <p:grpSpPr bwMode="auto">
          <a:xfrm>
            <a:off x="8124296" y="3357564"/>
            <a:ext cx="1900370" cy="287337"/>
            <a:chOff x="5034" y="2115"/>
            <a:chExt cx="1105" cy="181"/>
          </a:xfrm>
        </p:grpSpPr>
        <p:sp>
          <p:nvSpPr>
            <p:cNvPr id="138" name="Oval 64"/>
            <p:cNvSpPr>
              <a:spLocks noChangeArrowheads="1"/>
            </p:cNvSpPr>
            <p:nvPr/>
          </p:nvSpPr>
          <p:spPr bwMode="auto">
            <a:xfrm>
              <a:off x="5034" y="2115"/>
              <a:ext cx="137" cy="1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9" name="Line 65"/>
            <p:cNvSpPr>
              <a:spLocks noChangeShapeType="1"/>
            </p:cNvSpPr>
            <p:nvPr/>
          </p:nvSpPr>
          <p:spPr bwMode="auto">
            <a:xfrm flipH="1">
              <a:off x="5161" y="220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0" name="Text Box 66"/>
            <p:cNvSpPr txBox="1">
              <a:spLocks noChangeArrowheads="1"/>
            </p:cNvSpPr>
            <p:nvPr/>
          </p:nvSpPr>
          <p:spPr bwMode="auto">
            <a:xfrm>
              <a:off x="5585" y="2151"/>
              <a:ext cx="554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Agregación</a:t>
              </a:r>
            </a:p>
          </p:txBody>
        </p:sp>
      </p:grpSp>
      <p:grpSp>
        <p:nvGrpSpPr>
          <p:cNvPr id="141" name="Group 67"/>
          <p:cNvGrpSpPr>
            <a:grpSpLocks/>
          </p:cNvGrpSpPr>
          <p:nvPr/>
        </p:nvGrpSpPr>
        <p:grpSpPr bwMode="auto">
          <a:xfrm>
            <a:off x="359437" y="3357564"/>
            <a:ext cx="2015596" cy="287337"/>
            <a:chOff x="519" y="2115"/>
            <a:chExt cx="1172" cy="181"/>
          </a:xfrm>
        </p:grpSpPr>
        <p:sp>
          <p:nvSpPr>
            <p:cNvPr id="142" name="Oval 68"/>
            <p:cNvSpPr>
              <a:spLocks noChangeArrowheads="1"/>
            </p:cNvSpPr>
            <p:nvPr/>
          </p:nvSpPr>
          <p:spPr bwMode="auto">
            <a:xfrm>
              <a:off x="1554" y="2115"/>
              <a:ext cx="137" cy="1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3" name="Line 69"/>
            <p:cNvSpPr>
              <a:spLocks noChangeShapeType="1"/>
            </p:cNvSpPr>
            <p:nvPr/>
          </p:nvSpPr>
          <p:spPr bwMode="auto">
            <a:xfrm flipH="1">
              <a:off x="1149" y="220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4" name="Text Box 70"/>
            <p:cNvSpPr txBox="1">
              <a:spLocks noChangeArrowheads="1"/>
            </p:cNvSpPr>
            <p:nvPr/>
          </p:nvSpPr>
          <p:spPr bwMode="auto">
            <a:xfrm>
              <a:off x="519" y="2136"/>
              <a:ext cx="63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Composición</a:t>
              </a:r>
            </a:p>
          </p:txBody>
        </p:sp>
      </p:grpSp>
      <p:grpSp>
        <p:nvGrpSpPr>
          <p:cNvPr id="145" name="Group 71"/>
          <p:cNvGrpSpPr>
            <a:grpSpLocks/>
          </p:cNvGrpSpPr>
          <p:nvPr/>
        </p:nvGrpSpPr>
        <p:grpSpPr bwMode="auto">
          <a:xfrm>
            <a:off x="0" y="4648195"/>
            <a:ext cx="2320000" cy="292099"/>
            <a:chOff x="310" y="2928"/>
            <a:chExt cx="1349" cy="184"/>
          </a:xfrm>
        </p:grpSpPr>
        <p:sp>
          <p:nvSpPr>
            <p:cNvPr id="146" name="Text Box 72"/>
            <p:cNvSpPr txBox="1">
              <a:spLocks noChangeArrowheads="1"/>
            </p:cNvSpPr>
            <p:nvPr/>
          </p:nvSpPr>
          <p:spPr bwMode="auto">
            <a:xfrm>
              <a:off x="310" y="2928"/>
              <a:ext cx="72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Restricción</a:t>
              </a:r>
            </a:p>
          </p:txBody>
        </p:sp>
        <p:sp>
          <p:nvSpPr>
            <p:cNvPr id="147" name="Oval 73"/>
            <p:cNvSpPr>
              <a:spLocks noChangeArrowheads="1"/>
            </p:cNvSpPr>
            <p:nvPr/>
          </p:nvSpPr>
          <p:spPr bwMode="auto">
            <a:xfrm>
              <a:off x="1160" y="2976"/>
              <a:ext cx="499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8" name="Line 74"/>
            <p:cNvSpPr>
              <a:spLocks noChangeShapeType="1"/>
            </p:cNvSpPr>
            <p:nvPr/>
          </p:nvSpPr>
          <p:spPr bwMode="auto">
            <a:xfrm>
              <a:off x="807" y="3022"/>
              <a:ext cx="362" cy="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629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</a:t>
            </a:r>
            <a:r>
              <a:rPr lang="es-MX" smtClean="0"/>
              <a:t>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8337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Ejercicio (por pares): </a:t>
            </a:r>
          </a:p>
          <a:p>
            <a:pPr indent="-270000" algn="just"/>
            <a:endParaRPr lang="es-MX" sz="1800" dirty="0" smtClean="0">
              <a:solidFill>
                <a:srgbClr val="90AC48"/>
              </a:solidFill>
            </a:endParaRPr>
          </a:p>
          <a:p>
            <a:pPr indent="-270000" algn="just"/>
            <a:r>
              <a:rPr lang="es-MX" sz="1600" dirty="0" smtClean="0"/>
              <a:t>Representa mediante un diagrama de clases la siguiente especificación: </a:t>
            </a:r>
          </a:p>
          <a:p>
            <a:pPr indent="-270000" algn="just"/>
            <a:endParaRPr lang="es-MX" sz="1800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R1</a:t>
            </a:r>
            <a:r>
              <a:rPr lang="es-MX" sz="1800" dirty="0" smtClean="0"/>
              <a:t> Una aplicación necesita almacenar información sobre empresas, sus empleados y sus clientes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R2</a:t>
            </a:r>
            <a:r>
              <a:rPr lang="es-MX" sz="1800" dirty="0" smtClean="0"/>
              <a:t> Empleados y clientes se caracterizan por su nombre y edad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R3</a:t>
            </a:r>
            <a:r>
              <a:rPr lang="es-MX" sz="1800" dirty="0" smtClean="0"/>
              <a:t> Los empleados tienen un sueldo bruto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R4</a:t>
            </a:r>
            <a:r>
              <a:rPr lang="es-MX" sz="1800" dirty="0" smtClean="0"/>
              <a:t> Los empleados que son directivos tienen una categoría y un conjunto de empleados subordinados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R5</a:t>
            </a:r>
            <a:r>
              <a:rPr lang="es-MX" sz="1800" dirty="0" smtClean="0"/>
              <a:t> De los clientes, se necesita conocer su teléfono de contacto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R6</a:t>
            </a:r>
            <a:r>
              <a:rPr lang="es-MX" sz="1800" dirty="0" smtClean="0"/>
              <a:t> La aplicación necesita mostrar los datos de empleados y clientes</a:t>
            </a: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50776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8: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al diseño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clases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9850" y="990600"/>
            <a:ext cx="3549650" cy="3276600"/>
          </a:xfrm>
          <a:prstGeom prst="rect">
            <a:avLst/>
          </a:prstGeom>
        </p:spPr>
      </p:pic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47053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Diagramas de estructura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b="1" dirty="0" smtClean="0"/>
              <a:t>Clases</a:t>
            </a:r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r>
              <a:rPr lang="es-MX" sz="1400" b="1" dirty="0" smtClean="0"/>
              <a:t>y objetos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Relaciones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Interfaces 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Diagramas de comportamiento </a:t>
            </a:r>
          </a:p>
          <a:p>
            <a:pPr lvl="1" indent="-270000">
              <a:buFont typeface="Courier New"/>
              <a:buChar char="o"/>
            </a:pPr>
            <a:r>
              <a:rPr lang="es-MX" sz="1400" dirty="0" smtClean="0"/>
              <a:t>Diagramas </a:t>
            </a:r>
            <a:r>
              <a:rPr lang="es-MX" sz="1400" dirty="0"/>
              <a:t>de comunicación.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Diagramas de secuencia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Diagramas de comunicación.</a:t>
            </a:r>
            <a:endParaRPr lang="es-MX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5078" y="2852936"/>
            <a:ext cx="3632200" cy="33528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9852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58610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b="1" dirty="0" smtClean="0">
                <a:solidFill>
                  <a:srgbClr val="90AC48"/>
                </a:solidFill>
              </a:rPr>
              <a:t>Diagramas de clases:</a:t>
            </a:r>
            <a:r>
              <a:rPr lang="es-MX" sz="1800" dirty="0" smtClean="0">
                <a:solidFill>
                  <a:srgbClr val="90AC48"/>
                </a:solidFill>
              </a:rPr>
              <a:t> estructura del sistema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Clases: conceptos dentro del sistema que comparten los mismos atributos, operaciones, y relaciones.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Atributos: tipo, visibilidad, posible valor inicial </a:t>
            </a:r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Operaciones: signatura, visibilidad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Asociaciones: relaciones entre clases.</a:t>
            </a: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8300" y="3810000"/>
            <a:ext cx="3577167" cy="17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4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b="1" dirty="0" smtClean="0">
                <a:solidFill>
                  <a:srgbClr val="90AC48"/>
                </a:solidFill>
              </a:rPr>
              <a:t>Diagramas de objetos:</a:t>
            </a:r>
            <a:r>
              <a:rPr lang="es-MX" sz="1800" dirty="0" smtClean="0">
                <a:solidFill>
                  <a:srgbClr val="90AC48"/>
                </a:solidFill>
              </a:rPr>
              <a:t> estructura del sistema en tiempo de ejecución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Objetos: instancias de una clase </a:t>
            </a:r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Atributos (valores actuales)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Asociaciones: relaciones entre objetos.</a:t>
            </a: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9050" y="3810000"/>
            <a:ext cx="635635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78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4366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Clases y Objetos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6100" y="2386563"/>
            <a:ext cx="7099300" cy="36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2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Ejemplo.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967" y="2189046"/>
            <a:ext cx="6824133" cy="37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400" y="3602272"/>
            <a:ext cx="6172073" cy="27780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6172" y="1435101"/>
            <a:ext cx="4941338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Nombre de las asociaciones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Formato: NombreTipo – FraseVerbal – NombreTipo donde la frase verbal crea una secuencia legible y con significado en el contexto del modelo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1087" y="951692"/>
            <a:ext cx="5413316" cy="18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73754" y="5709798"/>
            <a:ext cx="184731" cy="19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endParaRPr lang="es-ES" sz="800" dirty="0">
              <a:solidFill>
                <a:schemeClr val="tx1"/>
              </a:solidFill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89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4412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Multiplicidad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cuántas instancias de una clase A pueden asociarse con una instancia de una clase B: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En un momento concreto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NO a lo largo de un periodo de tiempo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una restricción de diseño que será (o podrá ser) reflejada en el software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736233" y="1985414"/>
            <a:ext cx="3757868" cy="3241675"/>
            <a:chOff x="1450" y="2296"/>
            <a:chExt cx="1875" cy="154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450" y="2296"/>
              <a:ext cx="983" cy="279"/>
              <a:chOff x="1156" y="2335"/>
              <a:chExt cx="908" cy="279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1333" y="2335"/>
                <a:ext cx="11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*</a:t>
                </a:r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450" y="2614"/>
              <a:ext cx="983" cy="279"/>
              <a:chOff x="1156" y="2335"/>
              <a:chExt cx="908" cy="279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1307" y="2335"/>
                <a:ext cx="191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1..*</a:t>
                </a: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1450" y="2931"/>
              <a:ext cx="983" cy="279"/>
              <a:chOff x="1156" y="2335"/>
              <a:chExt cx="908" cy="279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1290" y="2335"/>
                <a:ext cx="24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1..40</a:t>
                </a: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450" y="3249"/>
              <a:ext cx="983" cy="279"/>
              <a:chOff x="1156" y="2335"/>
              <a:chExt cx="908" cy="279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327" y="2335"/>
                <a:ext cx="124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5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450" y="3566"/>
              <a:ext cx="983" cy="279"/>
              <a:chOff x="1156" y="2335"/>
              <a:chExt cx="908" cy="279"/>
            </a:xfrm>
          </p:grpSpPr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290" y="2335"/>
                <a:ext cx="24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3,5,8</a:t>
                </a:r>
              </a:p>
            </p:txBody>
          </p:sp>
        </p:grp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2468" y="2382"/>
              <a:ext cx="782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cero o más; muchos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2517" y="2698"/>
              <a:ext cx="450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uno o más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2517" y="3016"/>
              <a:ext cx="496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de uno a 40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2517" y="3333"/>
              <a:ext cx="594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exactamente 5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2517" y="3651"/>
              <a:ext cx="808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exactamente 3, 5 u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98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26860</TotalTime>
  <Words>2595</Words>
  <Application>Microsoft Office PowerPoint</Application>
  <PresentationFormat>A4 (210 x 297 mm)</PresentationFormat>
  <Paragraphs>381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Courier New</vt:lpstr>
      <vt:lpstr>Garrison Light Sans</vt:lpstr>
      <vt:lpstr>Lucida Grande</vt:lpstr>
      <vt:lpstr>News Gothic MT</vt:lpstr>
      <vt:lpstr>Times New Roman</vt:lpstr>
      <vt:lpstr>Trebuchet MS</vt:lpstr>
      <vt:lpstr>Diseño predeterminado</vt:lpstr>
      <vt:lpstr>Fundamentos de ingeniería de software </vt:lpstr>
      <vt:lpstr>Presentación de PowerPoint</vt:lpstr>
      <vt:lpstr>Contenido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Multiplicidad: puede existir cualquier tipo de multiplicidad, pero en la práctica la mayoría de las asociaciones pertenecen a uno de los siguientes tipos: 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Fundamentos de ingeniería de software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1096</cp:revision>
  <cp:lastPrinted>2001-11-28T11:57:43Z</cp:lastPrinted>
  <dcterms:created xsi:type="dcterms:W3CDTF">2009-02-25T15:49:25Z</dcterms:created>
  <dcterms:modified xsi:type="dcterms:W3CDTF">2019-07-22T17:52:27Z</dcterms:modified>
</cp:coreProperties>
</file>