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424" r:id="rId2"/>
    <p:sldId id="351" r:id="rId3"/>
    <p:sldId id="427" r:id="rId4"/>
    <p:sldId id="352" r:id="rId5"/>
    <p:sldId id="426" r:id="rId6"/>
    <p:sldId id="400" r:id="rId7"/>
    <p:sldId id="401" r:id="rId8"/>
    <p:sldId id="407" r:id="rId9"/>
    <p:sldId id="422" r:id="rId10"/>
    <p:sldId id="403" r:id="rId11"/>
    <p:sldId id="404" r:id="rId12"/>
    <p:sldId id="408" r:id="rId13"/>
    <p:sldId id="413" r:id="rId14"/>
    <p:sldId id="409" r:id="rId15"/>
    <p:sldId id="411" r:id="rId16"/>
    <p:sldId id="412" r:id="rId17"/>
    <p:sldId id="425" r:id="rId1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4" autoAdjust="0"/>
    <p:restoredTop sz="92265" autoAdjust="0"/>
  </p:normalViewPr>
  <p:slideViewPr>
    <p:cSldViewPr>
      <p:cViewPr varScale="1">
        <p:scale>
          <a:sx n="74" d="100"/>
          <a:sy n="74"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22/07/2019</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75237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11</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165474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12</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24134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13</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26636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14</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76910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15</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11313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16</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276635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17</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408638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2</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90952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4</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08881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5</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10188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6</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268144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7</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27999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8</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1059599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9</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69091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10</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34373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3"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817421" y="64008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9:</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Introducción al diseño de software</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secuencia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Ejemplo:</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9" name="Picture 8"/>
          <p:cNvPicPr>
            <a:picLocks noChangeAspect="1"/>
          </p:cNvPicPr>
          <p:nvPr/>
        </p:nvPicPr>
        <p:blipFill>
          <a:blip r:embed="rId3" cstate="print"/>
          <a:stretch>
            <a:fillRect/>
          </a:stretch>
        </p:blipFill>
        <p:spPr>
          <a:xfrm>
            <a:off x="990600" y="2819400"/>
            <a:ext cx="7467600" cy="318875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a:t>
            </a:r>
            <a:r>
              <a:rPr lang="es-MX" dirty="0" smtClean="0"/>
              <a:t>: Un fragmento combinado es una o más secuencias de procesos incluidas en un marco y ejecutadas bajo circunstancias nombradas específicas.</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grpSp>
        <p:nvGrpSpPr>
          <p:cNvPr id="10" name="Group 9"/>
          <p:cNvGrpSpPr/>
          <p:nvPr/>
        </p:nvGrpSpPr>
        <p:grpSpPr>
          <a:xfrm>
            <a:off x="0" y="2895600"/>
            <a:ext cx="9144000" cy="3962400"/>
            <a:chOff x="0" y="2895600"/>
            <a:chExt cx="9144000" cy="3962400"/>
          </a:xfrm>
        </p:grpSpPr>
        <p:sp>
          <p:nvSpPr>
            <p:cNvPr id="8" name="Rectangle 7"/>
            <p:cNvSpPr/>
            <p:nvPr/>
          </p:nvSpPr>
          <p:spPr bwMode="auto">
            <a:xfrm>
              <a:off x="0" y="2895600"/>
              <a:ext cx="990600" cy="396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pic>
          <p:nvPicPr>
            <p:cNvPr id="6" name="Picture 5"/>
            <p:cNvPicPr>
              <a:picLocks noChangeAspect="1"/>
            </p:cNvPicPr>
            <p:nvPr/>
          </p:nvPicPr>
          <p:blipFill>
            <a:blip r:embed="rId3" cstate="print"/>
            <a:stretch>
              <a:fillRect/>
            </a:stretch>
          </p:blipFill>
          <p:spPr>
            <a:xfrm>
              <a:off x="762000" y="2971800"/>
              <a:ext cx="7391400" cy="3886200"/>
            </a:xfrm>
            <a:prstGeom prst="rect">
              <a:avLst/>
            </a:prstGeom>
          </p:spPr>
        </p:pic>
        <p:sp>
          <p:nvSpPr>
            <p:cNvPr id="7" name="Rectangle 6"/>
            <p:cNvSpPr/>
            <p:nvPr/>
          </p:nvSpPr>
          <p:spPr bwMode="auto">
            <a:xfrm>
              <a:off x="8153400" y="2895600"/>
              <a:ext cx="990600" cy="396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indent="-270000" algn="just">
              <a:buFont typeface="Courier New"/>
              <a:buChar char="o"/>
            </a:pPr>
            <a:endParaRPr lang="es-MX" dirty="0" smtClean="0"/>
          </a:p>
          <a:p>
            <a:pPr marL="539750" indent="-176213" algn="just">
              <a:buFont typeface="Courier New"/>
              <a:buChar char="o"/>
            </a:pPr>
            <a:r>
              <a:rPr lang="es-MX" b="1" dirty="0" smtClean="0"/>
              <a:t>Alternativa (alt</a:t>
            </a:r>
            <a:r>
              <a:rPr lang="es-MX" b="1" smtClean="0"/>
              <a:t>)</a:t>
            </a:r>
            <a:r>
              <a:rPr lang="es-MX" smtClean="0"/>
              <a:t>: elección (mediante una guarda) de </a:t>
            </a:r>
            <a:r>
              <a:rPr lang="es-MX" dirty="0" smtClean="0"/>
              <a:t>una interacción. Modela estructuras if…then…else </a:t>
            </a:r>
          </a:p>
          <a:p>
            <a:pPr marL="539750" indent="-176213" algn="just"/>
            <a:endParaRPr lang="es-MX" dirty="0" smtClean="0"/>
          </a:p>
          <a:p>
            <a:pPr marL="539750" indent="-176213" algn="just">
              <a:buFont typeface="Courier New"/>
              <a:buChar char="o"/>
            </a:pPr>
            <a:r>
              <a:rPr lang="es-MX" b="1" dirty="0" smtClean="0"/>
              <a:t>Opción (opt)</a:t>
            </a:r>
            <a:r>
              <a:rPr lang="es-MX" dirty="0" smtClean="0"/>
              <a:t>: equivale a un operador alt con un solo fragmento. Se ejecuta si </a:t>
            </a:r>
            <a:r>
              <a:rPr lang="es-MX" smtClean="0"/>
              <a:t>la guarda </a:t>
            </a:r>
            <a:r>
              <a:rPr lang="es-MX" dirty="0" smtClean="0"/>
              <a:t>se   cumple. Modela estructuras switch. </a:t>
            </a:r>
          </a:p>
          <a:p>
            <a:pPr marL="539750" indent="-176213" algn="just"/>
            <a:endParaRPr lang="es-MX" dirty="0" smtClean="0"/>
          </a:p>
          <a:p>
            <a:pPr marL="539750" indent="-176213" algn="just">
              <a:buFont typeface="Courier New"/>
              <a:buChar char="o"/>
            </a:pPr>
            <a:r>
              <a:rPr lang="es-MX" b="1" dirty="0" smtClean="0"/>
              <a:t>Bucle (loop)</a:t>
            </a:r>
            <a:r>
              <a:rPr lang="es-MX" dirty="0" smtClean="0"/>
              <a:t>: el fragmento se ejecuta múltiples veces. La guarda indica cómo realizar la iteración. </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a:t>
            </a:r>
            <a:r>
              <a:rPr lang="es-MX" dirty="0" smtClean="0"/>
              <a:t>: Un fragmento combinado es una o más secuencias de procesos incluidas en un marco y ejecutadas bajo circunstancias nombradas específicas.</a:t>
            </a:r>
          </a:p>
          <a:p>
            <a:pPr marL="539750" indent="-176213" algn="just">
              <a:buFont typeface="Courier New"/>
              <a:buChar char="o"/>
            </a:pPr>
            <a:endParaRPr lang="es-MX" b="1" dirty="0" smtClean="0"/>
          </a:p>
          <a:p>
            <a:pPr marL="539750" indent="-176213" algn="just"/>
            <a:r>
              <a:rPr lang="es-MX" b="1" dirty="0" smtClean="0"/>
              <a:t>Alternativa (alt)</a:t>
            </a:r>
            <a:endParaRPr lang="es-MX" dirty="0" smtClean="0"/>
          </a:p>
          <a:p>
            <a:pPr marL="539750" indent="-176213" algn="just"/>
            <a:endParaRPr lang="es-MX" b="1" dirty="0" smtClean="0"/>
          </a:p>
          <a:p>
            <a:pPr marL="539750" indent="-176213" algn="just"/>
            <a:endParaRPr lang="es-MX" b="1" dirty="0" smtClean="0"/>
          </a:p>
          <a:p>
            <a:pPr marL="539750" indent="-176213" algn="just"/>
            <a:r>
              <a:rPr lang="es-MX" b="1" dirty="0" smtClean="0"/>
              <a:t>Opción (opt)</a:t>
            </a:r>
            <a:r>
              <a:rPr lang="es-MX" dirty="0" smtClean="0"/>
              <a:t> </a:t>
            </a:r>
          </a:p>
          <a:p>
            <a:pPr marL="539750" indent="-176213" algn="just"/>
            <a:endParaRPr lang="es-MX" dirty="0" smtClean="0"/>
          </a:p>
          <a:p>
            <a:pPr marL="539750" indent="-176213" algn="just"/>
            <a:endParaRPr lang="es-MX" b="1" dirty="0" smtClean="0"/>
          </a:p>
          <a:p>
            <a:pPr marL="539750" indent="-176213" algn="just"/>
            <a:r>
              <a:rPr lang="es-MX" b="1" dirty="0" smtClean="0"/>
              <a:t>Bucle (loop)</a:t>
            </a:r>
            <a:endParaRPr lang="es-MX"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10" name="Picture 9"/>
          <p:cNvPicPr>
            <a:picLocks noChangeAspect="1"/>
          </p:cNvPicPr>
          <p:nvPr/>
        </p:nvPicPr>
        <p:blipFill>
          <a:blip r:embed="rId3" cstate="print"/>
          <a:stretch>
            <a:fillRect/>
          </a:stretch>
        </p:blipFill>
        <p:spPr>
          <a:xfrm>
            <a:off x="3733800" y="2895600"/>
            <a:ext cx="4064000" cy="31041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indent="-270000" algn="just">
              <a:buFont typeface="Courier New"/>
              <a:buChar char="o"/>
            </a:pPr>
            <a:endParaRPr lang="es-MX" dirty="0" smtClean="0"/>
          </a:p>
          <a:p>
            <a:pPr marL="539750" indent="-176213" algn="just">
              <a:buFont typeface="Courier New"/>
              <a:buChar char="o"/>
            </a:pPr>
            <a:r>
              <a:rPr lang="es-MX" b="1" dirty="0" smtClean="0"/>
              <a:t>Diagrama de secuencia (sd)</a:t>
            </a:r>
            <a:r>
              <a:rPr lang="es-MX" dirty="0" smtClean="0"/>
              <a:t>: rodea un diagrama de secuencia </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grpSp>
        <p:nvGrpSpPr>
          <p:cNvPr id="9" name="Group 8"/>
          <p:cNvGrpSpPr/>
          <p:nvPr/>
        </p:nvGrpSpPr>
        <p:grpSpPr>
          <a:xfrm>
            <a:off x="2895600" y="3429000"/>
            <a:ext cx="3600450" cy="2667000"/>
            <a:chOff x="2895600" y="3429000"/>
            <a:chExt cx="3600450" cy="2667000"/>
          </a:xfrm>
        </p:grpSpPr>
        <p:pic>
          <p:nvPicPr>
            <p:cNvPr id="7" name="Picture 6"/>
            <p:cNvPicPr>
              <a:picLocks noChangeAspect="1"/>
            </p:cNvPicPr>
            <p:nvPr/>
          </p:nvPicPr>
          <p:blipFill>
            <a:blip r:embed="rId3" cstate="print"/>
            <a:stretch>
              <a:fillRect/>
            </a:stretch>
          </p:blipFill>
          <p:spPr>
            <a:xfrm>
              <a:off x="2895600" y="3429000"/>
              <a:ext cx="3600450" cy="2643468"/>
            </a:xfrm>
            <a:prstGeom prst="rect">
              <a:avLst/>
            </a:prstGeom>
          </p:spPr>
        </p:pic>
        <p:sp>
          <p:nvSpPr>
            <p:cNvPr id="8" name="Rectangle 7"/>
            <p:cNvSpPr/>
            <p:nvPr/>
          </p:nvSpPr>
          <p:spPr bwMode="auto">
            <a:xfrm>
              <a:off x="4876800" y="5867400"/>
              <a:ext cx="990600" cy="228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dirty="0" smtClean="0"/>
          </a:p>
          <a:p>
            <a:pPr marL="539750" indent="-176213" algn="just">
              <a:buFont typeface="Courier New"/>
              <a:buChar char="o"/>
            </a:pPr>
            <a:endParaRPr lang="es-MX" b="1" dirty="0" smtClean="0"/>
          </a:p>
          <a:p>
            <a:pPr marL="539750" indent="-176213" algn="just">
              <a:buFont typeface="Courier New"/>
              <a:buChar char="o"/>
            </a:pPr>
            <a:r>
              <a:rPr lang="es-MX" b="1" dirty="0" smtClean="0"/>
              <a:t>Referencia (ref)</a:t>
            </a:r>
            <a:r>
              <a:rPr lang="es-MX" dirty="0" smtClean="0"/>
              <a:t>: el marco hace referencia a una interacción definida en otro diagrama. El marco dibujado cubre las líneas involucradas en la interacción. Puede incluir parámetros y un valor de retorno</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9" name="Picture 8"/>
          <p:cNvPicPr>
            <a:picLocks noChangeAspect="1"/>
          </p:cNvPicPr>
          <p:nvPr/>
        </p:nvPicPr>
        <p:blipFill>
          <a:blip r:embed="rId3" cstate="print"/>
          <a:stretch>
            <a:fillRect/>
          </a:stretch>
        </p:blipFill>
        <p:spPr>
          <a:xfrm>
            <a:off x="3352800" y="3632791"/>
            <a:ext cx="5029200" cy="27680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dirty="0" smtClean="0"/>
              <a:t>Diagramas de comportamiento</a:t>
            </a:r>
            <a:endParaRPr lang="es-MX" dirty="0"/>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marL="539750" indent="-176213" algn="just"/>
            <a:endParaRPr lang="es-MX" b="1" dirty="0" smtClean="0"/>
          </a:p>
          <a:p>
            <a:pPr marL="539750" indent="-176213" algn="just">
              <a:buFont typeface="Courier New"/>
              <a:buChar char="o"/>
            </a:pPr>
            <a:r>
              <a:rPr lang="es-MX" b="1" dirty="0" smtClean="0"/>
              <a:t>Paralelo (par)</a:t>
            </a:r>
            <a:r>
              <a:rPr lang="es-MX" dirty="0" smtClean="0"/>
              <a:t>: cada fragmento se ejecuta en paralelo. </a:t>
            </a:r>
          </a:p>
          <a:p>
            <a:pPr marL="539750" indent="-176213" algn="just">
              <a:buFont typeface="Courier New"/>
              <a:buChar char="o"/>
            </a:pPr>
            <a:endParaRPr lang="es-MX" b="1" dirty="0" smtClean="0"/>
          </a:p>
          <a:p>
            <a:pPr marL="539750" indent="-176213" algn="just">
              <a:buFont typeface="Courier New"/>
              <a:buChar char="o"/>
            </a:pPr>
            <a:r>
              <a:rPr lang="es-MX" b="1" dirty="0" smtClean="0"/>
              <a:t>Región crítica (critical)</a:t>
            </a:r>
            <a:r>
              <a:rPr lang="es-MX" dirty="0" smtClean="0"/>
              <a:t>: sólo puede haber un proceso ejecutando simultáneamente el fragmento.</a:t>
            </a:r>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9:</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Introducción al diseño de software</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secuencia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3153858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3581400" y="990600"/>
            <a:ext cx="3276600" cy="3276600"/>
          </a:xfrm>
          <a:prstGeom prst="rect">
            <a:avLst/>
          </a:prstGeom>
        </p:spPr>
      </p:pic>
      <p:sp>
        <p:nvSpPr>
          <p:cNvPr id="1757186" name="Rectangle 2"/>
          <p:cNvSpPr>
            <a:spLocks noGrp="1" noChangeArrowheads="1"/>
          </p:cNvSpPr>
          <p:nvPr>
            <p:ph type="title"/>
          </p:nvPr>
        </p:nvSpPr>
        <p:spPr/>
        <p:txBody>
          <a:bodyPr/>
          <a:lstStyle/>
          <a:p>
            <a:r>
              <a:rPr lang="es-MX" dirty="0" smtClean="0"/>
              <a:t>Contenido</a:t>
            </a:r>
            <a:endParaRPr lang="es-MX" dirty="0"/>
          </a:p>
        </p:txBody>
      </p:sp>
      <p:sp>
        <p:nvSpPr>
          <p:cNvPr id="1757187" name="Rectangle 3"/>
          <p:cNvSpPr>
            <a:spLocks noGrp="1" noChangeArrowheads="1"/>
          </p:cNvSpPr>
          <p:nvPr>
            <p:ph type="body" sz="half" idx="2"/>
          </p:nvPr>
        </p:nvSpPr>
        <p:spPr>
          <a:xfrm>
            <a:off x="457200" y="1435100"/>
            <a:ext cx="4343400" cy="4691063"/>
          </a:xfrm>
        </p:spPr>
        <p:txBody>
          <a:bodyPr/>
          <a:lstStyle/>
          <a:p>
            <a:pPr indent="-270000" algn="just">
              <a:buFont typeface="Courier New"/>
              <a:buChar char="o"/>
            </a:pPr>
            <a:endParaRPr lang="es-MX" dirty="0" smtClean="0"/>
          </a:p>
          <a:p>
            <a:pPr indent="-270000" algn="just">
              <a:buFont typeface="Courier New"/>
              <a:buChar char="o"/>
            </a:pPr>
            <a:r>
              <a:rPr lang="es-MX" dirty="0" smtClean="0"/>
              <a:t>Diagramas de estructura </a:t>
            </a:r>
          </a:p>
          <a:p>
            <a:pPr lvl="1" indent="-270000" algn="just">
              <a:buFont typeface="Courier New"/>
              <a:buChar char="o"/>
            </a:pPr>
            <a:r>
              <a:rPr lang="es-MX" dirty="0" smtClean="0"/>
              <a:t>Clases y objetos </a:t>
            </a:r>
          </a:p>
          <a:p>
            <a:pPr lvl="1" indent="-270000" algn="just">
              <a:buFont typeface="Courier New"/>
              <a:buChar char="o"/>
            </a:pPr>
            <a:r>
              <a:rPr lang="es-MX" dirty="0" smtClean="0"/>
              <a:t>Relaciones </a:t>
            </a:r>
          </a:p>
          <a:p>
            <a:pPr lvl="1" indent="-270000" algn="just">
              <a:buFont typeface="Courier New"/>
              <a:buChar char="o"/>
            </a:pPr>
            <a:r>
              <a:rPr lang="es-MX" dirty="0" smtClean="0"/>
              <a:t>Interfaces </a:t>
            </a:r>
          </a:p>
          <a:p>
            <a:pPr indent="-270000" algn="just">
              <a:buFont typeface="Courier New"/>
              <a:buChar char="o"/>
            </a:pPr>
            <a:endParaRPr lang="es-MX" dirty="0" smtClean="0"/>
          </a:p>
          <a:p>
            <a:pPr indent="-270000" algn="just">
              <a:buFont typeface="Courier New"/>
              <a:buChar char="o"/>
            </a:pPr>
            <a:r>
              <a:rPr lang="es-MX" dirty="0" smtClean="0"/>
              <a:t>Diagramas de comportamiento </a:t>
            </a:r>
          </a:p>
          <a:p>
            <a:pPr lvl="1" indent="-270000" algn="just">
              <a:buFont typeface="Courier New"/>
              <a:buChar char="o"/>
            </a:pPr>
            <a:r>
              <a:rPr lang="es-MX" dirty="0" smtClean="0"/>
              <a:t>Colaboraciones </a:t>
            </a:r>
          </a:p>
          <a:p>
            <a:pPr lvl="1" indent="-270000" algn="just">
              <a:buFont typeface="Courier New"/>
              <a:buChar char="o"/>
            </a:pPr>
            <a:r>
              <a:rPr lang="es-MX" dirty="0" smtClean="0">
                <a:solidFill>
                  <a:srgbClr val="90AC48"/>
                </a:solidFill>
              </a:rPr>
              <a:t>Diagramas de secuencia </a:t>
            </a:r>
          </a:p>
          <a:p>
            <a:pPr lvl="1" indent="-270000" algn="just">
              <a:buFont typeface="Courier New"/>
              <a:buChar char="o"/>
            </a:pPr>
            <a:r>
              <a:rPr lang="es-MX" dirty="0" smtClean="0"/>
              <a:t>Diagramas de comunicación.</a:t>
            </a:r>
            <a:endParaRPr lang="es-MX" dirty="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dirty="0" smtClean="0">
                <a:solidFill>
                  <a:srgbClr val="515151"/>
                </a:solidFill>
                <a:latin typeface="News Gothic MT"/>
                <a:cs typeface="News Gothic MT"/>
              </a:rPr>
              <a:t>Introducción a UML</a:t>
            </a:r>
            <a:r>
              <a:rPr kumimoji="0" lang="es-MX" sz="2800" b="0" i="0" u="none" strike="noStrike" kern="0" cap="none" spc="0" normalizeH="0" baseline="0" dirty="0" smtClean="0">
                <a:ln>
                  <a:noFill/>
                </a:ln>
                <a:solidFill>
                  <a:srgbClr val="515151"/>
                </a:solidFill>
                <a:effectLst/>
                <a:uLnTx/>
                <a:uFillTx/>
                <a:latin typeface="News Gothic MT"/>
                <a:ea typeface="+mj-ea"/>
                <a:cs typeface="News Gothic MT"/>
              </a:rPr>
              <a:t>:</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dirty="0">
              <a:ln>
                <a:noFill/>
              </a:ln>
              <a:solidFill>
                <a:srgbClr val="515151"/>
              </a:solidFill>
              <a:effectLst/>
              <a:uLnTx/>
              <a:uFillTx/>
              <a:latin typeface="News Gothic MT"/>
              <a:ea typeface="+mj-ea"/>
              <a:cs typeface="News Gothic MT"/>
            </a:endParaRPr>
          </a:p>
        </p:txBody>
      </p:sp>
      <p:pic>
        <p:nvPicPr>
          <p:cNvPr id="8" name="Picture 7"/>
          <p:cNvPicPr>
            <a:picLocks noChangeAspect="1"/>
          </p:cNvPicPr>
          <p:nvPr/>
        </p:nvPicPr>
        <p:blipFill>
          <a:blip r:embed="rId4" cstate="print"/>
          <a:stretch>
            <a:fillRect/>
          </a:stretch>
        </p:blipFill>
        <p:spPr>
          <a:xfrm>
            <a:off x="5148064" y="2708920"/>
            <a:ext cx="3352800" cy="3352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_tradnl" smtClean="0"/>
              <a:t>Términos y Conceptos</a:t>
            </a:r>
          </a:p>
        </p:txBody>
      </p:sp>
      <p:sp>
        <p:nvSpPr>
          <p:cNvPr id="12291" name="Rectangle 3"/>
          <p:cNvSpPr>
            <a:spLocks noGrp="1" noChangeArrowheads="1"/>
          </p:cNvSpPr>
          <p:nvPr>
            <p:ph type="body" idx="1"/>
          </p:nvPr>
        </p:nvSpPr>
        <p:spPr>
          <a:xfrm>
            <a:off x="774700" y="1466851"/>
            <a:ext cx="7734300" cy="2898254"/>
          </a:xfrm>
          <a:noFill/>
          <a:ln w="9525">
            <a:noFill/>
            <a:miter lim="800000"/>
            <a:headEnd/>
            <a:tailEnd/>
          </a:ln>
        </p:spPr>
        <p:txBody>
          <a:bodyPr vert="horz" wrap="square" lIns="91440" tIns="45720" rIns="91440" bIns="45720" numCol="1" anchor="t" anchorCtr="0" compatLnSpc="1">
            <a:prstTxWarp prst="textNoShape">
              <a:avLst/>
            </a:prstTxWarp>
          </a:bodyPr>
          <a:lstStyle/>
          <a:p>
            <a:pPr marL="0" indent="-270000" algn="just">
              <a:buFont typeface="Courier New"/>
              <a:buChar char="o"/>
            </a:pPr>
            <a:r>
              <a:rPr lang="es-ES_tradnl" sz="1600" dirty="0"/>
              <a:t>Un diagrama de interacción muestra una interacción o conjunto de objetos, sus relaciones, y los mensajes entre ellos. </a:t>
            </a:r>
          </a:p>
          <a:p>
            <a:pPr marL="0" indent="-270000" algn="just">
              <a:buFont typeface="Courier New"/>
              <a:buChar char="o"/>
            </a:pPr>
            <a:endParaRPr lang="es-ES_tradnl" sz="1600" dirty="0"/>
          </a:p>
          <a:p>
            <a:pPr marL="0" indent="-270000" algn="just">
              <a:buFont typeface="Courier New"/>
              <a:buChar char="o"/>
            </a:pPr>
            <a:r>
              <a:rPr lang="es-ES_tradnl" sz="1600" dirty="0"/>
              <a:t>Un diagrama de interacción que destaca la ordenación temporal es un </a:t>
            </a:r>
            <a:r>
              <a:rPr lang="es-ES_tradnl" sz="1600" b="1" dirty="0"/>
              <a:t>diagrama de secuencia</a:t>
            </a:r>
            <a:r>
              <a:rPr lang="es-ES_tradnl" sz="1600" dirty="0"/>
              <a:t>. Consta de una tabla:</a:t>
            </a:r>
          </a:p>
          <a:p>
            <a:pPr marL="457200" lvl="1" indent="-270000" algn="just">
              <a:buFont typeface="Courier New"/>
              <a:buChar char="o"/>
            </a:pPr>
            <a:r>
              <a:rPr lang="es-ES_tradnl" sz="1400" dirty="0"/>
              <a:t>Eje x: objetos</a:t>
            </a:r>
          </a:p>
          <a:p>
            <a:pPr marL="457200" lvl="1" indent="-270000" algn="just">
              <a:buFont typeface="Courier New"/>
              <a:buChar char="o"/>
            </a:pPr>
            <a:r>
              <a:rPr lang="es-ES_tradnl" sz="1400" dirty="0"/>
              <a:t>Eje y: mensajes</a:t>
            </a:r>
          </a:p>
          <a:p>
            <a:pPr marL="0" indent="-270000" algn="just">
              <a:buFont typeface="Courier New"/>
              <a:buChar char="o"/>
            </a:pPr>
            <a:endParaRPr lang="es-ES_tradnl" sz="1600" dirty="0"/>
          </a:p>
          <a:p>
            <a:pPr marL="0" indent="-270000" algn="just">
              <a:buFont typeface="Courier New"/>
              <a:buChar char="o"/>
            </a:pPr>
            <a:r>
              <a:rPr lang="es-ES_tradnl" sz="1600" dirty="0"/>
              <a:t>Un diagrama de interacción que destaca la organización estructural es un </a:t>
            </a:r>
            <a:r>
              <a:rPr lang="es-ES_tradnl" sz="1600" b="1" dirty="0"/>
              <a:t>diagrama de colaboración</a:t>
            </a:r>
            <a:r>
              <a:rPr lang="es-ES_tradnl" sz="1600" dirty="0"/>
              <a:t>. Es una colección de nodos y arcos.</a:t>
            </a:r>
          </a:p>
        </p:txBody>
      </p:sp>
    </p:spTree>
    <p:extLst>
      <p:ext uri="{BB962C8B-B14F-4D97-AF65-F5344CB8AC3E}">
        <p14:creationId xmlns:p14="http://schemas.microsoft.com/office/powerpoint/2010/main" val="200088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4572000" y="1196752"/>
            <a:ext cx="4248472" cy="471716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3898776"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smtClean="0"/>
              <a:t>Es un tipo de diagrama usado para </a:t>
            </a:r>
            <a:r>
              <a:rPr lang="es-MX" b="1" smtClean="0"/>
              <a:t>modelar interacción entre objetos</a:t>
            </a:r>
            <a:r>
              <a:rPr lang="es-MX" smtClean="0"/>
              <a:t> en un sistema. En inglés se pueden encontrar como "sequence diagram", "event-trace diagrams“ o "event scenarios“.</a:t>
            </a:r>
          </a:p>
          <a:p>
            <a:pPr indent="-270000" algn="just">
              <a:buFont typeface="Courier New"/>
              <a:buChar char="o"/>
            </a:pPr>
            <a:endParaRPr lang="es-MX" dirty="0" smtClean="0"/>
          </a:p>
          <a:p>
            <a:pPr indent="-270000" algn="just">
              <a:buFont typeface="Courier New"/>
              <a:buChar char="o"/>
            </a:pPr>
            <a:r>
              <a:rPr lang="es-MX" smtClean="0"/>
              <a:t>Compuesto por dos </a:t>
            </a:r>
            <a:r>
              <a:rPr lang="es-MX" dirty="0" smtClean="0"/>
              <a:t>dimensiones:</a:t>
            </a:r>
          </a:p>
          <a:p>
            <a:pPr indent="-270000" algn="just">
              <a:buFont typeface="Courier New"/>
              <a:buChar char="o"/>
            </a:pPr>
            <a:endParaRPr lang="es-MX" dirty="0" smtClean="0"/>
          </a:p>
          <a:p>
            <a:pPr lvl="1" indent="-270000" algn="just">
              <a:buFont typeface="Courier New"/>
              <a:buChar char="o"/>
            </a:pPr>
            <a:r>
              <a:rPr lang="es-MX" sz="1400" dirty="0" smtClean="0"/>
              <a:t>Temporal: generalmente vertical </a:t>
            </a:r>
          </a:p>
          <a:p>
            <a:pPr lvl="1" indent="-270000" algn="just">
              <a:buFont typeface="Courier New"/>
              <a:buChar char="o"/>
            </a:pPr>
            <a:r>
              <a:rPr lang="es-MX" sz="1400" dirty="0" smtClean="0"/>
              <a:t>Instancias: generalmente horizontal. El orden relativo de las instancias no </a:t>
            </a:r>
            <a:r>
              <a:rPr lang="es-MX" sz="1400" smtClean="0"/>
              <a:t>tiene importancia. </a:t>
            </a:r>
            <a:endParaRPr lang="es-MX" sz="1400"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z="2800" smtClean="0"/>
              <a:t>Utilidad</a:t>
            </a:r>
            <a:endParaRPr lang="es-MX" sz="2800"/>
          </a:p>
        </p:txBody>
      </p:sp>
      <p:sp>
        <p:nvSpPr>
          <p:cNvPr id="1757187" name="Rectangle 3"/>
          <p:cNvSpPr>
            <a:spLocks noGrp="1" noChangeArrowheads="1"/>
          </p:cNvSpPr>
          <p:nvPr>
            <p:ph type="body" sz="half" idx="2"/>
          </p:nvPr>
        </p:nvSpPr>
        <p:spPr>
          <a:xfrm>
            <a:off x="457200" y="1435101"/>
            <a:ext cx="7931224" cy="3578076"/>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Un diagrama de secuencia muestra la interacción de un conjunto de objetos en una aplicación a través del tiempo y se modela para cada caso de uso. </a:t>
            </a:r>
            <a:r>
              <a:rPr lang="es-MX" u="sng" dirty="0" smtClean="0"/>
              <a:t>En nuestro caso los utilizaremos para describir métodos particulares de una clase</a:t>
            </a:r>
            <a:r>
              <a:rPr lang="es-MX" dirty="0" smtClean="0"/>
              <a:t>.</a:t>
            </a:r>
          </a:p>
          <a:p>
            <a:pPr indent="-270000" algn="just">
              <a:buFont typeface="Courier New"/>
              <a:buChar char="o"/>
            </a:pPr>
            <a:endParaRPr lang="es-MX" dirty="0"/>
          </a:p>
          <a:p>
            <a:pPr indent="-270000" algn="just">
              <a:buFont typeface="Courier New"/>
              <a:buChar char="o"/>
            </a:pPr>
            <a:r>
              <a:rPr lang="es-MX" dirty="0" smtClean="0"/>
              <a:t>Mientras que el diagrama de casos de uso permite el modelado de una vista de negocio del escenario, el diagrama de secuencia contiene detalles de implementación del escenario, incluyendo los objetos y clases que se usan para implementar el escenario, y mensajes intercambiados entre los objetos.</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extLst>
      <p:ext uri="{BB962C8B-B14F-4D97-AF65-F5344CB8AC3E}">
        <p14:creationId xmlns:p14="http://schemas.microsoft.com/office/powerpoint/2010/main" val="1646329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5029200" y="1524000"/>
            <a:ext cx="2146300" cy="322580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4953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Línea de vida: </a:t>
            </a:r>
          </a:p>
          <a:p>
            <a:pPr lvl="1" indent="-270000" algn="just">
              <a:buFont typeface="Courier New"/>
              <a:buChar char="o"/>
            </a:pPr>
            <a:r>
              <a:rPr lang="es-MX" sz="1400" dirty="0" smtClean="0"/>
              <a:t>línea discontinua vertical </a:t>
            </a:r>
          </a:p>
          <a:p>
            <a:pPr lvl="1" indent="-270000" algn="just">
              <a:buFont typeface="Courier New"/>
              <a:buChar char="o"/>
            </a:pPr>
            <a:r>
              <a:rPr lang="es-MX" sz="1400" dirty="0" smtClean="0"/>
              <a:t>representa la existencia de un objeto</a:t>
            </a:r>
          </a:p>
          <a:p>
            <a:pPr indent="-270000" algn="just">
              <a:buFont typeface="Courier New"/>
              <a:buChar char="o"/>
            </a:pPr>
            <a:endParaRPr lang="es-MX" dirty="0" smtClean="0"/>
          </a:p>
          <a:p>
            <a:pPr indent="-270000" algn="just">
              <a:buFont typeface="Courier New"/>
              <a:buChar char="o"/>
            </a:pPr>
            <a:endParaRPr lang="es-MX" dirty="0" smtClean="0"/>
          </a:p>
          <a:p>
            <a:pPr indent="-270000" algn="just">
              <a:buFont typeface="Courier New"/>
              <a:buChar char="o"/>
            </a:pPr>
            <a:r>
              <a:rPr lang="es-MX" dirty="0" smtClean="0"/>
              <a:t>Foco de control: </a:t>
            </a:r>
          </a:p>
          <a:p>
            <a:pPr lvl="1" indent="-270000" algn="just">
              <a:buFont typeface="Courier New"/>
              <a:buChar char="o"/>
            </a:pPr>
            <a:r>
              <a:rPr lang="es-MX" sz="1400" dirty="0" smtClean="0"/>
              <a:t>rectángulo delgado </a:t>
            </a:r>
          </a:p>
          <a:p>
            <a:pPr lvl="1" indent="-270000" algn="just">
              <a:buFont typeface="Courier New"/>
              <a:buChar char="o"/>
            </a:pPr>
            <a:r>
              <a:rPr lang="es-MX" sz="1400" dirty="0" smtClean="0"/>
              <a:t>representa el período de tiempo en que un objeto ejecuta </a:t>
            </a:r>
            <a:r>
              <a:rPr lang="es-MX" sz="1400" smtClean="0"/>
              <a:t>una acción.</a:t>
            </a:r>
            <a:endParaRPr lang="es-MX" sz="1400" dirty="0" smtClean="0"/>
          </a:p>
          <a:p>
            <a:pPr indent="-270000" algn="just">
              <a:buFont typeface="Courier New"/>
              <a:buChar char="o"/>
            </a:pPr>
            <a:endParaRPr lang="es-MX"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8" name="Picture 7"/>
          <p:cNvPicPr>
            <a:picLocks noChangeAspect="1"/>
          </p:cNvPicPr>
          <p:nvPr/>
        </p:nvPicPr>
        <p:blipFill>
          <a:blip r:embed="rId4" cstate="print"/>
          <a:stretch>
            <a:fillRect/>
          </a:stretch>
        </p:blipFill>
        <p:spPr>
          <a:xfrm>
            <a:off x="6934200" y="2514600"/>
            <a:ext cx="2146300" cy="3225800"/>
          </a:xfrm>
          <a:prstGeom prst="rect">
            <a:avLst/>
          </a:prstGeom>
        </p:spPr>
      </p:pic>
      <p:grpSp>
        <p:nvGrpSpPr>
          <p:cNvPr id="12" name="Group 11"/>
          <p:cNvGrpSpPr/>
          <p:nvPr/>
        </p:nvGrpSpPr>
        <p:grpSpPr>
          <a:xfrm>
            <a:off x="7245898" y="1447800"/>
            <a:ext cx="1440902" cy="977685"/>
            <a:chOff x="7245898" y="1524000"/>
            <a:chExt cx="1440902" cy="977685"/>
          </a:xfrm>
        </p:grpSpPr>
        <p:sp>
          <p:nvSpPr>
            <p:cNvPr id="9" name="Rectangle 8"/>
            <p:cNvSpPr/>
            <p:nvPr/>
          </p:nvSpPr>
          <p:spPr>
            <a:xfrm>
              <a:off x="7762348" y="1524000"/>
              <a:ext cx="924452" cy="338554"/>
            </a:xfrm>
            <a:prstGeom prst="rect">
              <a:avLst/>
            </a:prstGeom>
          </p:spPr>
          <p:txBody>
            <a:bodyPr wrap="none">
              <a:spAutoFit/>
            </a:bodyPr>
            <a:lstStyle/>
            <a:p>
              <a:r>
                <a:rPr lang="es-MX" sz="1600" dirty="0" smtClean="0">
                  <a:solidFill>
                    <a:srgbClr val="90AC48"/>
                  </a:solidFill>
                  <a:latin typeface="News Gothic MT"/>
                  <a:cs typeface="News Gothic MT"/>
                </a:rPr>
                <a:t>Objetos</a:t>
              </a:r>
              <a:endParaRPr lang="en-US" sz="1600" dirty="0">
                <a:latin typeface="News Gothic MT"/>
                <a:cs typeface="News Gothic MT"/>
              </a:endParaRPr>
            </a:p>
          </p:txBody>
        </p:sp>
        <p:sp>
          <p:nvSpPr>
            <p:cNvPr id="10" name="Right Arrow 9"/>
            <p:cNvSpPr/>
            <p:nvPr/>
          </p:nvSpPr>
          <p:spPr bwMode="auto">
            <a:xfrm rot="5400000">
              <a:off x="7964738" y="2169862"/>
              <a:ext cx="520484" cy="143161"/>
            </a:xfrm>
            <a:prstGeom prst="rightArrow">
              <a:avLst/>
            </a:prstGeom>
            <a:solidFill>
              <a:srgbClr val="90AC48"/>
            </a:solidFill>
            <a:ln w="9525" cap="flat" cmpd="sng" algn="ctr">
              <a:solidFill>
                <a:srgbClr val="90AC4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a:p>
            <a:p>
              <a:pPr marL="0" marR="0" indent="0" algn="l" defTabSz="914400" rtl="0" eaLnBrk="0" fontAlgn="base" latinLnBrk="0" hangingPunct="0">
                <a:lnSpc>
                  <a:spcPct val="100000"/>
                </a:lnSpc>
                <a:spcBef>
                  <a:spcPct val="0"/>
                </a:spcBef>
                <a:spcAft>
                  <a:spcPct val="0"/>
                </a:spcAft>
                <a:buClrTx/>
                <a:buSzTx/>
                <a:buFontTx/>
                <a:buNone/>
                <a:tabLst/>
              </a:pPr>
              <a:endParaRPr/>
            </a:p>
          </p:txBody>
        </p:sp>
        <p:sp>
          <p:nvSpPr>
            <p:cNvPr id="11" name="Right Arrow 10"/>
            <p:cNvSpPr/>
            <p:nvPr/>
          </p:nvSpPr>
          <p:spPr bwMode="auto">
            <a:xfrm rot="10800000">
              <a:off x="7245898" y="1657710"/>
              <a:ext cx="496218" cy="171090"/>
            </a:xfrm>
            <a:prstGeom prst="rightArrow">
              <a:avLst/>
            </a:prstGeom>
            <a:solidFill>
              <a:srgbClr val="90AC48"/>
            </a:solidFill>
            <a:ln w="9525" cap="flat" cmpd="sng" algn="ctr">
              <a:solidFill>
                <a:srgbClr val="90AC4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a:p>
            <a:p>
              <a:pPr marL="0" marR="0" indent="0" algn="l" defTabSz="914400" rtl="0" eaLnBrk="0" fontAlgn="base" latinLnBrk="0" hangingPunct="0">
                <a:lnSpc>
                  <a:spcPct val="100000"/>
                </a:lnSpc>
                <a:spcBef>
                  <a:spcPct val="0"/>
                </a:spcBef>
                <a:spcAft>
                  <a:spcPct val="0"/>
                </a:spcAft>
                <a:buClrTx/>
                <a:buSzTx/>
                <a:buFontTx/>
                <a:buNone/>
                <a:tabLst/>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4139952" y="1905000"/>
            <a:ext cx="4648200" cy="4135531"/>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39624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Se puede representar:</a:t>
            </a:r>
          </a:p>
          <a:p>
            <a:pPr lvl="1" indent="-270000" algn="just">
              <a:buFont typeface="Courier New"/>
              <a:buChar char="o"/>
            </a:pPr>
            <a:r>
              <a:rPr lang="es-MX" sz="1400" dirty="0" smtClean="0"/>
              <a:t>La creación de objetos mediante el estereotipo &lt;&lt;create&gt;&gt; (estereotipo opcional)</a:t>
            </a:r>
          </a:p>
          <a:p>
            <a:pPr lvl="1" indent="-270000" algn="just">
              <a:buFont typeface="Courier New"/>
              <a:buChar char="o"/>
            </a:pPr>
            <a:endParaRPr lang="es-MX" sz="1400" dirty="0" smtClean="0"/>
          </a:p>
          <a:p>
            <a:pPr lvl="1" indent="-270000" algn="just">
              <a:buFont typeface="Courier New"/>
              <a:buChar char="o"/>
            </a:pPr>
            <a:r>
              <a:rPr lang="es-MX" sz="1400" dirty="0" smtClean="0"/>
              <a:t>La destrucción de objetos mediante el estereotipo &lt;&lt;destroy&gt;&gt; (estereotipo opcional)</a:t>
            </a:r>
          </a:p>
          <a:p>
            <a:pPr indent="-270000" algn="just">
              <a:buFont typeface="Courier New"/>
              <a:buChar char="o"/>
            </a:pPr>
            <a:endParaRPr lang="es-MX" dirty="0" smtClean="0"/>
          </a:p>
          <a:p>
            <a:pPr indent="-270000" algn="just"/>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stretch>
            <a:fillRect/>
          </a:stretch>
        </p:blipFill>
        <p:spPr>
          <a:xfrm>
            <a:off x="4602168" y="2057400"/>
            <a:ext cx="4541832" cy="350520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46482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Tipos de flujo de control (Mensajes):</a:t>
            </a:r>
          </a:p>
          <a:p>
            <a:pPr indent="-270000" algn="just">
              <a:buFont typeface="Courier New"/>
              <a:buChar char="o"/>
            </a:pPr>
            <a:endParaRPr lang="es-MX" dirty="0" smtClean="0"/>
          </a:p>
          <a:p>
            <a:pPr lvl="1" indent="-270000" algn="just">
              <a:buFont typeface="Courier New"/>
              <a:buChar char="o"/>
            </a:pPr>
            <a:r>
              <a:rPr lang="es-MX" b="1" dirty="0" smtClean="0"/>
              <a:t>Síncrono: S</a:t>
            </a:r>
            <a:r>
              <a:rPr lang="es-MX" dirty="0" smtClean="0"/>
              <a:t>e corresponden con llamadas a métodos del objeto que recibe el mensaje. El objeto que envía el mensaje </a:t>
            </a:r>
            <a:r>
              <a:rPr lang="es-MX" b="1" dirty="0" smtClean="0"/>
              <a:t>queda bloqueado</a:t>
            </a:r>
            <a:r>
              <a:rPr lang="es-MX" dirty="0" smtClean="0"/>
              <a:t> hasta que termina la llamada. Este tipo de mensajes se representan con flechas con la cabeza llena.</a:t>
            </a:r>
          </a:p>
          <a:p>
            <a:pPr lvl="1" indent="-270000" algn="just"/>
            <a:endParaRPr lang="es-MX" dirty="0" smtClean="0"/>
          </a:p>
          <a:p>
            <a:pPr lvl="1" indent="-270000" algn="just">
              <a:buFont typeface="Courier New"/>
              <a:buChar char="o"/>
            </a:pPr>
            <a:endParaRPr lang="es-MX" dirty="0" smtClean="0"/>
          </a:p>
          <a:p>
            <a:pPr lvl="1" indent="-270000" algn="just">
              <a:buFont typeface="Courier New"/>
              <a:buChar char="o"/>
            </a:pPr>
            <a:r>
              <a:rPr lang="es-MX" b="1" dirty="0" smtClean="0"/>
              <a:t>Asíncrono:</a:t>
            </a:r>
            <a:r>
              <a:rPr lang="es-MX" dirty="0" smtClean="0"/>
              <a:t> Terminan inmediatamente, y crean un nuevo hilo de ejecución dentro de la secuencia. Se representan con flechas con la cabeza abierta.</a:t>
            </a:r>
          </a:p>
          <a:p>
            <a:pPr lvl="1" indent="-270000" algn="just">
              <a:buFont typeface="Courier New"/>
              <a:buChar char="o"/>
            </a:pPr>
            <a:endParaRPr lang="es-MX" dirty="0" smtClean="0"/>
          </a:p>
          <a:p>
            <a:pPr lvl="1" indent="-270000" algn="just">
              <a:buFont typeface="Courier New"/>
              <a:buChar char="o"/>
            </a:pPr>
            <a:endParaRPr lang="es-MX" dirty="0" smtClean="0"/>
          </a:p>
          <a:p>
            <a:pPr lvl="1" indent="-270000" algn="just">
              <a:buFont typeface="Courier New"/>
              <a:buChar char="o"/>
            </a:pPr>
            <a:r>
              <a:rPr lang="es-MX" b="1" dirty="0" smtClean="0"/>
              <a:t>Retorno de una llamada</a:t>
            </a:r>
            <a:r>
              <a:rPr lang="es-MX" dirty="0" smtClean="0"/>
              <a:t> a procedimiento. También se representa la respuesta a un mensaje con una flecha discontinua. </a:t>
            </a:r>
            <a:r>
              <a:rPr lang="es-MX" i="1" dirty="0" smtClean="0"/>
              <a:t>Puede omitirse si queda claro por el fin de la activación.</a:t>
            </a:r>
          </a:p>
          <a:p>
            <a:pPr indent="-270000" algn="just">
              <a:buFont typeface="Courier New"/>
              <a:buChar char="o"/>
            </a:pPr>
            <a:endParaRPr lang="es-MX" sz="1200" dirty="0" smtClean="0"/>
          </a:p>
          <a:p>
            <a:pPr indent="-270000" algn="just"/>
            <a:endParaRPr lang="es-MX" sz="1200"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cxnSp>
        <p:nvCxnSpPr>
          <p:cNvPr id="8" name="Straight Arrow Connector 7"/>
          <p:cNvCxnSpPr/>
          <p:nvPr/>
        </p:nvCxnSpPr>
        <p:spPr bwMode="auto">
          <a:xfrm>
            <a:off x="2971800" y="3884612"/>
            <a:ext cx="1600200" cy="1588"/>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2987824" y="6021288"/>
            <a:ext cx="1600200" cy="1588"/>
          </a:xfrm>
          <a:prstGeom prst="straightConnector1">
            <a:avLst/>
          </a:prstGeom>
          <a:solidFill>
            <a:schemeClr val="accent1"/>
          </a:solidFill>
          <a:ln w="12700" cap="flat" cmpd="sng" algn="ctr">
            <a:solidFill>
              <a:schemeClr val="tx1"/>
            </a:solidFill>
            <a:prstDash val="dash"/>
            <a:round/>
            <a:headEnd type="none" w="med" len="med"/>
            <a:tailEnd type="arrow" w="lg" len="lg"/>
          </a:ln>
          <a:effectLst/>
        </p:spPr>
      </p:cxnSp>
      <p:cxnSp>
        <p:nvCxnSpPr>
          <p:cNvPr id="11" name="Straight Arrow Connector 10"/>
          <p:cNvCxnSpPr/>
          <p:nvPr/>
        </p:nvCxnSpPr>
        <p:spPr bwMode="auto">
          <a:xfrm>
            <a:off x="2971800" y="4876800"/>
            <a:ext cx="1600200" cy="1588"/>
          </a:xfrm>
          <a:prstGeom prst="straightConnector1">
            <a:avLst/>
          </a:prstGeom>
          <a:solidFill>
            <a:schemeClr val="accent1"/>
          </a:solidFill>
          <a:ln w="127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1"/>
            <a:ext cx="7427168" cy="3218036"/>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Pueden ser usados de 2 formas:</a:t>
            </a:r>
          </a:p>
          <a:p>
            <a:pPr indent="-270000" algn="just">
              <a:buFont typeface="Courier New"/>
              <a:buChar char="o"/>
            </a:pPr>
            <a:endParaRPr lang="es-MX" dirty="0" smtClean="0"/>
          </a:p>
          <a:p>
            <a:pPr lvl="1" indent="-270000" algn="just">
              <a:buFont typeface="Courier New"/>
              <a:buChar char="o"/>
            </a:pPr>
            <a:r>
              <a:rPr lang="es-MX" b="1" dirty="0" smtClean="0"/>
              <a:t>De instancia: </a:t>
            </a:r>
            <a:r>
              <a:rPr lang="es-MX" dirty="0" smtClean="0"/>
              <a:t>Describe un escenario especifico (un escenario es una instancia de la ejecución de un caso de uso).</a:t>
            </a:r>
          </a:p>
          <a:p>
            <a:pPr lvl="1" indent="-270000" algn="just"/>
            <a:endParaRPr lang="es-MX" dirty="0" smtClean="0"/>
          </a:p>
          <a:p>
            <a:pPr lvl="1" indent="-270000" algn="just">
              <a:buFont typeface="Courier New"/>
              <a:buChar char="o"/>
            </a:pPr>
            <a:r>
              <a:rPr lang="es-MX" b="1" dirty="0" smtClean="0"/>
              <a:t>Genérico:</a:t>
            </a:r>
            <a:r>
              <a:rPr lang="es-MX" dirty="0" smtClean="0"/>
              <a:t> describe la interacción para un caso de uso; Utiliza ramificaciones ("</a:t>
            </a:r>
            <a:r>
              <a:rPr lang="es-MX" dirty="0" err="1" smtClean="0"/>
              <a:t>Branches</a:t>
            </a:r>
            <a:r>
              <a:rPr lang="es-MX" dirty="0" smtClean="0"/>
              <a:t>"), condiciones y bucles.</a:t>
            </a:r>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4267</TotalTime>
  <Words>1627</Words>
  <Application>Microsoft Office PowerPoint</Application>
  <PresentationFormat>Presentación en pantalla (4:3)</PresentationFormat>
  <Paragraphs>216</Paragraphs>
  <Slides>17</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ＭＳ Ｐゴシック</vt:lpstr>
      <vt:lpstr>Arial</vt:lpstr>
      <vt:lpstr>Courier New</vt:lpstr>
      <vt:lpstr>Lucida Grande</vt:lpstr>
      <vt:lpstr>News Gothic MT</vt:lpstr>
      <vt:lpstr>Times New Roman</vt:lpstr>
      <vt:lpstr>TradeGothic Bold</vt:lpstr>
      <vt:lpstr>Blank Presentation</vt:lpstr>
      <vt:lpstr>Fundamentos de ingeniería de software </vt:lpstr>
      <vt:lpstr>Contenido</vt:lpstr>
      <vt:lpstr>Términos y Conceptos</vt:lpstr>
      <vt:lpstr>Diagramas de comportamiento</vt:lpstr>
      <vt:lpstr>Utilidad</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Fundamentos de ingeniería de software </vt:lpstr>
    </vt:vector>
  </TitlesOfParts>
  <Company>kkubo kkk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Dianita</cp:lastModifiedBy>
  <cp:revision>181</cp:revision>
  <cp:lastPrinted>2009-10-26T20:13:22Z</cp:lastPrinted>
  <dcterms:created xsi:type="dcterms:W3CDTF">2009-10-26T20:11:07Z</dcterms:created>
  <dcterms:modified xsi:type="dcterms:W3CDTF">2019-07-22T17:54:43Z</dcterms:modified>
</cp:coreProperties>
</file>