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4" r:id="rId2"/>
    <p:sldId id="429" r:id="rId3"/>
    <p:sldId id="430" r:id="rId4"/>
    <p:sldId id="431" r:id="rId5"/>
    <p:sldId id="432" r:id="rId6"/>
    <p:sldId id="433" r:id="rId7"/>
    <p:sldId id="425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4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9238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29F9599-D18A-4FF7-9E43-3BBAAA173CDD}" type="slidenum">
              <a:rPr lang="en-US" sz="1200" smtClean="0">
                <a:latin typeface="TradeGothic Bold"/>
              </a:rPr>
              <a:pPr/>
              <a:t>5</a:t>
            </a:fld>
            <a:endParaRPr lang="en-US" sz="1200" smtClean="0">
              <a:latin typeface="TradeGothic Bold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>
                <a:latin typeface="TradeGothic Bold"/>
                <a:ea typeface="ＭＳ Ｐゴシック" pitchFamily="34" charset="-128"/>
              </a:rPr>
              <a:t>Se puede aprovechar esta transparencia para explicar que los execution environments, como un explorador, son un nodo puesto que ejecutan software, como los applets de Java</a:t>
            </a:r>
          </a:p>
        </p:txBody>
      </p:sp>
    </p:spTree>
    <p:extLst>
      <p:ext uri="{BB962C8B-B14F-4D97-AF65-F5344CB8AC3E}">
        <p14:creationId xmlns:p14="http://schemas.microsoft.com/office/powerpoint/2010/main" val="25956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4AEBC72-4CFD-4C95-B0ED-6AB0C0F8BD23}" type="slidenum">
              <a:rPr lang="en-US" sz="1200" smtClean="0">
                <a:latin typeface="TradeGothic Bold"/>
              </a:rPr>
              <a:pPr/>
              <a:t>6</a:t>
            </a:fld>
            <a:endParaRPr lang="en-US" sz="1200" smtClean="0">
              <a:latin typeface="TradeGothic Bold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>
                <a:latin typeface="TradeGothic Bold"/>
                <a:ea typeface="ＭＳ Ｐゴシック" pitchFamily="34" charset="-128"/>
              </a:rPr>
              <a:t>Además de artifact se pueden utilizar otros muchos: file, deployment spec, document, executable, script</a:t>
            </a:r>
          </a:p>
        </p:txBody>
      </p:sp>
    </p:spTree>
    <p:extLst>
      <p:ext uri="{BB962C8B-B14F-4D97-AF65-F5344CB8AC3E}">
        <p14:creationId xmlns:p14="http://schemas.microsoft.com/office/powerpoint/2010/main" val="235320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370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3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pic>
        <p:nvPicPr>
          <p:cNvPr id="1030" name="Picture 3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6172200"/>
            <a:ext cx="1295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 la transferencia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despliegue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Introducción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005808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Representa la arquitectura de ejecución de los sistemas.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 Muestra artefactos del sistema como nodos, los cuales son conectados mediante caminos de comunicación para crear redes de complejidad arbitraria. 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Los nodos son definidos de forma anidada, representando tanto dispositivos hardware como entornos de ejecución software.</a:t>
            </a:r>
          </a:p>
        </p:txBody>
      </p:sp>
    </p:spTree>
    <p:extLst>
      <p:ext uri="{BB962C8B-B14F-4D97-AF65-F5344CB8AC3E}">
        <p14:creationId xmlns:p14="http://schemas.microsoft.com/office/powerpoint/2010/main" val="1461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Nodos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978775" cy="4572000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Un nodo</a:t>
            </a:r>
            <a:r>
              <a:rPr lang="es-ES" dirty="0" smtClean="0">
                <a:sym typeface="Wingdings" pitchFamily="2" charset="2"/>
              </a:rPr>
              <a:t> representa un tipo de recurso computacional sobre el que se pueden desplegar  artefactos para su ejecución.</a:t>
            </a:r>
          </a:p>
          <a:p>
            <a:pPr algn="just" eaLnBrk="1" hangingPunct="1"/>
            <a:endParaRPr lang="es-ES" dirty="0" smtClean="0">
              <a:sym typeface="Wingdings" pitchFamily="2" charset="2"/>
            </a:endParaRPr>
          </a:p>
          <a:p>
            <a:pPr algn="just" eaLnBrk="1" hangingPunct="1"/>
            <a:r>
              <a:rPr lang="es-ES" dirty="0" smtClean="0">
                <a:sym typeface="Wingdings" pitchFamily="2" charset="2"/>
              </a:rPr>
              <a:t>Dos posibles estereotipos:</a:t>
            </a:r>
          </a:p>
          <a:p>
            <a:pPr lvl="1" algn="just" eaLnBrk="1" hangingPunct="1"/>
            <a:r>
              <a:rPr lang="es-ES" dirty="0" smtClean="0"/>
              <a:t>Dispositivos hardware: un ordenador, un procesador, un teléfono móvil, etc.</a:t>
            </a:r>
          </a:p>
          <a:p>
            <a:pPr lvl="1" algn="just" eaLnBrk="1" hangingPunct="1"/>
            <a:r>
              <a:rPr lang="es-ES" dirty="0" smtClean="0"/>
              <a:t>Entornos de ejecución: sistemas software que albergan o contienen el software desarrollado, como sistemas operativos, servidores y clientes Web, etc.</a:t>
            </a:r>
          </a:p>
          <a:p>
            <a:pPr lvl="1"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Un nodo puede, a su vez, albergar otros nodos, en una estructura anidada.</a:t>
            </a:r>
          </a:p>
        </p:txBody>
      </p:sp>
    </p:spTree>
    <p:extLst>
      <p:ext uri="{BB962C8B-B14F-4D97-AF65-F5344CB8AC3E}">
        <p14:creationId xmlns:p14="http://schemas.microsoft.com/office/powerpoint/2010/main" val="23058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159750" cy="788988"/>
          </a:xfrm>
        </p:spPr>
        <p:txBody>
          <a:bodyPr/>
          <a:lstStyle/>
          <a:p>
            <a:pPr eaLnBrk="1" hangingPunct="1"/>
            <a:r>
              <a:rPr lang="es-ES" smtClean="0"/>
              <a:t>Notación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Nodos</a:t>
            </a:r>
          </a:p>
        </p:txBody>
      </p:sp>
      <p:pic>
        <p:nvPicPr>
          <p:cNvPr id="14340" name="Picture 4" descr="No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140075"/>
            <a:ext cx="19685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6661" name="Picture 5" descr="Nodo para anid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3787775"/>
            <a:ext cx="12954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19213" y="2708275"/>
            <a:ext cx="4837112" cy="2952750"/>
            <a:chOff x="831" y="1434"/>
            <a:chExt cx="3047" cy="1860"/>
          </a:xfrm>
        </p:grpSpPr>
        <p:sp>
          <p:nvSpPr>
            <p:cNvPr id="14351" name="Text Box 7"/>
            <p:cNvSpPr txBox="1">
              <a:spLocks noChangeArrowheads="1"/>
            </p:cNvSpPr>
            <p:nvPr/>
          </p:nvSpPr>
          <p:spPr bwMode="auto">
            <a:xfrm>
              <a:off x="831" y="2233"/>
              <a:ext cx="9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Nodo</a:t>
              </a: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1156" y="2338"/>
              <a:ext cx="7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3" name="Oval 9"/>
            <p:cNvSpPr>
              <a:spLocks noChangeArrowheads="1"/>
            </p:cNvSpPr>
            <p:nvPr/>
          </p:nvSpPr>
          <p:spPr bwMode="auto">
            <a:xfrm>
              <a:off x="1927" y="1434"/>
              <a:ext cx="1951" cy="18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6975" y="1989138"/>
            <a:ext cx="1655763" cy="1741487"/>
            <a:chOff x="2354" y="981"/>
            <a:chExt cx="1043" cy="1097"/>
          </a:xfrm>
        </p:grpSpPr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2354" y="981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Nombre del nodo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(obligatorio)</a:t>
              </a:r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 flipH="1">
              <a:off x="2880" y="1253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2580" y="1942"/>
              <a:ext cx="59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3270250"/>
            <a:ext cx="4752975" cy="1016000"/>
            <a:chOff x="2562" y="1788"/>
            <a:chExt cx="2994" cy="640"/>
          </a:xfrm>
        </p:grpSpPr>
        <p:sp>
          <p:nvSpPr>
            <p:cNvPr id="14345" name="Text Box 15"/>
            <p:cNvSpPr txBox="1">
              <a:spLocks noChangeArrowheads="1"/>
            </p:cNvSpPr>
            <p:nvPr/>
          </p:nvSpPr>
          <p:spPr bwMode="auto">
            <a:xfrm>
              <a:off x="4059" y="1788"/>
              <a:ext cx="149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Estereotipo (opcional)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«device»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«execution environment»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«pc»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…</a:t>
              </a:r>
              <a:endParaRPr lang="en-US" sz="1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 flipH="1" flipV="1">
              <a:off x="3198" y="1888"/>
              <a:ext cx="8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47" name="Oval 17"/>
            <p:cNvSpPr>
              <a:spLocks noChangeArrowheads="1"/>
            </p:cNvSpPr>
            <p:nvPr/>
          </p:nvSpPr>
          <p:spPr bwMode="auto">
            <a:xfrm>
              <a:off x="2562" y="1806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995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 entre nodos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159750" cy="1533525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Las asociaciones entre nodos permiten modelar:</a:t>
            </a:r>
          </a:p>
          <a:p>
            <a:pPr lvl="1" algn="just" eaLnBrk="1" hangingPunct="1"/>
            <a:r>
              <a:rPr lang="es-ES" dirty="0" smtClean="0"/>
              <a:t>Un canal de comunicación existente entre nodos y el tipo.</a:t>
            </a:r>
          </a:p>
          <a:p>
            <a:pPr lvl="1" algn="just" eaLnBrk="1" hangingPunct="1"/>
            <a:r>
              <a:rPr lang="es-ES" dirty="0" smtClean="0"/>
              <a:t>La cardinalidad de la relación.</a:t>
            </a:r>
          </a:p>
          <a:p>
            <a:pPr algn="just" eaLnBrk="1" hangingPunct="1">
              <a:buFont typeface="Trebuchet MS" pitchFamily="34" charset="0"/>
              <a:buNone/>
            </a:pPr>
            <a:endParaRPr lang="es-ES" dirty="0" smtClean="0"/>
          </a:p>
        </p:txBody>
      </p:sp>
      <p:pic>
        <p:nvPicPr>
          <p:cNvPr id="15364" name="Picture 4" descr="Despliegue Ejempl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68328"/>
            <a:ext cx="7453312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95725" y="2780928"/>
            <a:ext cx="1871663" cy="1689100"/>
            <a:chOff x="2454" y="1967"/>
            <a:chExt cx="1179" cy="1064"/>
          </a:xfrm>
        </p:grpSpPr>
        <p:sp>
          <p:nvSpPr>
            <p:cNvPr id="15372" name="Text Box 6"/>
            <p:cNvSpPr txBox="1">
              <a:spLocks noChangeArrowheads="1"/>
            </p:cNvSpPr>
            <p:nvPr/>
          </p:nvSpPr>
          <p:spPr bwMode="auto">
            <a:xfrm>
              <a:off x="2454" y="1967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Tipo de comunicación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Tahoma" pitchFamily="34" charset="0"/>
                </a:rPr>
                <a:t>(http, tcp, RMI, rs232, …)</a:t>
              </a:r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 flipH="1">
              <a:off x="3037" y="2211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374" name="Oval 8"/>
            <p:cNvSpPr>
              <a:spLocks noChangeArrowheads="1"/>
            </p:cNvSpPr>
            <p:nvPr/>
          </p:nvSpPr>
          <p:spPr bwMode="auto">
            <a:xfrm>
              <a:off x="2868" y="2895"/>
              <a:ext cx="36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76688" y="4517653"/>
            <a:ext cx="1719262" cy="1076325"/>
            <a:chOff x="2505" y="3061"/>
            <a:chExt cx="1083" cy="678"/>
          </a:xfrm>
        </p:grpSpPr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2530" y="3566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Multiplicidad</a:t>
              </a:r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>
              <a:off x="2623" y="3191"/>
              <a:ext cx="393" cy="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369" name="Oval 12"/>
            <p:cNvSpPr>
              <a:spLocks noChangeArrowheads="1"/>
            </p:cNvSpPr>
            <p:nvPr/>
          </p:nvSpPr>
          <p:spPr bwMode="auto">
            <a:xfrm>
              <a:off x="2505" y="3061"/>
              <a:ext cx="227" cy="1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5370" name="Oval 13"/>
            <p:cNvSpPr>
              <a:spLocks noChangeArrowheads="1"/>
            </p:cNvSpPr>
            <p:nvPr/>
          </p:nvSpPr>
          <p:spPr bwMode="auto">
            <a:xfrm>
              <a:off x="3361" y="3061"/>
              <a:ext cx="227" cy="1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5371" name="Line 14"/>
            <p:cNvSpPr>
              <a:spLocks noChangeShapeType="1"/>
            </p:cNvSpPr>
            <p:nvPr/>
          </p:nvSpPr>
          <p:spPr bwMode="auto">
            <a:xfrm rot="5400000">
              <a:off x="3104" y="3185"/>
              <a:ext cx="39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45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Artefactos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549275"/>
            <a:ext cx="6149975" cy="5257800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Representan la especificación de un elemento de implementación concreto y real:</a:t>
            </a:r>
          </a:p>
          <a:p>
            <a:pPr lvl="1" algn="just" eaLnBrk="1" hangingPunct="1"/>
            <a:r>
              <a:rPr lang="es-ES" dirty="0"/>
              <a:t>G</a:t>
            </a:r>
            <a:r>
              <a:rPr lang="es-ES" dirty="0" smtClean="0"/>
              <a:t>eneralmente archivos (ejecutables, de datos, de configuración, HTML, documentos, resultados del proceso de desarrollo, …).</a:t>
            </a:r>
          </a:p>
          <a:p>
            <a:pPr lvl="1" algn="just" eaLnBrk="1" hangingPunct="1"/>
            <a:r>
              <a:rPr lang="es-ES" dirty="0" smtClean="0"/>
              <a:t>Tablas de la base de datos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Los artefactos se ‘despliegan’ en los nodos, indicando que recurso computacional los va a albergar y, en su caso, ejecutar.</a:t>
            </a:r>
          </a:p>
          <a:p>
            <a:pPr algn="just" eaLnBrk="1" hangingPunct="1"/>
            <a:endParaRPr lang="es-ES" dirty="0" smtClean="0"/>
          </a:p>
        </p:txBody>
      </p:sp>
      <p:pic>
        <p:nvPicPr>
          <p:cNvPr id="16388" name="Picture 4" descr="artefacto-Desplieg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636838"/>
            <a:ext cx="12588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64338" y="1484313"/>
            <a:ext cx="1871662" cy="1558925"/>
            <a:chOff x="4261" y="935"/>
            <a:chExt cx="1179" cy="982"/>
          </a:xfrm>
        </p:grpSpPr>
        <p:sp>
          <p:nvSpPr>
            <p:cNvPr id="16399" name="Text Box 6"/>
            <p:cNvSpPr txBox="1">
              <a:spLocks noChangeArrowheads="1"/>
            </p:cNvSpPr>
            <p:nvPr/>
          </p:nvSpPr>
          <p:spPr bwMode="auto">
            <a:xfrm>
              <a:off x="4261" y="935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Nombre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Tahoma" pitchFamily="34" charset="0"/>
                </a:rPr>
                <a:t>(P.e. nombre del archivo)</a:t>
              </a:r>
            </a:p>
          </p:txBody>
        </p:sp>
        <p:sp>
          <p:nvSpPr>
            <p:cNvPr id="16400" name="Line 7"/>
            <p:cNvSpPr>
              <a:spLocks noChangeShapeType="1"/>
            </p:cNvSpPr>
            <p:nvPr/>
          </p:nvSpPr>
          <p:spPr bwMode="auto">
            <a:xfrm>
              <a:off x="4847" y="1191"/>
              <a:ext cx="6" cy="6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401" name="Oval 8"/>
            <p:cNvSpPr>
              <a:spLocks noChangeArrowheads="1"/>
            </p:cNvSpPr>
            <p:nvPr/>
          </p:nvSpPr>
          <p:spPr bwMode="auto">
            <a:xfrm>
              <a:off x="4659" y="1818"/>
              <a:ext cx="384" cy="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77050" y="2674938"/>
            <a:ext cx="1871663" cy="1878012"/>
            <a:chOff x="4332" y="1685"/>
            <a:chExt cx="1179" cy="1183"/>
          </a:xfrm>
        </p:grpSpPr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4332" y="2432"/>
              <a:ext cx="117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Estereotipo </a:t>
              </a:r>
              <a:r>
                <a:rPr lang="es-ES" sz="900" b="1">
                  <a:solidFill>
                    <a:srgbClr val="FF0000"/>
                  </a:solidFill>
                  <a:latin typeface="Tahoma" pitchFamily="34" charset="0"/>
                </a:rPr>
                <a:t>(Obligatorio)</a:t>
              </a:r>
            </a:p>
            <a:p>
              <a:r>
                <a:rPr lang="es-ES" sz="900" b="1">
                  <a:solidFill>
                    <a:srgbClr val="FF0000"/>
                  </a:solidFill>
                  <a:latin typeface="Tahoma" pitchFamily="34" charset="0"/>
                </a:rPr>
                <a:t>«file», «deployment spec», «document», «executable», «script», …</a:t>
              </a:r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H="1">
              <a:off x="4855" y="1798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4649" y="1685"/>
              <a:ext cx="408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107238" y="3357563"/>
            <a:ext cx="1281112" cy="2592387"/>
            <a:chOff x="4477" y="2115"/>
            <a:chExt cx="807" cy="1633"/>
          </a:xfrm>
        </p:grpSpPr>
        <p:grpSp>
          <p:nvGrpSpPr>
            <p:cNvPr id="16392" name="Group 14"/>
            <p:cNvGrpSpPr>
              <a:grpSpLocks/>
            </p:cNvGrpSpPr>
            <p:nvPr/>
          </p:nvGrpSpPr>
          <p:grpSpPr bwMode="auto">
            <a:xfrm>
              <a:off x="4477" y="2115"/>
              <a:ext cx="764" cy="1633"/>
              <a:chOff x="4477" y="2115"/>
              <a:chExt cx="764" cy="1633"/>
            </a:xfrm>
          </p:grpSpPr>
          <p:pic>
            <p:nvPicPr>
              <p:cNvPr id="16394" name="Picture 15" descr="Nod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" y="2932"/>
                <a:ext cx="764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5" name="Line 16"/>
              <p:cNvSpPr>
                <a:spLocks noChangeShapeType="1"/>
              </p:cNvSpPr>
              <p:nvPr/>
            </p:nvSpPr>
            <p:spPr bwMode="auto">
              <a:xfrm>
                <a:off x="4859" y="2115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sm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6393" name="Text Box 17"/>
            <p:cNvSpPr txBox="1">
              <a:spLocks noChangeArrowheads="1"/>
            </p:cNvSpPr>
            <p:nvPr/>
          </p:nvSpPr>
          <p:spPr bwMode="auto">
            <a:xfrm>
              <a:off x="4826" y="2341"/>
              <a:ext cx="4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900" b="1">
                  <a:latin typeface="Tahoma" pitchFamily="34" charset="0"/>
                </a:rPr>
                <a:t>«deploy»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 la transferencia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despliegue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392</Words>
  <Application>Microsoft Office PowerPoint</Application>
  <PresentationFormat>Presentación en pantalla (4:3)</PresentationFormat>
  <Paragraphs>60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Lucida Grande</vt:lpstr>
      <vt:lpstr>News Gothic MT</vt:lpstr>
      <vt:lpstr>Tahoma</vt:lpstr>
      <vt:lpstr>Times New Roman</vt:lpstr>
      <vt:lpstr>TradeGothic Bold</vt:lpstr>
      <vt:lpstr>Trebuchet MS</vt:lpstr>
      <vt:lpstr>Wingdings</vt:lpstr>
      <vt:lpstr>Blank Presentation</vt:lpstr>
      <vt:lpstr>Fundamentos de ingeniería de software </vt:lpstr>
      <vt:lpstr>Introducción</vt:lpstr>
      <vt:lpstr>Nodos</vt:lpstr>
      <vt:lpstr>Nodos</vt:lpstr>
      <vt:lpstr>Relaciones entre nodos</vt:lpstr>
      <vt:lpstr>Artefactos</vt:lpstr>
      <vt:lpstr>Fundamentos de ingeniería de software 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Dianita</cp:lastModifiedBy>
  <cp:revision>183</cp:revision>
  <cp:lastPrinted>2009-10-26T20:13:22Z</cp:lastPrinted>
  <dcterms:created xsi:type="dcterms:W3CDTF">2009-10-26T20:11:07Z</dcterms:created>
  <dcterms:modified xsi:type="dcterms:W3CDTF">2019-07-22T17:55:31Z</dcterms:modified>
</cp:coreProperties>
</file>