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4" r:id="rId2"/>
    <p:sldId id="435" r:id="rId3"/>
    <p:sldId id="436" r:id="rId4"/>
    <p:sldId id="437" r:id="rId5"/>
    <p:sldId id="438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3" r:id="rId15"/>
    <p:sldId id="454" r:id="rId16"/>
    <p:sldId id="455" r:id="rId17"/>
    <p:sldId id="456" r:id="rId18"/>
    <p:sldId id="457" r:id="rId19"/>
    <p:sldId id="451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0985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6330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12: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datos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 Entidad Relación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36650"/>
            <a:ext cx="7992888" cy="337247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Los atributos se representan mediante elipses, y en su interior el nombre del atributo.</a:t>
            </a:r>
          </a:p>
          <a:p>
            <a:pPr algn="just" eaLnBrk="1" hangingPunct="1"/>
            <a:endParaRPr lang="es-ES" dirty="0" smtClean="0"/>
          </a:p>
        </p:txBody>
      </p:sp>
      <p:pic>
        <p:nvPicPr>
          <p:cNvPr id="15364" name="Picture 4" descr="atrib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33829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</p:spTree>
    <p:extLst>
      <p:ext uri="{BB962C8B-B14F-4D97-AF65-F5344CB8AC3E}">
        <p14:creationId xmlns:p14="http://schemas.microsoft.com/office/powerpoint/2010/main" val="1735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RELACIÓN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136904" cy="4784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 smtClean="0"/>
              <a:t>Describe cierta dependencia entre entidades o permite la asociación de las mismas.</a:t>
            </a:r>
          </a:p>
          <a:p>
            <a:pPr marL="0" indent="0" eaLnBrk="1" hangingPunct="1">
              <a:buNone/>
            </a:pPr>
            <a:endParaRPr lang="es-ES" dirty="0" smtClean="0"/>
          </a:p>
          <a:p>
            <a:pPr eaLnBrk="1" hangingPunct="1">
              <a:buFontTx/>
              <a:buNone/>
            </a:pPr>
            <a:r>
              <a:rPr lang="es-ES" dirty="0" smtClean="0"/>
              <a:t>Ejemplo:</a:t>
            </a:r>
          </a:p>
          <a:p>
            <a:pPr lvl="1" eaLnBrk="1" hangingPunct="1"/>
            <a:r>
              <a:rPr lang="es-ES" dirty="0" smtClean="0"/>
              <a:t>Dadas dos entidades “Habitación 502” y “Juan”, es posible relacionar que la habitación 502 se encuentra ocupada por el huésped de nombre Juan.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r>
              <a:rPr lang="es-ES" dirty="0" smtClean="0"/>
              <a:t>Un huésped (entidad), se aloja (relación) en una habitación (entidad)</a:t>
            </a:r>
          </a:p>
        </p:txBody>
      </p:sp>
    </p:spTree>
    <p:extLst>
      <p:ext uri="{BB962C8B-B14F-4D97-AF65-F5344CB8AC3E}">
        <p14:creationId xmlns:p14="http://schemas.microsoft.com/office/powerpoint/2010/main" val="242027950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88975"/>
            <a:ext cx="8208912" cy="2307978"/>
          </a:xfrm>
        </p:spPr>
        <p:txBody>
          <a:bodyPr/>
          <a:lstStyle/>
          <a:p>
            <a:pPr algn="just" eaLnBrk="1" hangingPunct="1"/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Las interrelaciones se representan mediante rombos, y en su interior el nombre de la interrelación.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  <p:sp>
        <p:nvSpPr>
          <p:cNvPr id="2" name="Decisión 1"/>
          <p:cNvSpPr/>
          <p:nvPr/>
        </p:nvSpPr>
        <p:spPr bwMode="auto">
          <a:xfrm>
            <a:off x="2771800" y="2852936"/>
            <a:ext cx="3744416" cy="2376264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latin typeface="Arial" charset="0"/>
                <a:ea typeface="ＭＳ Ｐゴシック" pitchFamily="48" charset="-128"/>
              </a:rPr>
              <a:t>   </a:t>
            </a: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Relación </a:t>
            </a:r>
            <a:endParaRPr kumimoji="0" 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Cardinalidad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183" y="809111"/>
            <a:ext cx="8640960" cy="606729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En los extremos de las líneas que parten del rombo se añaden unos números que indican la cantidad de entidades que intervienen en en la interrelación: 1, n. </a:t>
            </a:r>
          </a:p>
          <a:p>
            <a:pPr marL="0" indent="0" algn="just" eaLnBrk="1" hangingPunct="1">
              <a:buNone/>
            </a:pPr>
            <a:endParaRPr lang="es-ES" dirty="0"/>
          </a:p>
          <a:p>
            <a:pPr marL="0" indent="0" algn="just" eaLnBrk="1" hangingPunct="1">
              <a:buNone/>
            </a:pPr>
            <a:endParaRPr lang="es-ES" dirty="0" smtClean="0"/>
          </a:p>
          <a:p>
            <a:pPr marL="0" indent="0" algn="just" eaLnBrk="1" hangingPunct="1">
              <a:buNone/>
            </a:pPr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Esto también puede hacer modificando el extremo de las líneas. Si terminan con un extremo involucran a una entidad, si terminan en varios extremos, (generalmente tres), involucrarán a varias entidades</a:t>
            </a:r>
            <a:r>
              <a:rPr lang="es-ES" dirty="0"/>
              <a:t>.</a:t>
            </a:r>
            <a:endParaRPr lang="es-ES" dirty="0" smtClean="0"/>
          </a:p>
          <a:p>
            <a:pPr algn="just" eaLnBrk="1" hangingPunct="1"/>
            <a:endParaRPr lang="es-ES" dirty="0" smtClean="0"/>
          </a:p>
        </p:txBody>
      </p:sp>
      <p:pic>
        <p:nvPicPr>
          <p:cNvPr id="18436" name="Picture 4" descr="ejemplointerrelacion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1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60" y="2047372"/>
            <a:ext cx="5545137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22" name="Grupo 25621"/>
          <p:cNvGrpSpPr/>
          <p:nvPr/>
        </p:nvGrpSpPr>
        <p:grpSpPr>
          <a:xfrm>
            <a:off x="4716016" y="4797152"/>
            <a:ext cx="3422749" cy="1296144"/>
            <a:chOff x="4965674" y="4869160"/>
            <a:chExt cx="3062709" cy="1112560"/>
          </a:xfrm>
        </p:grpSpPr>
        <p:grpSp>
          <p:nvGrpSpPr>
            <p:cNvPr id="25617" name="Grupo 25616"/>
            <p:cNvGrpSpPr/>
            <p:nvPr/>
          </p:nvGrpSpPr>
          <p:grpSpPr>
            <a:xfrm>
              <a:off x="4965674" y="4869160"/>
              <a:ext cx="3062709" cy="1008112"/>
              <a:chOff x="3563888" y="4932529"/>
              <a:chExt cx="3951666" cy="1155517"/>
            </a:xfrm>
          </p:grpSpPr>
          <p:sp>
            <p:nvSpPr>
              <p:cNvPr id="2" name="Rectángulo 1"/>
              <p:cNvSpPr/>
              <p:nvPr/>
            </p:nvSpPr>
            <p:spPr bwMode="auto">
              <a:xfrm>
                <a:off x="3563888" y="5013176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cxnSp>
            <p:nvCxnSpPr>
              <p:cNvPr id="5" name="Conector recto 4"/>
              <p:cNvCxnSpPr>
                <a:stCxn id="2" idx="3"/>
                <a:endCxn id="54" idx="1"/>
              </p:cNvCxnSpPr>
              <p:nvPr/>
            </p:nvCxnSpPr>
            <p:spPr bwMode="auto">
              <a:xfrm flipV="1">
                <a:off x="4586663" y="5184557"/>
                <a:ext cx="682861" cy="86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ángulo 50"/>
              <p:cNvSpPr/>
              <p:nvPr/>
            </p:nvSpPr>
            <p:spPr bwMode="auto">
              <a:xfrm>
                <a:off x="3563888" y="5661248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2" name="Rectángulo 51"/>
              <p:cNvSpPr/>
              <p:nvPr/>
            </p:nvSpPr>
            <p:spPr bwMode="auto">
              <a:xfrm>
                <a:off x="6492285" y="5655998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3" name="Rectángulo 52"/>
              <p:cNvSpPr/>
              <p:nvPr/>
            </p:nvSpPr>
            <p:spPr bwMode="auto">
              <a:xfrm>
                <a:off x="6492779" y="5004537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4" name="Rombo 53"/>
              <p:cNvSpPr/>
              <p:nvPr/>
            </p:nvSpPr>
            <p:spPr bwMode="auto">
              <a:xfrm>
                <a:off x="5269524" y="4932529"/>
                <a:ext cx="576064" cy="504056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5" name="Rombo 54"/>
              <p:cNvSpPr/>
              <p:nvPr/>
            </p:nvSpPr>
            <p:spPr bwMode="auto">
              <a:xfrm>
                <a:off x="5251442" y="5583990"/>
                <a:ext cx="576064" cy="504056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cxnSp>
            <p:nvCxnSpPr>
              <p:cNvPr id="56" name="Conector recto 55"/>
              <p:cNvCxnSpPr>
                <a:stCxn id="54" idx="3"/>
                <a:endCxn id="53" idx="1"/>
              </p:cNvCxnSpPr>
              <p:nvPr/>
            </p:nvCxnSpPr>
            <p:spPr bwMode="auto">
              <a:xfrm>
                <a:off x="5845588" y="5184557"/>
                <a:ext cx="6471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Conector recto 56"/>
              <p:cNvCxnSpPr>
                <a:stCxn id="51" idx="3"/>
                <a:endCxn id="55" idx="1"/>
              </p:cNvCxnSpPr>
              <p:nvPr/>
            </p:nvCxnSpPr>
            <p:spPr bwMode="auto">
              <a:xfrm flipV="1">
                <a:off x="4586663" y="5836018"/>
                <a:ext cx="664779" cy="52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Conector recto 57"/>
              <p:cNvCxnSpPr>
                <a:stCxn id="55" idx="3"/>
                <a:endCxn id="52" idx="1"/>
              </p:cNvCxnSpPr>
              <p:nvPr/>
            </p:nvCxnSpPr>
            <p:spPr bwMode="auto">
              <a:xfrm>
                <a:off x="5827506" y="5836018"/>
                <a:ext cx="6647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Conector recto 58"/>
              <p:cNvCxnSpPr/>
              <p:nvPr/>
            </p:nvCxnSpPr>
            <p:spPr bwMode="auto">
              <a:xfrm>
                <a:off x="6348763" y="5833378"/>
                <a:ext cx="143522" cy="1072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ector recto 59"/>
              <p:cNvCxnSpPr/>
              <p:nvPr/>
            </p:nvCxnSpPr>
            <p:spPr bwMode="auto">
              <a:xfrm flipV="1">
                <a:off x="6348763" y="5724618"/>
                <a:ext cx="135265" cy="1087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21" name="CuadroTexto 25620"/>
            <p:cNvSpPr txBox="1"/>
            <p:nvPr/>
          </p:nvSpPr>
          <p:spPr>
            <a:xfrm>
              <a:off x="5796136" y="5085184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805245" y="5631051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7052062" y="5102771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043805" y="5735499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</a:t>
              </a:r>
              <a:endParaRPr lang="es-MX" dirty="0"/>
            </a:p>
          </p:txBody>
        </p:sp>
      </p:grpSp>
      <p:sp>
        <p:nvSpPr>
          <p:cNvPr id="23" name="Decisión 22"/>
          <p:cNvSpPr/>
          <p:nvPr/>
        </p:nvSpPr>
        <p:spPr bwMode="auto">
          <a:xfrm>
            <a:off x="3801696" y="2005350"/>
            <a:ext cx="2282472" cy="1063609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 Relación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04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Grado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65877" cy="136815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 smtClean="0"/>
              <a:t>Es </a:t>
            </a:r>
            <a:r>
              <a:rPr lang="es-MX" dirty="0"/>
              <a:t>el número de entidades que participan en la relación. Se puede restringir el modelo E‑R para incluir solo conjuntos de relaciones binarias, es decir de grado 2 (es aconsejable</a:t>
            </a:r>
            <a:r>
              <a:rPr lang="es-MX" dirty="0" smtClean="0"/>
              <a:t>).</a:t>
            </a:r>
            <a:endParaRPr lang="es-ES" dirty="0" smtClean="0"/>
          </a:p>
        </p:txBody>
      </p:sp>
      <p:pic>
        <p:nvPicPr>
          <p:cNvPr id="4098" name="Picture 2" descr="C:\rcortese\TC1009 Desarrollo de sistemas y base de datos\curso\imagenes\lab1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7786"/>
            <a:ext cx="793001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22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Modelo Entidad Relación Extendido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El modelo E-R extendido pretende aportar soluciones a </a:t>
            </a:r>
            <a:r>
              <a:rPr lang="es-MX" u="sng" dirty="0"/>
              <a:t>requerimientos un tanto más complejos </a:t>
            </a:r>
            <a:r>
              <a:rPr lang="es-MX" dirty="0"/>
              <a:t>no contemplados en el modelo E-R </a:t>
            </a:r>
            <a:r>
              <a:rPr lang="es-MX" dirty="0" smtClean="0"/>
              <a:t>básico. </a:t>
            </a:r>
          </a:p>
          <a:p>
            <a:pPr marL="0" indent="0" algn="just" eaLnBrk="1" hangingPunct="1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Además de entidades, asociaciones y atributos, </a:t>
            </a:r>
            <a:r>
              <a:rPr lang="es-MX" u="sng" dirty="0"/>
              <a:t>se definen símbolos adicionales</a:t>
            </a:r>
            <a:r>
              <a:rPr lang="es-MX" dirty="0"/>
              <a:t> para algunos conceptos que facilitan la conceptualización y lectura de los modelos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9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Roles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Los roles se utilizan cuando una entidad juega más de un rol en una asociación, ya sea consigo misma (relaciones recursivas), o bien cuando dos (o más) entidades presentan múltiples asociaciones entre ellas. </a:t>
            </a:r>
            <a:endParaRPr lang="es-MX" dirty="0" smtClean="0"/>
          </a:p>
          <a:p>
            <a:pPr marL="0" indent="0" eaLnBrk="1" hangingPunct="1">
              <a:buNone/>
            </a:pPr>
            <a:endParaRPr lang="es-MX" dirty="0"/>
          </a:p>
        </p:txBody>
      </p:sp>
      <p:pic>
        <p:nvPicPr>
          <p:cNvPr id="1026" name="Picture 2" descr="file:///C:/rcortese/TC1009%20Desarrollo%20de%20sistemas%20y%20base%20de%20datos/curso/semana3/lectFinal/lectura_files/Dibuj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76657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27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Conceptos básicos</a:t>
            </a:r>
            <a:r>
              <a:rPr lang="es-ES" dirty="0"/>
              <a:t>: </a:t>
            </a:r>
            <a:r>
              <a:rPr lang="es-MX" sz="2000" dirty="0"/>
              <a:t>Entidades Generalizadoras Y Especializadas</a:t>
            </a:r>
            <a:endParaRPr lang="es-E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En algunas ocasiones encontramos conjuntos de entidades para los que para todos los elementos existen determinados atributos o asociaciones, mientras que para algunos subconjuntos existen asociaciones o atributos exclusivos para el subconjunto. </a:t>
            </a:r>
            <a:endParaRPr lang="es-MX" dirty="0" smtClean="0"/>
          </a:p>
          <a:p>
            <a:pPr marL="0" indent="0" algn="just" eaLnBrk="1" hangingPunct="1">
              <a:buNone/>
            </a:pPr>
            <a:endParaRPr lang="es-MX" dirty="0"/>
          </a:p>
        </p:txBody>
      </p:sp>
      <p:pic>
        <p:nvPicPr>
          <p:cNvPr id="2050" name="Picture 2" descr="C:\rcortese\TC1009 Desarrollo de sistemas y base de datos\curso\semana3\lectFinal\lectura_files\Dibuj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3711699" cy="36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9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Conceptos básicos</a:t>
            </a:r>
            <a:r>
              <a:rPr lang="es-ES" dirty="0"/>
              <a:t>: </a:t>
            </a:r>
            <a:r>
              <a:rPr lang="es-ES" dirty="0" smtClean="0"/>
              <a:t>Restricciones de integridad</a:t>
            </a:r>
            <a:endParaRPr lang="es-E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Cuando utilizamos el modelo entidad-relación para abstraer una situación, existen algunos </a:t>
            </a:r>
            <a:r>
              <a:rPr lang="es-MX" dirty="0" smtClean="0"/>
              <a:t>detalles, </a:t>
            </a:r>
            <a:r>
              <a:rPr lang="es-MX" dirty="0"/>
              <a:t>sobre la </a:t>
            </a:r>
            <a:r>
              <a:rPr lang="es-MX" dirty="0" smtClean="0"/>
              <a:t>información, </a:t>
            </a:r>
            <a:r>
              <a:rPr lang="es-MX" dirty="0"/>
              <a:t>que no se exhiben en nuestro modelo, pero resulta importante contemplar. A estos detalles les denominamos reglas de integridad adicionales.</a:t>
            </a:r>
          </a:p>
        </p:txBody>
      </p:sp>
      <p:pic>
        <p:nvPicPr>
          <p:cNvPr id="3074" name="Picture 2" descr="C:\rcortese\TC1009 Desarrollo de sistemas y base de datos\curso\semana3\lectFinal\lectura_files\Dibujo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933031" cy="28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0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Ejercicio grupal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Se trata de una base de datos que debe almacenar la información sobre varias estaciones meteorológicas, en una zona determinada. </a:t>
            </a:r>
          </a:p>
          <a:p>
            <a:pPr algn="just" eaLnBrk="1" hangingPunct="1">
              <a:lnSpc>
                <a:spcPct val="80000"/>
              </a:lnSpc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De cada una de ellas recibiremos y almacenaremos un conjunto de datos cada día: temperatura máxima y mínima, precipitaciones en litros/m2, velocidad del viento máxima y mínima, y humedad máxima y mínima.</a:t>
            </a:r>
          </a:p>
          <a:p>
            <a:pPr algn="just" eaLnBrk="1" hangingPunct="1">
              <a:lnSpc>
                <a:spcPct val="80000"/>
              </a:lnSpc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El sistema debe ser capaz de seleccionar, añadir o eliminar estaciones. Para cada una almacenaremos su situación geográfica (latitud y longitud), identificador y altitud.</a:t>
            </a:r>
          </a:p>
        </p:txBody>
      </p:sp>
    </p:spTree>
    <p:extLst>
      <p:ext uri="{BB962C8B-B14F-4D97-AF65-F5344CB8AC3E}">
        <p14:creationId xmlns:p14="http://schemas.microsoft.com/office/powerpoint/2010/main" val="16958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¿QUÉ ES UN DIAGRAMA E-R?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285368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ES" dirty="0" smtClean="0"/>
              <a:t>Un diagrama o modelo Entidad-Relación (a veces denominado por sus siglas. </a:t>
            </a:r>
            <a:r>
              <a:rPr lang="es-ES" i="1" dirty="0" smtClean="0"/>
              <a:t>E-R o “MER” Diagrama de Entidad relación). 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ES" i="1" dirty="0" smtClean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ES" dirty="0" smtClean="0"/>
              <a:t>Es una herramienta para el </a:t>
            </a:r>
            <a:r>
              <a:rPr lang="es-ES" u="sng" dirty="0" smtClean="0"/>
              <a:t>modelado de datos</a:t>
            </a:r>
            <a:r>
              <a:rPr lang="es-ES" dirty="0" smtClean="0"/>
              <a:t> de un sistema de información así como sus inter-relaciones y propiedades.</a:t>
            </a:r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059832" y="1600200"/>
            <a:ext cx="5701581" cy="452596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s-ES" sz="2000" b="1" dirty="0" smtClean="0"/>
              <a:t>Dr. PETER CHEN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	Creador del modelo E-R. Durante muchos años, se ha utilizado este modelo para representar las interdependencias entre los datos.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     Desde los 70 hasta ahora, el modelo ha sufrido gran cantidad de cambios y modificaciones, introducidos no necesariamente por su autor, hasta llegar al punto de coexistir múltiples variantes de los diagramas Entidad/Relación.</a:t>
            </a:r>
          </a:p>
        </p:txBody>
      </p:sp>
      <p:pic>
        <p:nvPicPr>
          <p:cNvPr id="5124" name="Imagen 1" descr="http://www.peterchen.com/Images/bkgnd/peterchencolo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16832"/>
            <a:ext cx="2414944" cy="3169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Reseña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dirty="0" smtClean="0"/>
              <a:t>¿Para qué sirve?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71237"/>
            <a:ext cx="3810000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400" dirty="0" smtClean="0"/>
              <a:t>Con el modelo E-R  se pretende </a:t>
            </a:r>
            <a:r>
              <a:rPr lang="es-ES" sz="2400" u="sng" dirty="0" smtClean="0"/>
              <a:t>visualizar</a:t>
            </a:r>
            <a:r>
              <a:rPr lang="es-ES" sz="2400" dirty="0" smtClean="0"/>
              <a:t> a los objetos que pertenecen a la Base de Datos como </a:t>
            </a:r>
            <a:r>
              <a:rPr lang="es-ES" sz="2400" b="1" u="sng" dirty="0" smtClean="0"/>
              <a:t>Entidades,</a:t>
            </a:r>
            <a:r>
              <a:rPr lang="es-ES" sz="2400" dirty="0" smtClean="0"/>
              <a:t> las cuales tienen </a:t>
            </a:r>
            <a:r>
              <a:rPr lang="es-ES" sz="2400" b="1" u="sng" dirty="0"/>
              <a:t>A</a:t>
            </a:r>
            <a:r>
              <a:rPr lang="es-ES" sz="2400" b="1" u="sng" dirty="0" smtClean="0"/>
              <a:t>tributos</a:t>
            </a:r>
            <a:r>
              <a:rPr lang="es-ES" sz="2400" dirty="0" smtClean="0"/>
              <a:t> y se vinculan mediante </a:t>
            </a:r>
            <a:r>
              <a:rPr lang="es-ES" sz="2400" b="1" u="sng" dirty="0" smtClean="0"/>
              <a:t>Relaciones.</a:t>
            </a:r>
          </a:p>
          <a:p>
            <a:pPr marL="0" indent="0" algn="just" eaLnBrk="1" hangingPunct="1">
              <a:buNone/>
            </a:pPr>
            <a:endParaRPr lang="es-ES" sz="2400" b="1" u="sng" dirty="0" smtClean="0"/>
          </a:p>
          <a:p>
            <a:pPr algn="just" eaLnBrk="1" hangingPunct="1"/>
            <a:endParaRPr lang="es-ES" sz="2400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32040" y="1471237"/>
            <a:ext cx="3810000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400" dirty="0" smtClean="0"/>
              <a:t>Aunque siguen siendo utilizados, los diagramas E/R van cayendo en el desuso debido a la progresiva implantación del lenguaje unificado de modelado (UML).</a:t>
            </a:r>
          </a:p>
          <a:p>
            <a:pPr algn="just" eaLnBrk="1" hangingPunct="1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787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  <p:bldP spid="112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¿Cómo se elabora?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6280"/>
            <a:ext cx="8686800" cy="4376936"/>
          </a:xfrm>
        </p:spPr>
        <p:txBody>
          <a:bodyPr/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parte de una descripción textual del problema o sistema de información a automatizar.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hace una lista de los sustantivos y verbos que aparecen.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Los sustantivos son posibles entidades o atributos.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Los verbos son posibles relaciones.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Analizando </a:t>
            </a:r>
            <a:r>
              <a:rPr lang="es-ES" dirty="0"/>
              <a:t>las frases se determina la cardinalidad de las relaciones y otros </a:t>
            </a:r>
            <a:r>
              <a:rPr lang="es-ES" dirty="0" smtClean="0"/>
              <a:t>detalles.</a:t>
            </a:r>
            <a:endParaRPr lang="es-ES" dirty="0"/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completa el modelo con listas de atributos y una descripción de otras restricciones que no se pueden reflejar en el diagrama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86238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ENTIDAD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953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s-ES" dirty="0" smtClean="0"/>
              <a:t>Representada por una cosa u objeto del mundo real con existencia independiente, es decir, se diferencia de cualquier otro objeto o cosa, incluso siendo del mismo tipo.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s-ES" dirty="0" smtClean="0"/>
              <a:t>Ejemplos: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lvl="1" indent="-342900" algn="just" eaLnBrk="1" hangingPunct="1">
              <a:lnSpc>
                <a:spcPct val="90000"/>
              </a:lnSpc>
            </a:pPr>
            <a:r>
              <a:rPr lang="es-ES" dirty="0" smtClean="0"/>
              <a:t>Una casa: Aunque sea exactamente igual a otra, aún se diferenciará en su dirección de otra.</a:t>
            </a:r>
          </a:p>
          <a:p>
            <a:pPr marL="400050" lvl="1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lvl="1" indent="-342900" algn="just" eaLnBrk="1" hangingPunct="1">
              <a:lnSpc>
                <a:spcPct val="90000"/>
              </a:lnSpc>
            </a:pPr>
            <a:r>
              <a:rPr lang="es-ES" dirty="0" smtClean="0"/>
              <a:t>Un automóvil: Aunque sean de la misma marca, el mismo modelo, tendrán atributos diferentes como el número del motor</a:t>
            </a:r>
          </a:p>
        </p:txBody>
      </p:sp>
    </p:spTree>
    <p:extLst>
      <p:ext uri="{BB962C8B-B14F-4D97-AF65-F5344CB8AC3E}">
        <p14:creationId xmlns:p14="http://schemas.microsoft.com/office/powerpoint/2010/main" val="207614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686800" cy="1152128"/>
          </a:xfrm>
        </p:spPr>
        <p:txBody>
          <a:bodyPr/>
          <a:lstStyle/>
          <a:p>
            <a:pPr eaLnBrk="1" hangingPunct="1"/>
            <a:r>
              <a:rPr lang="es-ES" dirty="0" smtClean="0"/>
              <a:t>Las entidades se representan con un rectángulo, y en su interior el nombre de la entidad.</a:t>
            </a:r>
          </a:p>
          <a:p>
            <a:pPr eaLnBrk="1" hangingPunct="1"/>
            <a:endParaRPr lang="es-ES" dirty="0" smtClean="0"/>
          </a:p>
        </p:txBody>
      </p:sp>
      <p:pic>
        <p:nvPicPr>
          <p:cNvPr id="12292" name="Picture 4" descr="ent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91" y="2924944"/>
            <a:ext cx="29432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ATRIBUTOS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dirty="0" smtClean="0"/>
              <a:t>Los atributos son las propiedades particulares que describen a cada entidad dentro de un conjunto de entidades.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Un conjunto de entidades, tiene valores específicos (atributos) asignados para cada una de sus entidades, de esta forma, </a:t>
            </a:r>
            <a:r>
              <a:rPr lang="es-ES" u="sng" dirty="0" smtClean="0"/>
              <a:t>es posible su identificación unívoca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8395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Ejemplos: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08912" cy="48577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A la colección de entidades Alumnos, con el siguiente conjunto de atributos en común, (id, nombre, edad, semestre), pertenecen las entidades:</a:t>
            </a:r>
          </a:p>
          <a:p>
            <a:pPr algn="just" eaLnBrk="1" hangingPunct="1"/>
            <a:endParaRPr lang="es-ES" dirty="0" smtClean="0"/>
          </a:p>
          <a:p>
            <a:pPr lvl="1" algn="just" eaLnBrk="1" hangingPunct="1"/>
            <a:r>
              <a:rPr lang="es-ES" dirty="0" smtClean="0"/>
              <a:t>(1, Sofía, 18 años, 2)</a:t>
            </a:r>
          </a:p>
          <a:p>
            <a:pPr lvl="1" algn="just" eaLnBrk="1" hangingPunct="1"/>
            <a:r>
              <a:rPr lang="es-ES" dirty="0" smtClean="0"/>
              <a:t>(2, Marcela, 19 años, 5)</a:t>
            </a:r>
          </a:p>
          <a:p>
            <a:pPr algn="just" eaLnBrk="1" hangingPunct="1"/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Cada una de las entidades pertenecientes a este conjunto de entidades se diferencia de las demás por el </a:t>
            </a:r>
            <a:r>
              <a:rPr lang="es-ES" u="sng" dirty="0" smtClean="0"/>
              <a:t>valor de sus atributos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4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900</Words>
  <Application>Microsoft Office PowerPoint</Application>
  <PresentationFormat>Presentación en pantalla (4:3)</PresentationFormat>
  <Paragraphs>93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¿QUÉ ES UN DIAGRAMA E-R?</vt:lpstr>
      <vt:lpstr>Presentación de PowerPoint</vt:lpstr>
      <vt:lpstr>¿Para qué sirve?</vt:lpstr>
      <vt:lpstr>¿Cómo se elabora?</vt:lpstr>
      <vt:lpstr>Conceptos básicos: ENTIDAD</vt:lpstr>
      <vt:lpstr>Nomenclatura</vt:lpstr>
      <vt:lpstr>Conceptos básicos: ATRIBUTOS</vt:lpstr>
      <vt:lpstr>Ejemplos:</vt:lpstr>
      <vt:lpstr>Nomenclatura</vt:lpstr>
      <vt:lpstr>Conceptos básicos: RELACIÓN</vt:lpstr>
      <vt:lpstr>Nomenclatura</vt:lpstr>
      <vt:lpstr>Conceptos básicos: Cardinalidad </vt:lpstr>
      <vt:lpstr>Conceptos básicos: Grado</vt:lpstr>
      <vt:lpstr>Modelo Entidad Relación Extendido</vt:lpstr>
      <vt:lpstr>Conceptos básicos: Roles</vt:lpstr>
      <vt:lpstr>Conceptos básicos: Entidades Generalizadoras Y Especializadas</vt:lpstr>
      <vt:lpstr>Conceptos básicos: Restricciones de integridad</vt:lpstr>
      <vt:lpstr>Ejercicio grupal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208</cp:revision>
  <cp:lastPrinted>2009-10-26T20:13:22Z</cp:lastPrinted>
  <dcterms:created xsi:type="dcterms:W3CDTF">2009-10-26T20:11:07Z</dcterms:created>
  <dcterms:modified xsi:type="dcterms:W3CDTF">2019-07-22T17:59:41Z</dcterms:modified>
</cp:coreProperties>
</file>