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424" r:id="rId2"/>
    <p:sldId id="435" r:id="rId3"/>
    <p:sldId id="436" r:id="rId4"/>
    <p:sldId id="459" r:id="rId5"/>
    <p:sldId id="458" r:id="rId6"/>
    <p:sldId id="451" r:id="rId7"/>
    <p:sldId id="460" r:id="rId8"/>
    <p:sldId id="461" r:id="rId9"/>
    <p:sldId id="463" r:id="rId1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4" autoAdjust="0"/>
    <p:restoredTop sz="92265" autoAdjust="0"/>
  </p:normalViewPr>
  <p:slideViewPr>
    <p:cSldViewPr>
      <p:cViewPr varScale="1">
        <p:scale>
          <a:sx n="74" d="100"/>
          <a:sy n="74"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22/07/2019</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331434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447800" y="274638"/>
            <a:ext cx="7313613" cy="1143000"/>
          </a:xfr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447800" y="1600200"/>
            <a:ext cx="3579813"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180013" y="1600200"/>
            <a:ext cx="35814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1"/>
          <p:cNvSpPr>
            <a:spLocks noGrp="1" noChangeArrowheads="1"/>
          </p:cNvSpPr>
          <p:nvPr>
            <p:ph type="dt" sz="half" idx="10"/>
          </p:nvPr>
        </p:nvSpPr>
        <p:spPr>
          <a:xfrm>
            <a:off x="1443038" y="6524625"/>
            <a:ext cx="2133600" cy="333375"/>
          </a:xfrm>
          <a:prstGeom prst="rect">
            <a:avLst/>
          </a:prstGeom>
          <a:ln/>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733800" y="6524625"/>
            <a:ext cx="2895600" cy="333375"/>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6781800" y="6524625"/>
            <a:ext cx="2133600" cy="333375"/>
          </a:xfrm>
          <a:prstGeom prst="rect">
            <a:avLst/>
          </a:prstGeom>
          <a:ln/>
        </p:spPr>
        <p:txBody>
          <a:bodyPr/>
          <a:lstStyle>
            <a:lvl1pPr>
              <a:defRPr/>
            </a:lvl1pPr>
          </a:lstStyle>
          <a:p>
            <a:pPr>
              <a:defRPr/>
            </a:pPr>
            <a:fld id="{AC7B4388-D9B5-40F6-897A-8E6FBB890F43}" type="slidenum">
              <a:rPr lang="en-US"/>
              <a:pPr>
                <a:defRPr/>
              </a:pPr>
              <a:t>‹Nº›</a:t>
            </a:fld>
            <a:endParaRPr lang="en-US"/>
          </a:p>
        </p:txBody>
      </p:sp>
    </p:spTree>
    <p:extLst>
      <p:ext uri="{BB962C8B-B14F-4D97-AF65-F5344CB8AC3E}">
        <p14:creationId xmlns:p14="http://schemas.microsoft.com/office/powerpoint/2010/main" val="6885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4"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27950" y="63246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13:</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Modelos de datos</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Modelo Relación</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dirty="0" smtClean="0"/>
              <a:t>Introducción</a:t>
            </a:r>
          </a:p>
        </p:txBody>
      </p:sp>
      <p:sp>
        <p:nvSpPr>
          <p:cNvPr id="8195" name="Rectangle 3"/>
          <p:cNvSpPr>
            <a:spLocks noGrp="1" noChangeArrowheads="1"/>
          </p:cNvSpPr>
          <p:nvPr>
            <p:ph type="body" idx="1"/>
          </p:nvPr>
        </p:nvSpPr>
        <p:spPr>
          <a:xfrm>
            <a:off x="107504" y="1295400"/>
            <a:ext cx="8807896" cy="5085928"/>
          </a:xfrm>
        </p:spPr>
        <p:txBody>
          <a:bodyPr/>
          <a:lstStyle/>
          <a:p>
            <a:pPr algn="just" eaLnBrk="1" hangingPunct="1">
              <a:buFont typeface="Wingdings" pitchFamily="2" charset="2"/>
              <a:buChar char="§"/>
            </a:pPr>
            <a:r>
              <a:rPr lang="es-MX" sz="2000" dirty="0" smtClean="0"/>
              <a:t>Para </a:t>
            </a:r>
            <a:r>
              <a:rPr lang="es-MX" sz="2000" dirty="0"/>
              <a:t>instrumentar un Modelo Entidad - Relación en una base de datos </a:t>
            </a:r>
            <a:r>
              <a:rPr lang="es-MX" sz="2000" dirty="0" smtClean="0"/>
              <a:t>Relacional</a:t>
            </a:r>
            <a:r>
              <a:rPr lang="es-MX" sz="2000" dirty="0"/>
              <a:t>, es necesario </a:t>
            </a:r>
            <a:r>
              <a:rPr lang="es-MX" sz="2000" u="sng" dirty="0"/>
              <a:t>traducir el modelo a </a:t>
            </a:r>
            <a:r>
              <a:rPr lang="es-MX" sz="2000" u="sng" dirty="0" smtClean="0"/>
              <a:t>tablas</a:t>
            </a:r>
            <a:r>
              <a:rPr lang="es-MX" sz="2000" dirty="0" smtClean="0"/>
              <a:t>. </a:t>
            </a:r>
            <a:r>
              <a:rPr lang="es-MX" sz="2000" dirty="0"/>
              <a:t/>
            </a:r>
            <a:br>
              <a:rPr lang="es-MX" sz="2000" dirty="0"/>
            </a:br>
            <a:r>
              <a:rPr lang="es-MX" sz="2000" dirty="0"/>
              <a:t/>
            </a:r>
            <a:br>
              <a:rPr lang="es-MX" sz="2000" dirty="0"/>
            </a:br>
            <a:r>
              <a:rPr lang="es-MX" sz="2000" dirty="0"/>
              <a:t>Para definir las tablas, utilizaremos la notación:</a:t>
            </a:r>
            <a:br>
              <a:rPr lang="es-MX" sz="2000" dirty="0"/>
            </a:br>
            <a:r>
              <a:rPr lang="es-MX" sz="2000" dirty="0"/>
              <a:t/>
            </a:r>
            <a:br>
              <a:rPr lang="es-MX" sz="2000" dirty="0"/>
            </a:br>
            <a:r>
              <a:rPr lang="es-MX" sz="2000" b="1" dirty="0" err="1"/>
              <a:t>nombretabla</a:t>
            </a:r>
            <a:r>
              <a:rPr lang="es-MX" sz="2000" b="1" dirty="0"/>
              <a:t>(</a:t>
            </a:r>
            <a:r>
              <a:rPr lang="es-MX" sz="2000" b="1" u="sng" dirty="0"/>
              <a:t>nombrecolumna1,nombrecolumna2</a:t>
            </a:r>
            <a:r>
              <a:rPr lang="es-MX" sz="2000" b="1" dirty="0"/>
              <a:t>,nombrecolumna3,....,</a:t>
            </a:r>
            <a:r>
              <a:rPr lang="es-MX" sz="2000" b="1" dirty="0" err="1"/>
              <a:t>nombrecolumnan</a:t>
            </a:r>
            <a:r>
              <a:rPr lang="es-MX" sz="2000" b="1" dirty="0"/>
              <a:t>)</a:t>
            </a:r>
            <a:r>
              <a:rPr lang="es-MX" sz="2000" dirty="0"/>
              <a:t/>
            </a:r>
            <a:br>
              <a:rPr lang="es-MX" sz="2000" dirty="0"/>
            </a:br>
            <a:r>
              <a:rPr lang="es-MX" sz="2000" dirty="0"/>
              <a:t/>
            </a:r>
            <a:br>
              <a:rPr lang="es-MX" sz="2000" dirty="0"/>
            </a:br>
            <a:r>
              <a:rPr lang="es-MX" sz="2000" dirty="0"/>
              <a:t>Para especificar una tabla, las columnas subrayadas constituyen la </a:t>
            </a:r>
            <a:r>
              <a:rPr lang="es-MX" sz="2000" b="1" dirty="0"/>
              <a:t>llave </a:t>
            </a:r>
            <a:r>
              <a:rPr lang="es-MX" sz="2000" dirty="0"/>
              <a:t>de la tabla, es decir una columna o conjunto de columnas tales </a:t>
            </a:r>
            <a:r>
              <a:rPr lang="es-MX" sz="2000" dirty="0" smtClean="0"/>
              <a:t>que, </a:t>
            </a:r>
            <a:r>
              <a:rPr lang="es-MX" sz="2000" dirty="0"/>
              <a:t>conocido su </a:t>
            </a:r>
            <a:r>
              <a:rPr lang="es-MX" sz="2000" dirty="0" smtClean="0"/>
              <a:t>valor, </a:t>
            </a:r>
            <a:r>
              <a:rPr lang="es-MX" sz="2000" dirty="0"/>
              <a:t>se determina unívocamente el renglón de la tabla del que se trata, es decir, los valores de la columna o combinación de valores de las columnas subrayadas son </a:t>
            </a:r>
            <a:r>
              <a:rPr lang="es-MX" sz="2000" b="1" dirty="0"/>
              <a:t>únicos </a:t>
            </a:r>
            <a:r>
              <a:rPr lang="es-MX" sz="2000" dirty="0"/>
              <a:t>en la tabla.</a:t>
            </a:r>
            <a:br>
              <a:rPr lang="es-MX" sz="2000" dirty="0"/>
            </a:br>
            <a:endParaRPr lang="es-ES" sz="2000" dirty="0" smtClean="0"/>
          </a:p>
        </p:txBody>
      </p:sp>
    </p:spTree>
    <p:extLst>
      <p:ext uri="{BB962C8B-B14F-4D97-AF65-F5344CB8AC3E}">
        <p14:creationId xmlns:p14="http://schemas.microsoft.com/office/powerpoint/2010/main" val="38088962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600200"/>
            <a:ext cx="8149853" cy="4525963"/>
          </a:xfrm>
        </p:spPr>
        <p:txBody>
          <a:bodyPr/>
          <a:lstStyle/>
          <a:p>
            <a:pPr algn="just" eaLnBrk="1" hangingPunct="1">
              <a:lnSpc>
                <a:spcPct val="80000"/>
              </a:lnSpc>
              <a:buFont typeface="Wingdings" pitchFamily="2" charset="2"/>
              <a:buChar char="v"/>
            </a:pPr>
            <a:r>
              <a:rPr lang="es-MX" sz="2000" dirty="0" smtClean="0"/>
              <a:t>Por </a:t>
            </a:r>
            <a:r>
              <a:rPr lang="es-MX" sz="2000" b="1" dirty="0"/>
              <a:t>cada entidad</a:t>
            </a:r>
            <a:r>
              <a:rPr lang="es-MX" sz="2000" dirty="0"/>
              <a:t> se define una </a:t>
            </a:r>
            <a:r>
              <a:rPr lang="es-MX" sz="2000" b="1" dirty="0"/>
              <a:t>tabla </a:t>
            </a:r>
            <a:r>
              <a:rPr lang="es-MX" sz="2000" dirty="0"/>
              <a:t>nombrada igual que la entidad, cuyas columnas corresponden uno a uno (y se llaman igual) a los </a:t>
            </a:r>
            <a:r>
              <a:rPr lang="es-MX" sz="2000" b="1" dirty="0"/>
              <a:t>atributos</a:t>
            </a:r>
            <a:r>
              <a:rPr lang="es-MX" sz="2000" dirty="0"/>
              <a:t> de la entidad.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El </a:t>
            </a:r>
            <a:r>
              <a:rPr lang="es-MX" sz="2000" dirty="0"/>
              <a:t>identificador de la entidad corresponde a la llave primaria de la tabla.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IMPORTANTE</a:t>
            </a:r>
            <a:r>
              <a:rPr lang="es-MX" sz="2000" dirty="0"/>
              <a:t>: </a:t>
            </a:r>
            <a:r>
              <a:rPr lang="es-MX" sz="2000" dirty="0" smtClean="0"/>
              <a:t>Si </a:t>
            </a:r>
            <a:r>
              <a:rPr lang="es-MX" sz="2000" dirty="0"/>
              <a:t>no existe un identificador obtenido del análisis, en este punto se debe optar por crear una llave primaria "artificial" (un número o código creado) que garantice la unicidad </a:t>
            </a:r>
            <a:r>
              <a:rPr lang="es-MX" sz="2000" dirty="0" smtClean="0"/>
              <a:t>de identificación </a:t>
            </a:r>
            <a:r>
              <a:rPr lang="es-MX" sz="2000" dirty="0"/>
              <a:t>de las </a:t>
            </a:r>
            <a:r>
              <a:rPr lang="es-MX" sz="2000" dirty="0" err="1"/>
              <a:t>tuplas</a:t>
            </a:r>
            <a:r>
              <a:rPr lang="es-MX" sz="2000" dirty="0"/>
              <a:t>. </a:t>
            </a:r>
            <a:endParaRPr lang="es-ES"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(Entidades)</a:t>
            </a:r>
          </a:p>
        </p:txBody>
      </p:sp>
    </p:spTree>
    <p:extLst>
      <p:ext uri="{BB962C8B-B14F-4D97-AF65-F5344CB8AC3E}">
        <p14:creationId xmlns:p14="http://schemas.microsoft.com/office/powerpoint/2010/main" val="3969346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526603" y="1423317"/>
            <a:ext cx="8149853" cy="4525963"/>
          </a:xfrm>
        </p:spPr>
        <p:txBody>
          <a:bodyPr/>
          <a:lstStyle/>
          <a:p>
            <a:pPr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a:t>Por cada </a:t>
            </a:r>
            <a:r>
              <a:rPr lang="es-MX" sz="2000" b="1" dirty="0"/>
              <a:t>asociación </a:t>
            </a:r>
            <a:r>
              <a:rPr lang="es-MX" sz="2000" dirty="0"/>
              <a:t>del MER con </a:t>
            </a:r>
            <a:r>
              <a:rPr lang="es-MX" sz="2000" b="1" dirty="0"/>
              <a:t>cardinalidad 1:1</a:t>
            </a:r>
            <a:r>
              <a:rPr lang="es-MX" sz="2000" dirty="0"/>
              <a:t> se hace lo siguiente: Solo hay que agregar la llave primaria de una tabla participante a la otra </a:t>
            </a:r>
            <a:r>
              <a:rPr lang="es-MX" sz="2000" b="1" dirty="0"/>
              <a:t>(no importa el orden</a:t>
            </a:r>
            <a:r>
              <a:rPr lang="es-MX" sz="2000" b="1" dirty="0" smtClean="0"/>
              <a:t>).</a:t>
            </a:r>
            <a:endParaRPr lang="es-MX" sz="2000" dirty="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Por </a:t>
            </a:r>
            <a:r>
              <a:rPr lang="es-MX" sz="2000" dirty="0"/>
              <a:t>cada </a:t>
            </a:r>
            <a:r>
              <a:rPr lang="es-MX" sz="2000" b="1" dirty="0"/>
              <a:t>asociación </a:t>
            </a:r>
            <a:r>
              <a:rPr lang="es-MX" sz="2000" dirty="0"/>
              <a:t>del MER con </a:t>
            </a:r>
            <a:r>
              <a:rPr lang="es-MX" sz="2000" b="1" dirty="0"/>
              <a:t>cardinalidad 1:N</a:t>
            </a:r>
            <a:r>
              <a:rPr lang="es-MX" sz="2000" dirty="0"/>
              <a:t> se hace lo siguiente: </a:t>
            </a:r>
            <a:endParaRPr lang="es-MX" sz="2000" dirty="0" smtClean="0"/>
          </a:p>
          <a:p>
            <a:pPr marL="400050" lvl="1" indent="0" algn="just" eaLnBrk="1" hangingPunct="1">
              <a:lnSpc>
                <a:spcPct val="80000"/>
              </a:lnSpc>
              <a:buNone/>
            </a:pPr>
            <a:r>
              <a:rPr lang="es-MX" sz="1600" dirty="0" smtClean="0"/>
              <a:t>Sea </a:t>
            </a:r>
            <a:r>
              <a:rPr lang="es-MX" sz="1600" dirty="0"/>
              <a:t>A la entidad conectada con cardinalidad 1 y B la entidad conectada con cardinalidad N,  dadas las tablas de A y B obtenidas en el paso 1, deberá agregarse a la tabla de B, la llave primaria de la tabla de A</a:t>
            </a:r>
            <a:r>
              <a:rPr lang="es-MX" sz="1600" dirty="0" smtClean="0"/>
              <a:t>.</a:t>
            </a:r>
            <a:endParaRPr lang="es-MX" sz="2000" dirty="0"/>
          </a:p>
          <a:p>
            <a:pPr eaLnBrk="1" hangingPunct="1">
              <a:lnSpc>
                <a:spcPct val="80000"/>
              </a:lnSpc>
              <a:buFont typeface="Wingdings" pitchFamily="2" charset="2"/>
              <a:buChar char="v"/>
            </a:pPr>
            <a:r>
              <a:rPr lang="es-MX" sz="2000" dirty="0" smtClean="0">
                <a:solidFill>
                  <a:srgbClr val="FF0000"/>
                </a:solidFill>
              </a:rPr>
              <a:t>Ejemplo:</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(Relaciones)</a:t>
            </a:r>
          </a:p>
        </p:txBody>
      </p:sp>
    </p:spTree>
    <p:extLst>
      <p:ext uri="{BB962C8B-B14F-4D97-AF65-F5344CB8AC3E}">
        <p14:creationId xmlns:p14="http://schemas.microsoft.com/office/powerpoint/2010/main" val="12023371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600200"/>
            <a:ext cx="8149853" cy="4525963"/>
          </a:xfrm>
        </p:spPr>
        <p:txBody>
          <a:bodyPr/>
          <a:lstStyle/>
          <a:p>
            <a:pPr algn="just" eaLnBrk="1" hangingPunct="1">
              <a:lnSpc>
                <a:spcPct val="80000"/>
              </a:lnSpc>
              <a:buFont typeface="Wingdings" pitchFamily="2" charset="2"/>
              <a:buChar char="v"/>
            </a:pPr>
            <a:r>
              <a:rPr lang="es-MX" sz="2000" dirty="0"/>
              <a:t>Por cada </a:t>
            </a:r>
            <a:r>
              <a:rPr lang="es-MX" sz="2000" b="1" dirty="0"/>
              <a:t>asociación </a:t>
            </a:r>
            <a:r>
              <a:rPr lang="es-MX" sz="2000" dirty="0"/>
              <a:t>del MER con </a:t>
            </a:r>
            <a:r>
              <a:rPr lang="es-MX" sz="2000" b="1" dirty="0"/>
              <a:t>cardinalidad N:N </a:t>
            </a:r>
            <a:r>
              <a:rPr lang="es-MX" sz="2000" dirty="0"/>
              <a:t>se define </a:t>
            </a:r>
            <a:r>
              <a:rPr lang="es-MX" sz="2000" dirty="0" smtClean="0"/>
              <a:t>una </a:t>
            </a:r>
            <a:r>
              <a:rPr lang="es-MX" sz="2000" b="1" dirty="0" smtClean="0"/>
              <a:t>nueva</a:t>
            </a:r>
            <a:r>
              <a:rPr lang="es-MX" sz="2000" dirty="0" smtClean="0"/>
              <a:t> </a:t>
            </a:r>
            <a:r>
              <a:rPr lang="es-MX" sz="2000" b="1" dirty="0"/>
              <a:t>tabla </a:t>
            </a:r>
            <a:r>
              <a:rPr lang="es-MX" sz="2000" dirty="0"/>
              <a:t>cuyas columnas corresponden a los identificadores de las </a:t>
            </a:r>
            <a:r>
              <a:rPr lang="es-MX" sz="2000" u="sng" dirty="0"/>
              <a:t>entidades que intervienen en la asociación</a:t>
            </a:r>
            <a:r>
              <a:rPr lang="es-MX" sz="2000" dirty="0"/>
              <a:t>, más los atributos de la asociación misma.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La </a:t>
            </a:r>
            <a:r>
              <a:rPr lang="es-MX" sz="2000" dirty="0"/>
              <a:t>llave primaria de la tabla creada corresponde a la concatenación de las llaves primarias de las tablas de las entidades participantes en la asociación (en algunos casos, por cuestiones de eficiencia,  puede convenir agregar una llave primaria "artificial", sin dejar de asegurar la unicidad de la llave formada por la concatenación de las llaves de las entidades participantes</a:t>
            </a:r>
            <a:r>
              <a:rPr lang="es-MX" sz="2000" dirty="0" smtClean="0"/>
              <a:t>).</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solidFill>
                  <a:schemeClr val="tx1"/>
                </a:solidFill>
              </a:rPr>
              <a:t>Reglas</a:t>
            </a:r>
            <a:r>
              <a:rPr lang="es-ES" kern="0" dirty="0" smtClean="0">
                <a:solidFill>
                  <a:srgbClr val="FF0000"/>
                </a:solidFill>
              </a:rPr>
              <a:t> </a:t>
            </a:r>
            <a:r>
              <a:rPr lang="es-ES" kern="0" dirty="0" smtClean="0"/>
              <a:t>de traslado (Relaciones)</a:t>
            </a:r>
          </a:p>
        </p:txBody>
      </p:sp>
    </p:spTree>
    <p:extLst>
      <p:ext uri="{BB962C8B-B14F-4D97-AF65-F5344CB8AC3E}">
        <p14:creationId xmlns:p14="http://schemas.microsoft.com/office/powerpoint/2010/main" val="19164542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dirty="0" smtClean="0"/>
              <a:t>Ejercicio grupal</a:t>
            </a:r>
          </a:p>
        </p:txBody>
      </p:sp>
      <p:sp>
        <p:nvSpPr>
          <p:cNvPr id="28675" name="Rectangle 3"/>
          <p:cNvSpPr>
            <a:spLocks noGrp="1" noChangeArrowheads="1"/>
          </p:cNvSpPr>
          <p:nvPr>
            <p:ph type="body" idx="1"/>
          </p:nvPr>
        </p:nvSpPr>
        <p:spPr>
          <a:xfrm>
            <a:off x="228600" y="1295400"/>
            <a:ext cx="8686800" cy="909464"/>
          </a:xfrm>
        </p:spPr>
        <p:txBody>
          <a:bodyPr/>
          <a:lstStyle/>
          <a:p>
            <a:pPr eaLnBrk="1" hangingPunct="1">
              <a:lnSpc>
                <a:spcPct val="80000"/>
              </a:lnSpc>
              <a:buFont typeface="Wingdings" pitchFamily="2" charset="2"/>
              <a:buChar char="v"/>
            </a:pPr>
            <a:r>
              <a:rPr lang="es-ES" sz="2000" dirty="0" smtClean="0"/>
              <a:t>Considerando el siguiente ejemplo abstracto, aplica las reglas de traslado y elabora su correspondiente modelo relacional. </a:t>
            </a:r>
          </a:p>
        </p:txBody>
      </p:sp>
      <p:pic>
        <p:nvPicPr>
          <p:cNvPr id="1026" name="Picture 2" descr="C:\rcortese\TC1009 Desarrollo de sistemas y base de datos\curso\semana4\lect8\Dibuj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12" y="2060848"/>
            <a:ext cx="6522531"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80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2867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animEffect transition="in" filter="fade">
                                      <p:cBhvr>
                                        <p:cTn id="11" dur="1000"/>
                                        <p:tgtEl>
                                          <p:spTgt spid="28675">
                                            <p:txEl>
                                              <p:pRg st="0" end="0"/>
                                            </p:txEl>
                                          </p:spTgt>
                                        </p:tgtEl>
                                      </p:cBhvr>
                                    </p:animEffect>
                                    <p:anim calcmode="lin" valueType="num">
                                      <p:cBhvr>
                                        <p:cTn id="12"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13" dur="898" decel="100000" fill="hold"/>
                                        <p:tgtEl>
                                          <p:spTgt spid="28675">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898"/>
                                          </p:stCondLst>
                                        </p:cTn>
                                        <p:tgtEl>
                                          <p:spTgt spid="2867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11826" y="2132856"/>
            <a:ext cx="8519864" cy="2836912"/>
          </a:xfrm>
        </p:spPr>
        <p:txBody>
          <a:bodyPr/>
          <a:lstStyle/>
          <a:p>
            <a:pPr algn="just" eaLnBrk="1" hangingPunct="1">
              <a:lnSpc>
                <a:spcPct val="80000"/>
              </a:lnSpc>
              <a:buFont typeface="Wingdings" pitchFamily="2" charset="2"/>
              <a:buChar char="v"/>
            </a:pPr>
            <a:r>
              <a:rPr lang="es-MX" sz="2000" dirty="0"/>
              <a:t>Las relaciones ISA son 1:1. Como caso </a:t>
            </a:r>
            <a:r>
              <a:rPr lang="es-MX" sz="2000" dirty="0" smtClean="0"/>
              <a:t>particular las </a:t>
            </a:r>
            <a:r>
              <a:rPr lang="es-MX" sz="2000" dirty="0"/>
              <a:t>tablas que representan a las entidades generalizadores, </a:t>
            </a:r>
            <a:r>
              <a:rPr lang="es-MX" sz="2000" u="sng" dirty="0"/>
              <a:t>heredan</a:t>
            </a:r>
            <a:r>
              <a:rPr lang="es-MX" sz="2000" dirty="0"/>
              <a:t> </a:t>
            </a:r>
            <a:r>
              <a:rPr lang="es-MX" sz="2000" dirty="0" smtClean="0"/>
              <a:t>sus </a:t>
            </a:r>
            <a:r>
              <a:rPr lang="es-MX" sz="2000" dirty="0"/>
              <a:t>identificadores a las tablas que representan entidades </a:t>
            </a:r>
            <a:r>
              <a:rPr lang="es-MX" sz="2000" dirty="0" smtClean="0"/>
              <a:t>especializadas. </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La </a:t>
            </a:r>
            <a:r>
              <a:rPr lang="es-MX" sz="2000" dirty="0"/>
              <a:t>llave primaria de la entidad generalizadora y las </a:t>
            </a:r>
            <a:r>
              <a:rPr lang="es-MX" sz="2000" dirty="0" smtClean="0"/>
              <a:t>especializadas </a:t>
            </a:r>
            <a:r>
              <a:rPr lang="es-MX" sz="2000" dirty="0"/>
              <a:t>es la misma.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EMER (Relaciones ISA)</a:t>
            </a:r>
          </a:p>
        </p:txBody>
      </p:sp>
    </p:spTree>
    <p:extLst>
      <p:ext uri="{BB962C8B-B14F-4D97-AF65-F5344CB8AC3E}">
        <p14:creationId xmlns:p14="http://schemas.microsoft.com/office/powerpoint/2010/main" val="22909426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952128"/>
            <a:ext cx="8149853" cy="532656"/>
          </a:xfrm>
        </p:spPr>
        <p:txBody>
          <a:bodyPr/>
          <a:lstStyle/>
          <a:p>
            <a:pPr eaLnBrk="1" hangingPunct="1">
              <a:lnSpc>
                <a:spcPct val="80000"/>
              </a:lnSpc>
              <a:buFont typeface="Wingdings" pitchFamily="2" charset="2"/>
              <a:buChar char="v"/>
            </a:pPr>
            <a:r>
              <a:rPr lang="es-MX" sz="2000" dirty="0" smtClean="0"/>
              <a:t>Para </a:t>
            </a:r>
            <a:r>
              <a:rPr lang="es-MX" sz="2000" dirty="0"/>
              <a:t>el MER abstracto que se ilustra a </a:t>
            </a:r>
            <a:r>
              <a:rPr lang="es-MX" sz="2000" dirty="0" smtClean="0"/>
              <a:t>continuación:</a:t>
            </a:r>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r>
              <a:rPr lang="es-MX" sz="2000" b="1" dirty="0" smtClean="0"/>
              <a:t>El esquema </a:t>
            </a:r>
            <a:r>
              <a:rPr lang="es-MX" sz="2000" b="1" dirty="0"/>
              <a:t>del MR correspondiente </a:t>
            </a:r>
            <a:r>
              <a:rPr lang="es-MX" sz="2000" b="1" dirty="0" smtClean="0"/>
              <a:t>seria:</a:t>
            </a:r>
            <a:r>
              <a:rPr lang="es-MX" sz="2000" dirty="0"/>
              <a:t/>
            </a:r>
            <a:br>
              <a:rPr lang="es-MX" sz="2000" dirty="0"/>
            </a:br>
            <a:endParaRPr lang="es-MX" sz="2000" dirty="0" smtClean="0"/>
          </a:p>
          <a:p>
            <a:pPr marL="457200" lvl="1" indent="0" eaLnBrk="1" hangingPunct="1">
              <a:lnSpc>
                <a:spcPct val="80000"/>
              </a:lnSpc>
              <a:buNone/>
            </a:pPr>
            <a:r>
              <a:rPr lang="es-MX" sz="1600" b="1" dirty="0" smtClean="0"/>
              <a:t>G(</a:t>
            </a:r>
            <a:r>
              <a:rPr lang="es-MX" sz="1600" b="1" u="sng" dirty="0" smtClean="0"/>
              <a:t>g1</a:t>
            </a:r>
            <a:r>
              <a:rPr lang="es-MX" sz="1600" b="1" dirty="0" smtClean="0"/>
              <a:t>,g2,g3</a:t>
            </a:r>
            <a:r>
              <a:rPr lang="es-MX" sz="1600" b="1" dirty="0"/>
              <a:t>)</a:t>
            </a:r>
            <a:br>
              <a:rPr lang="es-MX" sz="1600" b="1" dirty="0"/>
            </a:br>
            <a:r>
              <a:rPr lang="es-MX" sz="1600" b="1" dirty="0" err="1"/>
              <a:t>Ea</a:t>
            </a:r>
            <a:r>
              <a:rPr lang="es-MX" sz="1600" b="1" dirty="0"/>
              <a:t>(</a:t>
            </a:r>
            <a:r>
              <a:rPr lang="es-MX" sz="1600" b="1" u="sng" dirty="0"/>
              <a:t>g1</a:t>
            </a:r>
            <a:r>
              <a:rPr lang="es-MX" sz="1600" b="1" dirty="0"/>
              <a:t>,a1,a2)</a:t>
            </a:r>
            <a:br>
              <a:rPr lang="es-MX" sz="1600" b="1" dirty="0"/>
            </a:br>
            <a:r>
              <a:rPr lang="es-MX" sz="1600" b="1" dirty="0"/>
              <a:t>Eb(</a:t>
            </a:r>
            <a:r>
              <a:rPr lang="es-MX" sz="1600" b="1" u="sng" dirty="0"/>
              <a:t>g1</a:t>
            </a:r>
            <a:r>
              <a:rPr lang="es-MX" sz="1600" b="1" dirty="0"/>
              <a:t>,b1</a:t>
            </a:r>
            <a:r>
              <a:rPr lang="es-MX" sz="1600" b="1" dirty="0" smtClean="0"/>
              <a:t>)</a:t>
            </a:r>
          </a:p>
          <a:p>
            <a:pPr eaLnBrk="1" hangingPunct="1">
              <a:lnSpc>
                <a:spcPct val="80000"/>
              </a:lnSpc>
              <a:buFont typeface="Wingdings" pitchFamily="2" charset="2"/>
              <a:buChar char="v"/>
            </a:pPr>
            <a:endParaRPr lang="es-MX" sz="2000" b="1" dirty="0"/>
          </a:p>
          <a:p>
            <a:pPr eaLnBrk="1" hangingPunct="1">
              <a:lnSpc>
                <a:spcPct val="80000"/>
              </a:lnSpc>
              <a:buFont typeface="Wingdings" pitchFamily="2" charset="2"/>
              <a:buChar char="v"/>
            </a:pPr>
            <a:endParaRPr lang="es-MX" sz="2000" b="1" dirty="0" smtClean="0"/>
          </a:p>
          <a:p>
            <a:pPr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EMER (Relaciones ISA)</a:t>
            </a:r>
          </a:p>
        </p:txBody>
      </p:sp>
      <p:pic>
        <p:nvPicPr>
          <p:cNvPr id="2050" name="Picture 2" descr="C:\rcortese\TC1009 Desarrollo de sistemas y base de datos\curso\semana4\lect8\Dibuj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73947"/>
            <a:ext cx="4760923" cy="299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4470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323528" y="1340768"/>
            <a:ext cx="8519864" cy="2836912"/>
          </a:xfrm>
        </p:spPr>
        <p:txBody>
          <a:bodyPr/>
          <a:lstStyle/>
          <a:p>
            <a:pPr algn="just" eaLnBrk="1" hangingPunct="1">
              <a:lnSpc>
                <a:spcPct val="80000"/>
              </a:lnSpc>
              <a:buFont typeface="Wingdings" pitchFamily="2" charset="2"/>
              <a:buChar char="v"/>
            </a:pPr>
            <a:r>
              <a:rPr lang="es-MX" sz="2000" dirty="0"/>
              <a:t>Cuando usamos roles para manejar relaciones reflexivas (de una entidad consigo misma) o múltiples relaciones entre una pareja de entidades, la herencia de identificadores a las tablas correspondientes se hace con el algoritmo general antes presentado,  con la diferencia de que los roles se utilizan para nombrar las columnas de identificadores heredados que juegan diferentes papeles</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Reglas de traslado EMER (Roles)</a:t>
            </a:r>
          </a:p>
        </p:txBody>
      </p:sp>
      <p:pic>
        <p:nvPicPr>
          <p:cNvPr id="3074" name="Picture 2" descr="C:\rcortese\TC1009 Desarrollo de sistemas y base de datos\curso\semana4\lect8\Dibujo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21121"/>
            <a:ext cx="3816424" cy="30678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txBox="1">
            <a:spLocks noChangeArrowheads="1"/>
          </p:cNvSpPr>
          <p:nvPr/>
        </p:nvSpPr>
        <p:spPr bwMode="auto">
          <a:xfrm>
            <a:off x="5004048" y="3136574"/>
            <a:ext cx="3672408" cy="2836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80000"/>
              </a:lnSpc>
              <a:buNone/>
            </a:pPr>
            <a:r>
              <a:rPr lang="pt-BR" sz="2000" b="1" dirty="0" smtClean="0"/>
              <a:t>El esquema relacional seria:</a:t>
            </a:r>
          </a:p>
          <a:p>
            <a:pPr eaLnBrk="1" hangingPunct="1">
              <a:lnSpc>
                <a:spcPct val="80000"/>
              </a:lnSpc>
              <a:buFont typeface="Wingdings" pitchFamily="2" charset="2"/>
              <a:buChar char="v"/>
            </a:pPr>
            <a:endParaRPr lang="pt-BR" sz="2000" b="1" dirty="0"/>
          </a:p>
          <a:p>
            <a:pPr marL="400050" lvl="1" indent="0" eaLnBrk="1" hangingPunct="1">
              <a:lnSpc>
                <a:spcPct val="80000"/>
              </a:lnSpc>
              <a:buNone/>
            </a:pPr>
            <a:r>
              <a:rPr lang="pt-BR" sz="1800" b="1" dirty="0" smtClean="0"/>
              <a:t>E(</a:t>
            </a:r>
            <a:r>
              <a:rPr lang="pt-BR" sz="1800" b="1" u="sng" dirty="0" smtClean="0"/>
              <a:t>e1</a:t>
            </a:r>
            <a:r>
              <a:rPr lang="pt-BR" sz="1800" b="1" dirty="0" smtClean="0"/>
              <a:t>,e2</a:t>
            </a:r>
            <a:r>
              <a:rPr lang="pt-BR" sz="1800" b="1" dirty="0"/>
              <a:t>)</a:t>
            </a:r>
            <a:br>
              <a:rPr lang="pt-BR" sz="1800" b="1" dirty="0"/>
            </a:br>
            <a:r>
              <a:rPr lang="pt-BR" sz="1800" b="1" dirty="0"/>
              <a:t>R(</a:t>
            </a:r>
            <a:r>
              <a:rPr lang="pt-BR" sz="1800" b="1" u="sng" dirty="0"/>
              <a:t>e1,RolDeEe1</a:t>
            </a:r>
            <a:r>
              <a:rPr lang="pt-BR" sz="1800" b="1" dirty="0"/>
              <a:t>,r1,r2)</a:t>
            </a:r>
            <a:endParaRPr lang="es-MX" sz="1800" kern="0" dirty="0" smtClean="0"/>
          </a:p>
          <a:p>
            <a:pPr eaLnBrk="1" hangingPunct="1">
              <a:lnSpc>
                <a:spcPct val="80000"/>
              </a:lnSpc>
              <a:buFont typeface="Wingdings" pitchFamily="2" charset="2"/>
              <a:buChar char="v"/>
            </a:pPr>
            <a:endParaRPr lang="es-MX" sz="2000" kern="0" dirty="0"/>
          </a:p>
        </p:txBody>
      </p:sp>
    </p:spTree>
    <p:extLst>
      <p:ext uri="{BB962C8B-B14F-4D97-AF65-F5344CB8AC3E}">
        <p14:creationId xmlns:p14="http://schemas.microsoft.com/office/powerpoint/2010/main" val="21263401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P spid="6"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4705</TotalTime>
  <Words>430</Words>
  <Application>Microsoft Office PowerPoint</Application>
  <PresentationFormat>Presentación en pantalla (4:3)</PresentationFormat>
  <Paragraphs>54</Paragraphs>
  <Slides>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ＭＳ Ｐゴシック</vt:lpstr>
      <vt:lpstr>Arial</vt:lpstr>
      <vt:lpstr>Lucida Grande</vt:lpstr>
      <vt:lpstr>News Gothic MT</vt:lpstr>
      <vt:lpstr>Times New Roman</vt:lpstr>
      <vt:lpstr>TradeGothic Bold</vt:lpstr>
      <vt:lpstr>Wingdings</vt:lpstr>
      <vt:lpstr>Blank Presentation</vt:lpstr>
      <vt:lpstr>Fundamentos de ingeniería de software </vt:lpstr>
      <vt:lpstr>Introducción</vt:lpstr>
      <vt:lpstr>Presentación de PowerPoint</vt:lpstr>
      <vt:lpstr>Presentación de PowerPoint</vt:lpstr>
      <vt:lpstr>Presentación de PowerPoint</vt:lpstr>
      <vt:lpstr>Ejercicio grupal</vt:lpstr>
      <vt:lpstr>Presentación de PowerPoint</vt:lpstr>
      <vt:lpstr>Presentación de PowerPoint</vt:lpstr>
      <vt:lpstr>Presentación de PowerPoint</vt:lpstr>
    </vt:vector>
  </TitlesOfParts>
  <Company>kkubo kkk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Dianita</cp:lastModifiedBy>
  <cp:revision>212</cp:revision>
  <cp:lastPrinted>2009-10-26T20:13:22Z</cp:lastPrinted>
  <dcterms:created xsi:type="dcterms:W3CDTF">2009-10-26T20:11:07Z</dcterms:created>
  <dcterms:modified xsi:type="dcterms:W3CDTF">2019-07-22T18:00:59Z</dcterms:modified>
</cp:coreProperties>
</file>