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4" r:id="rId2"/>
    <p:sldId id="435" r:id="rId3"/>
    <p:sldId id="436" r:id="rId4"/>
    <p:sldId id="459" r:id="rId5"/>
    <p:sldId id="458" r:id="rId6"/>
    <p:sldId id="465" r:id="rId7"/>
    <p:sldId id="464" r:id="rId8"/>
    <p:sldId id="466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4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7294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6246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33095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14: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contexto</a:t>
            </a:r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Introducción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07896" cy="5085928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Dentro del paradigma funcional o estructurado, existe una herramienta que sirve para delimitar el alcance de un sistema computacional.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s-MX" sz="2000" dirty="0"/>
          </a:p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El </a:t>
            </a:r>
            <a:r>
              <a:rPr lang="es-MX" sz="2000" dirty="0"/>
              <a:t>Diagrama de Contexto (DC), se utiliza para identificar a los interesados en el sistema, dichos interesados pueden ser instituciones, áreas departamentales,  personas o incluso otros sistemas que solicitan y proporcionan información (dan estímulos al sistema y reciben respuestas de él). </a:t>
            </a:r>
            <a:endParaRPr lang="es-MX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  <a:p>
            <a:pPr eaLnBrk="1" hangingPunct="1">
              <a:buFont typeface="Wingdings" pitchFamily="2" charset="2"/>
              <a:buChar char="§"/>
            </a:pPr>
            <a:r>
              <a:rPr lang="es-MX" sz="2000" dirty="0" smtClean="0"/>
              <a:t> Se le conoce como el diagrama de flujos de datos de nivel 0 (</a:t>
            </a:r>
            <a:r>
              <a:rPr lang="es-MX" sz="1600" dirty="0" smtClean="0"/>
              <a:t>se entenderá este concepto al ver el tema de DFD por niveles</a:t>
            </a:r>
            <a:r>
              <a:rPr lang="es-MX" sz="2000" dirty="0" smtClean="0"/>
              <a:t>).</a:t>
            </a:r>
          </a:p>
          <a:p>
            <a:pPr eaLnBrk="1" hangingPunct="1">
              <a:buFont typeface="Wingdings" pitchFamily="2" charset="2"/>
              <a:buChar char="§"/>
            </a:pPr>
            <a:endParaRPr lang="es-MX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En el diagrama, el sistema se representa como un círculo o elipse, cada interesado con un rectángulo con la etiqueta correspondiente, y una serie de flujos entre los interesados y el sistema, representados con flechas y </a:t>
            </a:r>
            <a:r>
              <a:rPr lang="es-MX" sz="2000" u="sng" dirty="0"/>
              <a:t>usualmente etiquetados con claves</a:t>
            </a:r>
            <a:r>
              <a:rPr lang="es-MX" sz="2000" dirty="0"/>
              <a:t> para detallarlos en una lista aparte.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Ejemplo de diagrama </a:t>
            </a:r>
            <a:r>
              <a:rPr lang="es-MX" sz="2000" dirty="0"/>
              <a:t>de </a:t>
            </a:r>
            <a:r>
              <a:rPr lang="es-MX" sz="2000" dirty="0" smtClean="0"/>
              <a:t>contexto: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Nomenclatura</a:t>
            </a:r>
          </a:p>
        </p:txBody>
      </p:sp>
      <p:pic>
        <p:nvPicPr>
          <p:cNvPr id="1026" name="Picture 2" descr="C:\rcortese\TC1009 Desarrollo de sistemas y base de datos\curso\semana2\LecturaFinal\Dibuj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896544" cy="27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6603" y="1423317"/>
            <a:ext cx="814985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MX" sz="1600" dirty="0" smtClean="0"/>
              <a:t>a1</a:t>
            </a:r>
            <a:r>
              <a:rPr lang="es-MX" sz="1600" dirty="0"/>
              <a:t>:    Solicitud de inscripción</a:t>
            </a:r>
            <a:br>
              <a:rPr lang="es-MX" sz="1600" dirty="0"/>
            </a:br>
            <a:r>
              <a:rPr lang="es-MX" sz="1600" dirty="0"/>
              <a:t>a2:     Horario asignado</a:t>
            </a:r>
            <a:br>
              <a:rPr lang="es-MX" sz="1600" dirty="0"/>
            </a:br>
            <a:r>
              <a:rPr lang="es-MX" sz="1600" dirty="0"/>
              <a:t>p1:     Listas de grupos asignados</a:t>
            </a:r>
            <a:br>
              <a:rPr lang="es-MX" sz="1600" dirty="0"/>
            </a:br>
            <a:r>
              <a:rPr lang="es-MX" sz="1600" dirty="0"/>
              <a:t>p2:     Calificaciones</a:t>
            </a:r>
            <a:br>
              <a:rPr lang="es-MX" sz="1600" dirty="0"/>
            </a:br>
            <a:r>
              <a:rPr lang="es-MX" sz="1600" dirty="0"/>
              <a:t>s1:     Lista de egresados</a:t>
            </a:r>
            <a:br>
              <a:rPr lang="es-MX" sz="1600" dirty="0"/>
            </a:br>
            <a:r>
              <a:rPr lang="es-MX" sz="1600" dirty="0"/>
              <a:t>f1:     Boleta mensual</a:t>
            </a:r>
            <a:br>
              <a:rPr lang="es-MX" sz="1600" dirty="0"/>
            </a:br>
            <a:r>
              <a:rPr lang="es-MX" sz="1600" dirty="0"/>
              <a:t>d1:     Demanda semestral</a:t>
            </a:r>
            <a:br>
              <a:rPr lang="es-MX" sz="1600" dirty="0"/>
            </a:br>
            <a:r>
              <a:rPr lang="es-MX" sz="1600" dirty="0"/>
              <a:t>d2:     Asignación de grupos a profesores</a:t>
            </a:r>
            <a:br>
              <a:rPr lang="es-MX" sz="1600" dirty="0"/>
            </a:br>
            <a:r>
              <a:rPr lang="es-MX" sz="1600" dirty="0"/>
              <a:t>c1:     Programación de cursos</a:t>
            </a:r>
            <a:br>
              <a:rPr lang="es-MX" sz="1600" dirty="0"/>
            </a:br>
            <a:r>
              <a:rPr lang="es-MX" sz="1600" dirty="0"/>
              <a:t>c2:     Demanda de salones</a:t>
            </a:r>
            <a:endParaRPr lang="es-MX" sz="16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1100" b="1" dirty="0" smtClean="0"/>
              <a:t>IMPORTANTE</a:t>
            </a:r>
            <a:r>
              <a:rPr lang="es-MX" sz="1100" b="1" dirty="0"/>
              <a:t>: El ejemplo no es exhaustivo, es decir pueden existir más interesados y desde luego más flujos, y sobre todo, el detalle mostrado en estos flujos es muy general; en un modelo de una situación real, deberá buscarse agotar los posibles interesados y lograr un excelente detalle en los flujos</a:t>
            </a:r>
            <a:r>
              <a:rPr lang="es-MX" sz="1100" b="1" dirty="0" smtClean="0"/>
              <a:t>.</a:t>
            </a:r>
            <a:endParaRPr lang="es-MX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7904" y="-65112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Continuación…</a:t>
            </a:r>
          </a:p>
        </p:txBody>
      </p:sp>
      <p:pic>
        <p:nvPicPr>
          <p:cNvPr id="4" name="Picture 2" descr="C:\rcortese\TC1009 Desarrollo de sistemas y base de datos\curso\semana2\LecturaFinal\Dibuj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2423"/>
            <a:ext cx="4896544" cy="27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37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3568" y="1628800"/>
            <a:ext cx="8149853" cy="36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El diagrama de contexto nos ayuda a delimitar el alcance del sistema, ya que en el planteamos qué interacciones son las que se considerarán en el sistema. </a:t>
            </a:r>
            <a:r>
              <a:rPr lang="es-MX" sz="2000" dirty="0" smtClean="0"/>
              <a:t>De </a:t>
            </a:r>
            <a:r>
              <a:rPr lang="es-MX" sz="2000" dirty="0"/>
              <a:t>esta manera, podemos decidir si el sistema de información atenderá requerimientos </a:t>
            </a:r>
            <a:r>
              <a:rPr lang="es-MX" sz="2000" dirty="0" smtClean="0"/>
              <a:t>de: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 </a:t>
            </a:r>
            <a:r>
              <a:rPr lang="es-MX" sz="1600" dirty="0"/>
              <a:t>área de la organización como puede ser el departamento de compras</a:t>
            </a:r>
            <a:r>
              <a:rPr lang="es-MX" sz="1600" dirty="0" smtClean="0"/>
              <a:t>,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 </a:t>
            </a:r>
            <a:r>
              <a:rPr lang="es-MX" sz="1600" dirty="0"/>
              <a:t>proceso completo de la empresa como puede ser el proceso de </a:t>
            </a:r>
            <a:r>
              <a:rPr lang="es-MX" sz="1600" dirty="0" smtClean="0"/>
              <a:t>producción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Una </a:t>
            </a:r>
            <a:r>
              <a:rPr lang="es-MX" sz="1600" dirty="0"/>
              <a:t>organización entera </a:t>
            </a:r>
            <a:r>
              <a:rPr lang="es-MX" sz="1600" dirty="0" smtClean="0"/>
              <a:t>o </a:t>
            </a:r>
            <a:r>
              <a:rPr lang="es-MX" sz="1600" dirty="0"/>
              <a:t>un corporativo de muchas organizaciones y reflejar esta decisión en el diagrama de contexto</a:t>
            </a:r>
            <a:r>
              <a:rPr lang="es-MX" sz="16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Utilidad:</a:t>
            </a:r>
          </a:p>
        </p:txBody>
      </p:sp>
    </p:spTree>
    <p:extLst>
      <p:ext uri="{BB962C8B-B14F-4D97-AF65-F5344CB8AC3E}">
        <p14:creationId xmlns:p14="http://schemas.microsoft.com/office/powerpoint/2010/main" val="1916454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sz="2400" kern="0" dirty="0" smtClean="0"/>
              <a:t>Aspectos adicionales  que definen el alcance de un proyecto.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43" y="1052736"/>
            <a:ext cx="7200800" cy="50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05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79513" y="1196752"/>
            <a:ext cx="8735888" cy="3600400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/>
              <a:t>Además </a:t>
            </a:r>
            <a:r>
              <a:rPr lang="es-MX" sz="2000" dirty="0"/>
              <a:t>de identificar </a:t>
            </a:r>
            <a:r>
              <a:rPr lang="es-MX" sz="2000" dirty="0" smtClean="0"/>
              <a:t>a los </a:t>
            </a:r>
            <a:r>
              <a:rPr lang="es-MX" sz="2000" dirty="0"/>
              <a:t>interesados del sistema y las interacciones que </a:t>
            </a:r>
            <a:r>
              <a:rPr lang="es-MX" sz="2000" dirty="0" smtClean="0"/>
              <a:t>tienen </a:t>
            </a:r>
            <a:r>
              <a:rPr lang="es-MX" sz="2000" dirty="0"/>
              <a:t>con el </a:t>
            </a:r>
            <a:r>
              <a:rPr lang="es-MX" sz="2000" dirty="0" smtClean="0"/>
              <a:t>mismo, </a:t>
            </a:r>
            <a:r>
              <a:rPr lang="es-MX" sz="2000" dirty="0"/>
              <a:t>es importante identificar a que otras restricciones </a:t>
            </a:r>
            <a:r>
              <a:rPr lang="es-MX" sz="2000" dirty="0" smtClean="0"/>
              <a:t>estará </a:t>
            </a:r>
            <a:r>
              <a:rPr lang="es-MX" sz="2000" dirty="0"/>
              <a:t>expuesto el sistema a desarrollar</a:t>
            </a:r>
            <a:r>
              <a:rPr lang="es-MX" sz="2000" dirty="0" smtClean="0"/>
              <a:t>.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Organizacional</a:t>
            </a:r>
            <a:r>
              <a:rPr lang="es-MX" sz="1600" dirty="0"/>
              <a:t>: Departamentos o áreas a las que dará </a:t>
            </a:r>
            <a:r>
              <a:rPr lang="es-MX" sz="1600" dirty="0" smtClean="0"/>
              <a:t>servicio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Complejidad</a:t>
            </a:r>
            <a:r>
              <a:rPr lang="es-MX" sz="1600" dirty="0"/>
              <a:t>: Actividades que se soportarían con el </a:t>
            </a:r>
            <a:r>
              <a:rPr lang="es-MX" sz="1600" dirty="0" smtClean="0"/>
              <a:t>sistema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Temporal</a:t>
            </a:r>
            <a:r>
              <a:rPr lang="es-MX" sz="1600" dirty="0"/>
              <a:t>: ¿Cuánto tiempo se tiene para desarrollarlo</a:t>
            </a:r>
            <a:r>
              <a:rPr lang="es-MX" sz="1600" dirty="0" smtClean="0"/>
              <a:t>?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Financiera</a:t>
            </a:r>
            <a:r>
              <a:rPr lang="es-MX" sz="1600" dirty="0"/>
              <a:t>: ¿Con qué </a:t>
            </a:r>
            <a:r>
              <a:rPr lang="es-MX" sz="1600" dirty="0" smtClean="0"/>
              <a:t>presupuesto </a:t>
            </a:r>
            <a:r>
              <a:rPr lang="es-MX" sz="1600" dirty="0"/>
              <a:t>se cuenta</a:t>
            </a:r>
            <a:r>
              <a:rPr lang="es-MX" sz="1600" dirty="0" smtClean="0"/>
              <a:t>?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Productos</a:t>
            </a:r>
            <a:r>
              <a:rPr lang="es-MX" sz="1600" dirty="0"/>
              <a:t>: Modelos, aplicaciones, </a:t>
            </a:r>
            <a:r>
              <a:rPr lang="es-MX" sz="1600" dirty="0" smtClean="0"/>
              <a:t>capacitación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Tecnológica</a:t>
            </a:r>
            <a:r>
              <a:rPr lang="es-MX" sz="1600" dirty="0"/>
              <a:t>: Hardware, software y comunicaciones disponible </a:t>
            </a:r>
            <a:r>
              <a:rPr lang="es-MX" sz="1600" b="1" dirty="0"/>
              <a:t>versus</a:t>
            </a:r>
            <a:r>
              <a:rPr lang="es-MX" sz="1600" dirty="0"/>
              <a:t> </a:t>
            </a:r>
            <a:r>
              <a:rPr lang="es-MX" sz="1600" dirty="0" smtClean="0"/>
              <a:t>requerida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Aspecto que definen el alcance de un proyecto.</a:t>
            </a:r>
          </a:p>
        </p:txBody>
      </p:sp>
    </p:spTree>
    <p:extLst>
      <p:ext uri="{BB962C8B-B14F-4D97-AF65-F5344CB8AC3E}">
        <p14:creationId xmlns:p14="http://schemas.microsoft.com/office/powerpoint/2010/main" val="1214643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14: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contexto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288</Words>
  <Application>Microsoft Office PowerPoint</Application>
  <PresentationFormat>Presentación en pantalla (4:3)</PresentationFormat>
  <Paragraphs>49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Lucida Grande</vt:lpstr>
      <vt:lpstr>News Gothic MT</vt:lpstr>
      <vt:lpstr>Times New Roman</vt:lpstr>
      <vt:lpstr>TradeGothic Bold</vt:lpstr>
      <vt:lpstr>Wingdings</vt:lpstr>
      <vt:lpstr>Blank Presentation</vt:lpstr>
      <vt:lpstr>Fundamentos de ingeniería de software 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ingeniería de software 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Dianita</cp:lastModifiedBy>
  <cp:revision>215</cp:revision>
  <cp:lastPrinted>2009-10-26T20:13:22Z</cp:lastPrinted>
  <dcterms:created xsi:type="dcterms:W3CDTF">2009-10-26T20:11:07Z</dcterms:created>
  <dcterms:modified xsi:type="dcterms:W3CDTF">2019-07-22T18:01:58Z</dcterms:modified>
</cp:coreProperties>
</file>