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4" r:id="rId2"/>
    <p:sldId id="435" r:id="rId3"/>
    <p:sldId id="436" r:id="rId4"/>
    <p:sldId id="468" r:id="rId5"/>
    <p:sldId id="459" r:id="rId6"/>
    <p:sldId id="45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67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0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22/07/2019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77328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24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31633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313613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79813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80013" y="1600200"/>
            <a:ext cx="35814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443038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524625"/>
            <a:ext cx="2895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24625"/>
            <a:ext cx="2133600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4388-D9B5-40F6-897A-8E6FBB890F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4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42" y="63627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Lista de eventos y  DFD</a:t>
            </a:r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rcortese\TC1009 Desarrollo de sistemas y base de datos\curso\semana9\lect15\Dibujo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3096"/>
            <a:ext cx="4833267" cy="21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Los flujos de datos en un </a:t>
            </a:r>
            <a:r>
              <a:rPr lang="es-MX" sz="2000" b="1" dirty="0"/>
              <a:t>DFD</a:t>
            </a:r>
            <a:r>
              <a:rPr lang="es-MX" sz="2000" dirty="0"/>
              <a:t> pueden ser </a:t>
            </a:r>
            <a:r>
              <a:rPr lang="es-MX" sz="2000" b="1" i="1" dirty="0"/>
              <a:t>divergentes o convergentes</a:t>
            </a:r>
            <a:r>
              <a:rPr lang="es-MX" sz="2000" dirty="0"/>
              <a:t>, es decir, </a:t>
            </a:r>
            <a:r>
              <a:rPr lang="es-MX" sz="2000" u="sng" dirty="0"/>
              <a:t>un flujo se divide en varios flujos o varios flujos se unen para formar un</a:t>
            </a:r>
            <a:r>
              <a:rPr lang="es-MX" sz="2000" dirty="0"/>
              <a:t>o. Esto tiene un significado en un DFD típico en el cual paquetes de datos se mueven a través del sistema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Cuando </a:t>
            </a:r>
            <a:r>
              <a:rPr lang="es-MX" sz="2000" dirty="0"/>
              <a:t>el flujo es </a:t>
            </a:r>
            <a:r>
              <a:rPr lang="es-MX" sz="2000" b="1" dirty="0"/>
              <a:t>divergente</a:t>
            </a:r>
            <a:r>
              <a:rPr lang="es-MX" sz="2000" dirty="0"/>
              <a:t>, puede significar dos cosas:</a:t>
            </a:r>
            <a:r>
              <a:rPr lang="es-MX" sz="2000" u="sng" dirty="0"/>
              <a:t> 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s-MX" sz="2000" dirty="0" smtClean="0"/>
              <a:t>	(</a:t>
            </a:r>
            <a:r>
              <a:rPr lang="es-MX" sz="2000" dirty="0"/>
              <a:t>a) </a:t>
            </a:r>
            <a:r>
              <a:rPr lang="es-MX" sz="2000" b="1" dirty="0"/>
              <a:t>S</a:t>
            </a:r>
            <a:r>
              <a:rPr lang="es-MX" sz="2000" b="1" dirty="0" smtClean="0"/>
              <a:t>e </a:t>
            </a:r>
            <a:r>
              <a:rPr lang="es-MX" sz="2000" b="1" dirty="0"/>
              <a:t>están creando copias </a:t>
            </a:r>
            <a:r>
              <a:rPr lang="es-MX" sz="2000" dirty="0"/>
              <a:t>del paquete que son enviadas a </a:t>
            </a:r>
            <a:r>
              <a:rPr lang="es-MX" sz="2000" dirty="0" smtClean="0"/>
              <a:t>		diferentes </a:t>
            </a:r>
            <a:r>
              <a:rPr lang="es-MX" sz="2000" dirty="0"/>
              <a:t>partes del sistema</a:t>
            </a:r>
            <a:r>
              <a:rPr lang="es-MX" sz="2000" dirty="0" smtClean="0"/>
              <a:t>;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r>
              <a:rPr lang="es-MX" sz="2000" dirty="0"/>
              <a:t>	</a:t>
            </a:r>
            <a:r>
              <a:rPr lang="es-MX" sz="2000" dirty="0" smtClean="0"/>
              <a:t> </a:t>
            </a:r>
            <a:r>
              <a:rPr lang="es-MX" sz="2000" dirty="0"/>
              <a:t>(b) </a:t>
            </a:r>
            <a:r>
              <a:rPr lang="es-MX" sz="2000" b="1" dirty="0" smtClean="0"/>
              <a:t>Es </a:t>
            </a:r>
            <a:r>
              <a:rPr lang="es-MX" sz="2000" b="1" dirty="0"/>
              <a:t>un paquete complejo que se está dividiendo </a:t>
            </a:r>
            <a:r>
              <a:rPr lang="es-MX" sz="2000" dirty="0"/>
              <a:t>en </a:t>
            </a:r>
            <a:r>
              <a:rPr lang="es-MX" sz="2000" dirty="0" smtClean="0"/>
              <a:t>		paquetes </a:t>
            </a:r>
            <a:r>
              <a:rPr lang="es-MX" sz="2000" dirty="0"/>
              <a:t>más pequeños, cada uno de los </a:t>
            </a:r>
            <a:r>
              <a:rPr lang="es-MX" sz="2000" dirty="0" smtClean="0"/>
              <a:t>			cuales </a:t>
            </a:r>
            <a:r>
              <a:rPr lang="es-MX" sz="2000" dirty="0"/>
              <a:t>se </a:t>
            </a:r>
            <a:r>
              <a:rPr lang="es-MX" sz="2000" dirty="0" smtClean="0"/>
              <a:t>está </a:t>
            </a:r>
            <a:r>
              <a:rPr lang="es-MX" sz="2000" dirty="0"/>
              <a:t>enviando a distintas partes.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</p:spTree>
    <p:extLst>
      <p:ext uri="{BB962C8B-B14F-4D97-AF65-F5344CB8AC3E}">
        <p14:creationId xmlns:p14="http://schemas.microsoft.com/office/powerpoint/2010/main" val="3163511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Cuando el flujo es </a:t>
            </a:r>
            <a:r>
              <a:rPr lang="es-MX" sz="2000" b="1" dirty="0"/>
              <a:t>convergente</a:t>
            </a:r>
            <a:r>
              <a:rPr lang="es-MX" sz="2000" dirty="0"/>
              <a:t>, </a:t>
            </a:r>
            <a:r>
              <a:rPr lang="es-MX" sz="2000" u="sng" dirty="0"/>
              <a:t>varios paquetes se están uniendo para formar un paquete complejo</a:t>
            </a:r>
            <a:r>
              <a:rPr lang="es-MX" sz="2000" dirty="0"/>
              <a:t>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6146" name="Picture 2" descr="C:\rcortese\TC1009 Desarrollo de sistemas y base de datos\curso\semana9\lect15\Dibujo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415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87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Aunque </a:t>
            </a:r>
            <a:r>
              <a:rPr lang="es-MX" sz="2000" dirty="0"/>
              <a:t>los </a:t>
            </a:r>
            <a:r>
              <a:rPr lang="es-MX" sz="2000" b="1" dirty="0" err="1" smtClean="0"/>
              <a:t>DFD’s</a:t>
            </a:r>
            <a:r>
              <a:rPr lang="es-MX" sz="2000" b="1" dirty="0" smtClean="0"/>
              <a:t> </a:t>
            </a:r>
            <a:r>
              <a:rPr lang="es-MX" sz="2000" dirty="0"/>
              <a:t>son una herramienta </a:t>
            </a:r>
            <a:r>
              <a:rPr lang="es-MX" sz="2000" b="1" dirty="0"/>
              <a:t>gráfica atractiva</a:t>
            </a:r>
            <a:r>
              <a:rPr lang="es-MX" sz="2000" dirty="0"/>
              <a:t> para capturar de manera bastante intuitiva los flujos de datos y las operaciones involucradas en un sistema de información, carecen de un </a:t>
            </a:r>
            <a:r>
              <a:rPr lang="es-MX" sz="2000" b="1" dirty="0"/>
              <a:t>significado preciso</a:t>
            </a:r>
            <a:r>
              <a:rPr lang="es-MX" sz="2000" dirty="0"/>
              <a:t>, ya </a:t>
            </a:r>
            <a:r>
              <a:rPr lang="es-MX" sz="2000" dirty="0" smtClean="0"/>
              <a:t>que: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800" dirty="0" smtClean="0"/>
              <a:t>La </a:t>
            </a:r>
            <a:r>
              <a:rPr lang="es-MX" sz="1800" dirty="0"/>
              <a:t>semántica de los componentes usados solamente se encuentra especificada por los </a:t>
            </a:r>
            <a:r>
              <a:rPr lang="es-MX" sz="1800" b="1" dirty="0"/>
              <a:t>nombres elegidos por el </a:t>
            </a:r>
            <a:r>
              <a:rPr lang="es-MX" sz="1800" b="1" dirty="0" smtClean="0"/>
              <a:t>analista</a:t>
            </a:r>
            <a:r>
              <a:rPr lang="es-MX" sz="1800" dirty="0" smtClean="0"/>
              <a:t>.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s-MX" sz="1800" dirty="0" smtClean="0"/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800" b="1" dirty="0" smtClean="0"/>
              <a:t>Carecen </a:t>
            </a:r>
            <a:r>
              <a:rPr lang="es-MX" sz="1800" b="1" dirty="0"/>
              <a:t>de aspectos de control</a:t>
            </a:r>
            <a:r>
              <a:rPr lang="es-MX" sz="1800" dirty="0"/>
              <a:t>, es decir, no está claro cuantos paquetes requiere un proceso de un flujo de entrada para producir una salida, o en qué orden los requiere si existen varios flujos de entrada</a:t>
            </a:r>
            <a:r>
              <a:rPr lang="es-MX" sz="1800" dirty="0" smtClean="0"/>
              <a:t>.</a:t>
            </a:r>
          </a:p>
          <a:p>
            <a:pPr lvl="1" algn="just" eaLnBrk="1" hangingPunct="1">
              <a:lnSpc>
                <a:spcPct val="80000"/>
              </a:lnSpc>
              <a:buFont typeface="Wingdings" pitchFamily="2" charset="2"/>
              <a:buChar char="§"/>
            </a:pPr>
            <a:endParaRPr lang="es-MX" sz="1800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800" u="sng" dirty="0"/>
              <a:t>El primer problema </a:t>
            </a:r>
            <a:r>
              <a:rPr lang="es-MX" sz="1800" dirty="0"/>
              <a:t>lo vamos a solucionar acompañando al </a:t>
            </a:r>
            <a:r>
              <a:rPr lang="es-MX" sz="1800" b="1" dirty="0"/>
              <a:t>DFD </a:t>
            </a:r>
            <a:r>
              <a:rPr lang="es-MX" sz="1800" dirty="0"/>
              <a:t>con un </a:t>
            </a:r>
            <a:r>
              <a:rPr lang="es-MX" sz="1800" b="1" dirty="0"/>
              <a:t>diccionario de datos</a:t>
            </a:r>
            <a:r>
              <a:rPr lang="es-MX" sz="1800" dirty="0"/>
              <a:t> (detallando información de cada flujo). </a:t>
            </a:r>
            <a:endParaRPr lang="es-MX" sz="1800" dirty="0" smtClean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endParaRPr lang="es-MX" sz="1800" dirty="0"/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r>
              <a:rPr lang="es-MX" sz="1800" dirty="0" smtClean="0"/>
              <a:t>Sin </a:t>
            </a:r>
            <a:r>
              <a:rPr lang="es-MX" sz="1800" dirty="0"/>
              <a:t>embargo, para la semántica de un proceso y los detalles de control </a:t>
            </a:r>
            <a:r>
              <a:rPr lang="es-MX" sz="1800" dirty="0" smtClean="0"/>
              <a:t>será necesario usar </a:t>
            </a:r>
            <a:r>
              <a:rPr lang="es-MX" sz="1800" dirty="0"/>
              <a:t>otro tipo de herramienta que permita construir especificaciones de procesos no </a:t>
            </a:r>
            <a:r>
              <a:rPr lang="es-MX" sz="1800" dirty="0" smtClean="0"/>
              <a:t>ambiguas (mini-especificaciones).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Diagrama de flujos</a:t>
            </a:r>
          </a:p>
        </p:txBody>
      </p:sp>
    </p:spTree>
    <p:extLst>
      <p:ext uri="{BB962C8B-B14F-4D97-AF65-F5344CB8AC3E}">
        <p14:creationId xmlns:p14="http://schemas.microsoft.com/office/powerpoint/2010/main" val="3560887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Muestra una colección de datos en "reposo". Se  representa por medio de </a:t>
            </a:r>
            <a:r>
              <a:rPr lang="es-MX" sz="2000" b="1" u="sng" dirty="0"/>
              <a:t>dos líneas paralelas con un nombre entre medio</a:t>
            </a:r>
            <a:r>
              <a:rPr lang="es-MX" sz="2000" dirty="0"/>
              <a:t>. En general dicho nombre está en </a:t>
            </a:r>
            <a:r>
              <a:rPr lang="es-MX" sz="2000" b="1" dirty="0" smtClean="0"/>
              <a:t>plural.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</a:t>
            </a:r>
            <a:r>
              <a:rPr lang="es-MX" sz="2000" b="1" dirty="0"/>
              <a:t>almacén </a:t>
            </a:r>
            <a:r>
              <a:rPr lang="es-MX" sz="2000" dirty="0"/>
              <a:t>puede corresponder a un archivo en disco, </a:t>
            </a:r>
            <a:r>
              <a:rPr lang="es-MX" sz="2000" dirty="0" smtClean="0"/>
              <a:t>una tabla(s) en una base de datos, o incluso datos </a:t>
            </a:r>
            <a:r>
              <a:rPr lang="es-MX" sz="2000" dirty="0"/>
              <a:t>almacenados en papel en un cajón</a:t>
            </a:r>
            <a:r>
              <a:rPr lang="es-MX" sz="2000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Almacenes de datos: Repositorios</a:t>
            </a:r>
          </a:p>
        </p:txBody>
      </p:sp>
      <p:pic>
        <p:nvPicPr>
          <p:cNvPr id="8194" name="Picture 2" descr="C:\rcortese\TC1009 Desarrollo de sistemas y base de datos\curso\semana9\lect15\Dibujo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23224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9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/>
              <a:t>Un flujo que sale de un almacén se interpreta como una lectura</a:t>
            </a:r>
            <a:r>
              <a:rPr lang="es-MX" sz="2000" dirty="0"/>
              <a:t> a información del </a:t>
            </a:r>
            <a:r>
              <a:rPr lang="es-MX" sz="2000" dirty="0" smtClean="0"/>
              <a:t>almacén: ya sea que se recupere un paquete completo, varios paquetes (que podrían cumplir con una cierta condición) o una parte de un paquete o una porción de varios paquetes. ¿Cómo sabemos cuál de ellas representa? Para eso usamos el </a:t>
            </a:r>
            <a:r>
              <a:rPr lang="es-MX" sz="2000" b="1" dirty="0" smtClean="0"/>
              <a:t>diccionario de datos</a:t>
            </a:r>
            <a:r>
              <a:rPr lang="es-MX" sz="2000" dirty="0" smtClean="0"/>
              <a:t>.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/>
              <a:t>Un flujo de entrada a un almacén se interpreta como una escritura en el almacén</a:t>
            </a:r>
            <a:r>
              <a:rPr lang="es-MX" sz="2000" dirty="0"/>
              <a:t>. Esto podría significar que se </a:t>
            </a:r>
            <a:r>
              <a:rPr lang="es-MX" sz="2000" u="sng" dirty="0"/>
              <a:t>agregan o borran</a:t>
            </a:r>
            <a:r>
              <a:rPr lang="es-MX" sz="2000" dirty="0"/>
              <a:t> paquetes, se </a:t>
            </a:r>
            <a:r>
              <a:rPr lang="es-MX" sz="2000" u="sng" dirty="0"/>
              <a:t>modifican paquetes o porciones de los mismos</a:t>
            </a:r>
            <a:r>
              <a:rPr lang="es-MX" sz="2000" dirty="0"/>
              <a:t>. En todos los casos es evidente que el almacén cambiará. </a:t>
            </a:r>
            <a:r>
              <a:rPr lang="es-MX" sz="2000" dirty="0" smtClean="0"/>
              <a:t>El </a:t>
            </a:r>
            <a:r>
              <a:rPr lang="es-MX" sz="2000" dirty="0"/>
              <a:t>proceso en el otro extremo del flujo es el encargado de producir el cambio en el almacén. Obviamente los flujos de entrada a un almacenamiento sólo pueden transportar paquetes que el almacén sea capaz de guardar</a:t>
            </a:r>
            <a:r>
              <a:rPr lang="es-MX" sz="2000" dirty="0" smtClean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Almacenes de datos: Repositorios</a:t>
            </a:r>
          </a:p>
        </p:txBody>
      </p:sp>
    </p:spTree>
    <p:extLst>
      <p:ext uri="{BB962C8B-B14F-4D97-AF65-F5344CB8AC3E}">
        <p14:creationId xmlns:p14="http://schemas.microsoft.com/office/powerpoint/2010/main" val="394260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24847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interesado puede ser una persona, una compañía, un departamento que se encuentran fuera del sistema que se está modelando. También puede llegar a ser otro </a:t>
            </a:r>
            <a:r>
              <a:rPr lang="es-MX" sz="2000" u="sng" dirty="0"/>
              <a:t>sistema computacional con el que éste se comunica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interesados los podemos identificar </a:t>
            </a:r>
            <a:r>
              <a:rPr lang="es-MX" sz="2000" b="1" dirty="0"/>
              <a:t>a partir de las entrevistas con el usuario</a:t>
            </a:r>
            <a:r>
              <a:rPr lang="es-MX" sz="2000" dirty="0"/>
              <a:t>. Son aquellas entidades </a:t>
            </a:r>
            <a:r>
              <a:rPr lang="es-MX" sz="2000" b="1" dirty="0"/>
              <a:t>internas o externas que proveen datos al sistema </a:t>
            </a:r>
            <a:r>
              <a:rPr lang="es-MX" sz="2000" dirty="0"/>
              <a:t>y/o esperan algún tipo de salida del mismo</a:t>
            </a: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Interesados: Terminadores</a:t>
            </a:r>
          </a:p>
        </p:txBody>
      </p:sp>
      <p:pic>
        <p:nvPicPr>
          <p:cNvPr id="10242" name="Picture 2" descr="C:\rcortese\TC1009 Desarrollo de sistemas y base de datos\curso\semana9\lect15\Dibujo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932" y="2420888"/>
            <a:ext cx="237233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81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254280" cy="4248472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Para determinar si el nivel de detalle de un </a:t>
            </a:r>
            <a:r>
              <a:rPr lang="es-MX" sz="2000" b="1" dirty="0"/>
              <a:t>DFD es correcto</a:t>
            </a:r>
            <a:r>
              <a:rPr lang="es-MX" sz="2000" dirty="0"/>
              <a:t>, debe analizarse el cumplimiento de las siguientes </a:t>
            </a:r>
            <a:r>
              <a:rPr lang="es-MX" sz="2000" b="1" dirty="0"/>
              <a:t>reglas: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Los </a:t>
            </a:r>
            <a:r>
              <a:rPr lang="es-MX" sz="2000" dirty="0"/>
              <a:t>almacenes de datos deben representar tablas derivadas del modelo de </a:t>
            </a:r>
            <a:r>
              <a:rPr lang="es-MX" sz="2000" dirty="0" smtClean="0"/>
              <a:t>datos.</a:t>
            </a:r>
            <a:r>
              <a:rPr lang="es-MX" sz="2000" dirty="0"/>
              <a:t/>
            </a:r>
            <a:br>
              <a:rPr lang="es-MX" sz="2000" dirty="0"/>
            </a:br>
            <a:endParaRPr lang="es-MX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/>
              <a:t>Los </a:t>
            </a:r>
            <a:r>
              <a:rPr lang="es-MX" sz="2000" dirty="0"/>
              <a:t>flujos deben ser</a:t>
            </a:r>
            <a:r>
              <a:rPr lang="es-MX" sz="2000" dirty="0" smtClean="0"/>
              <a:t>: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 smtClean="0"/>
              <a:t>Campos </a:t>
            </a:r>
            <a:r>
              <a:rPr lang="es-MX" sz="1600" dirty="0"/>
              <a:t>de las tablas que provienen del modelo de datos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Entradas proporcionadas por el usuario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Datos derivables por expresiones o algoritmos a partir de 1 y 2</a:t>
            </a:r>
            <a:r>
              <a:rPr lang="es-MX" sz="1600" dirty="0" smtClean="0"/>
              <a:t>.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Reglas de consistencia en DFD</a:t>
            </a:r>
          </a:p>
        </p:txBody>
      </p:sp>
    </p:spTree>
    <p:extLst>
      <p:ext uri="{BB962C8B-B14F-4D97-AF65-F5344CB8AC3E}">
        <p14:creationId xmlns:p14="http://schemas.microsoft.com/office/powerpoint/2010/main" val="20989883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/>
              <a:t>Para determinar si el nivel de detalle de un </a:t>
            </a:r>
            <a:r>
              <a:rPr lang="es-MX" sz="2000" b="1" dirty="0"/>
              <a:t>DFD es correcto</a:t>
            </a:r>
            <a:r>
              <a:rPr lang="es-MX" sz="2000" dirty="0"/>
              <a:t>, debe analizarse el cumplimiento de las siguientes </a:t>
            </a:r>
            <a:r>
              <a:rPr lang="es-MX" sz="2000" b="1" dirty="0"/>
              <a:t>reglas:</a:t>
            </a:r>
            <a:r>
              <a:rPr lang="es-MX" sz="2000" dirty="0"/>
              <a:t> </a:t>
            </a:r>
            <a:endParaRPr lang="es-MX" sz="2000" dirty="0" smtClean="0"/>
          </a:p>
          <a:p>
            <a:pPr marL="0" indent="0">
              <a:buNone/>
            </a:pPr>
            <a:endParaRPr lang="es-MX" sz="2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s-MX" sz="2000" dirty="0" smtClean="0"/>
              <a:t>Es </a:t>
            </a:r>
            <a:r>
              <a:rPr lang="es-MX" sz="2000" dirty="0"/>
              <a:t>posible definir flujos</a:t>
            </a:r>
            <a:r>
              <a:rPr lang="es-MX" sz="2000" dirty="0" smtClean="0"/>
              <a:t>: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 smtClean="0"/>
              <a:t>Entre </a:t>
            </a:r>
            <a:r>
              <a:rPr lang="es-MX" sz="1600" dirty="0"/>
              <a:t>un proceso y otro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Entre un proceso y un almacén de datos</a:t>
            </a:r>
          </a:p>
          <a:p>
            <a:pPr lvl="1" indent="-342900">
              <a:buFont typeface="+mj-lt"/>
              <a:buAutoNum type="alphaUcPeriod"/>
            </a:pPr>
            <a:r>
              <a:rPr lang="es-MX" sz="1600" dirty="0"/>
              <a:t>Entre un interesado y un proceso.</a:t>
            </a:r>
          </a:p>
          <a:p>
            <a:pPr marL="400050" lvl="1" indent="0">
              <a:buNone/>
            </a:pPr>
            <a:r>
              <a:rPr lang="es-MX" sz="1200" i="1" dirty="0" smtClean="0"/>
              <a:t>Dicho </a:t>
            </a:r>
            <a:r>
              <a:rPr lang="es-MX" sz="1200" i="1" dirty="0"/>
              <a:t>de otro modo, los flujos deben llegar a un proceso o partir de él. No es válido que un flujo conecte interesados entre sí, almacenes de datos entre sí o interesados con almacenes de datos sin pasar por un proceso.</a:t>
            </a:r>
            <a:r>
              <a:rPr lang="es-MX" sz="1600" dirty="0"/>
              <a:t/>
            </a:r>
            <a:br>
              <a:rPr lang="es-MX" sz="1600" dirty="0"/>
            </a:br>
            <a:endParaRPr lang="es-MX" sz="1600" dirty="0"/>
          </a:p>
          <a:p>
            <a:pPr marL="457200" indent="-457200">
              <a:buFont typeface="+mj-lt"/>
              <a:buAutoNum type="arabicPeriod" startAt="4"/>
            </a:pPr>
            <a:r>
              <a:rPr lang="es-MX" sz="2000" dirty="0" smtClean="0"/>
              <a:t>El </a:t>
            </a:r>
            <a:r>
              <a:rPr lang="es-MX" sz="2000" dirty="0"/>
              <a:t>alcance de los procesos debe ser abarcable y claro</a:t>
            </a:r>
            <a:r>
              <a:rPr lang="es-MX" sz="2000" dirty="0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MX" sz="2000" dirty="0" smtClean="0"/>
              <a:t>El </a:t>
            </a:r>
            <a:r>
              <a:rPr lang="es-MX" sz="2000" dirty="0"/>
              <a:t>DFD en su conjunto debe representar la atención total al evento que se modela</a:t>
            </a:r>
            <a:r>
              <a:rPr lang="es-MX" sz="2000" dirty="0" smtClean="0"/>
              <a:t>.</a:t>
            </a: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Reglas de consistencia en DFD</a:t>
            </a:r>
          </a:p>
        </p:txBody>
      </p:sp>
    </p:spTree>
    <p:extLst>
      <p:ext uri="{BB962C8B-B14F-4D97-AF65-F5344CB8AC3E}">
        <p14:creationId xmlns:p14="http://schemas.microsoft.com/office/powerpoint/2010/main" val="1806933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/>
              <a:t>Es </a:t>
            </a:r>
            <a:r>
              <a:rPr lang="es-MX" sz="2000" dirty="0"/>
              <a:t>un conjunto de </a:t>
            </a:r>
            <a:r>
              <a:rPr lang="es-MX" sz="2000" u="sng" dirty="0"/>
              <a:t>metadatos</a:t>
            </a:r>
            <a:r>
              <a:rPr lang="es-MX" sz="2000" dirty="0"/>
              <a:t> que contiene las características lógicas y puntuales de los datos que se van a utilizar en el sistema que se programa, incluyendo nombre, descripción, alias, contenido y organización</a:t>
            </a:r>
            <a:r>
              <a:rPr lang="es-MX" sz="2000" dirty="0" smtClean="0"/>
              <a:t>.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/>
              <a:t>En un diccionario de datos se encuentra la lista de todos los elementos que forman parte del flujo de datos de todo el sistema. </a:t>
            </a: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Los </a:t>
            </a:r>
            <a:r>
              <a:rPr lang="es-MX" sz="2000" dirty="0"/>
              <a:t>elementos más importantes son flujos de datos, almacenes de datos y procesos. El diccionario de datos guarda los detalles y descripción de todos estos elementos.</a:t>
            </a: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Diccionario de datos</a:t>
            </a:r>
          </a:p>
        </p:txBody>
      </p:sp>
    </p:spTree>
    <p:extLst>
      <p:ext uri="{BB962C8B-B14F-4D97-AF65-F5344CB8AC3E}">
        <p14:creationId xmlns:p14="http://schemas.microsoft.com/office/powerpoint/2010/main" val="31771525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>
              <a:buNone/>
            </a:pPr>
            <a:r>
              <a:rPr lang="es-MX" sz="2000" dirty="0" smtClean="0"/>
              <a:t>La </a:t>
            </a:r>
            <a:r>
              <a:rPr lang="es-MX" sz="2000" dirty="0"/>
              <a:t>definición de un dato se introduce mediante el símbolo “=”; en este </a:t>
            </a:r>
            <a:r>
              <a:rPr lang="es-MX" sz="2000" dirty="0" smtClean="0"/>
              <a:t>contexto: El </a:t>
            </a:r>
            <a:r>
              <a:rPr lang="es-MX" sz="2000" dirty="0"/>
              <a:t>“=” se lee como “está definido por”, o “está compuesto de”, o “significa</a:t>
            </a:r>
            <a:r>
              <a:rPr lang="es-MX" sz="2000" dirty="0" smtClean="0"/>
              <a:t>”.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Para definir un dato completamente, la definición debe incluir:</a:t>
            </a:r>
          </a:p>
          <a:p>
            <a:pPr lvl="1"/>
            <a:r>
              <a:rPr lang="es-MX" sz="1600" dirty="0"/>
              <a:t>El significado del dato en el contexto de la aplicación. Esto se documenta en forma de comentario.</a:t>
            </a:r>
          </a:p>
          <a:p>
            <a:pPr lvl="1"/>
            <a:r>
              <a:rPr lang="es-MX" sz="1600" dirty="0"/>
              <a:t>La composición del dato, si es que está compuesto de otros elementos significativos.</a:t>
            </a:r>
          </a:p>
          <a:p>
            <a:pPr lvl="1"/>
            <a:r>
              <a:rPr lang="es-MX" sz="1600" dirty="0"/>
              <a:t>Los valores que el dato puede tomar, si se trata de un dato elemental que ya no puede ser descompuesto.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Definiciones</a:t>
            </a:r>
          </a:p>
        </p:txBody>
      </p:sp>
    </p:spTree>
    <p:extLst>
      <p:ext uri="{BB962C8B-B14F-4D97-AF65-F5344CB8AC3E}">
        <p14:creationId xmlns:p14="http://schemas.microsoft.com/office/powerpoint/2010/main" val="158676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Introducción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07896" cy="4437856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/>
              <a:t>Para el modelado de procesos crearemos un Modelo de Flujo de Datos (</a:t>
            </a:r>
            <a:r>
              <a:rPr lang="es-MX" sz="2000" b="1" dirty="0"/>
              <a:t>MFD</a:t>
            </a:r>
            <a:r>
              <a:rPr lang="es-MX" sz="2000" dirty="0"/>
              <a:t>), constituido por tres herramientas</a:t>
            </a:r>
            <a:r>
              <a:rPr lang="es-MX" sz="2000" dirty="0" smtClean="0"/>
              <a:t>: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s-MX" sz="2000" dirty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Diagrama </a:t>
            </a:r>
            <a:r>
              <a:rPr lang="es-MX" sz="1600" dirty="0"/>
              <a:t>de Contexto (</a:t>
            </a:r>
            <a:r>
              <a:rPr lang="es-MX" sz="1600" b="1" dirty="0"/>
              <a:t>DC</a:t>
            </a:r>
            <a:r>
              <a:rPr lang="es-MX" sz="1600" dirty="0"/>
              <a:t>)  </a:t>
            </a:r>
            <a:endParaRPr lang="es-MX" sz="1600" dirty="0" smtClean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Lista </a:t>
            </a:r>
            <a:r>
              <a:rPr lang="es-MX" sz="1600" dirty="0"/>
              <a:t>de Eventos (</a:t>
            </a:r>
            <a:r>
              <a:rPr lang="es-MX" sz="1600" b="1" dirty="0"/>
              <a:t>LE</a:t>
            </a:r>
            <a:r>
              <a:rPr lang="es-MX" sz="1600" dirty="0"/>
              <a:t>) </a:t>
            </a:r>
            <a:endParaRPr lang="es-MX" sz="1600" dirty="0" smtClean="0"/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s-MX" sz="1600" dirty="0" smtClean="0"/>
              <a:t>Diagramas </a:t>
            </a:r>
            <a:r>
              <a:rPr lang="es-MX" sz="1600" dirty="0"/>
              <a:t>de Flujo de Datos (</a:t>
            </a:r>
            <a:r>
              <a:rPr lang="es-MX" sz="1600" b="1" dirty="0"/>
              <a:t>DFD</a:t>
            </a:r>
            <a:r>
              <a:rPr lang="es-MX" sz="1600" dirty="0" smtClean="0"/>
              <a:t>), </a:t>
            </a:r>
            <a:r>
              <a:rPr lang="es-MX" sz="1600" dirty="0"/>
              <a:t>que representan las acciones desencadenadas por </a:t>
            </a:r>
            <a:r>
              <a:rPr lang="es-MX" sz="1600" dirty="0" smtClean="0"/>
              <a:t>eventos.</a:t>
            </a:r>
          </a:p>
          <a:p>
            <a:pPr lvl="1" algn="just" eaLnBrk="1" hangingPunct="1">
              <a:buFont typeface="Wingdings" pitchFamily="2" charset="2"/>
              <a:buChar char="§"/>
            </a:pPr>
            <a:endParaRPr lang="es-MX" sz="1600" dirty="0"/>
          </a:p>
          <a:p>
            <a:pPr algn="just" eaLnBrk="1" hangingPunct="1">
              <a:buFont typeface="Wingdings" pitchFamily="2" charset="2"/>
              <a:buChar char="§"/>
            </a:pPr>
            <a:r>
              <a:rPr lang="es-MX" sz="2000" dirty="0" smtClean="0"/>
              <a:t>Como </a:t>
            </a:r>
            <a:r>
              <a:rPr lang="es-MX" sz="2000" dirty="0"/>
              <a:t>recordarás el Diagrama de Contexto (DC), se utiliza para identificar a los interesados (internos y externos) en el sistema, que son instituciones, áreas departamentales o personas que solicitan y proporcionan información (dan estímulos al sistema y reciben respuestas de él).</a:t>
            </a:r>
          </a:p>
          <a:p>
            <a:pPr eaLnBrk="1" hangingPunct="1">
              <a:buFont typeface="Wingdings" pitchFamily="2" charset="2"/>
              <a:buChar char="§"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80889622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Son aquellos para los cuales no hay una </a:t>
            </a:r>
            <a:r>
              <a:rPr lang="es-MX" sz="2000" u="sng" dirty="0"/>
              <a:t>descomposición significativa</a:t>
            </a:r>
            <a:r>
              <a:rPr lang="es-MX" sz="2000" dirty="0"/>
              <a:t>. Por ejemplo, puede ser que no se requiera descomponer el nombre de una persona en primer-nombre, apellido-materno y apellido-paterno; esto depende del contexto del sistema que se esté modelando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Cuando se han identificado los datos elementales, deben ser introducidos en el DD y proveer una breve descripción que describa el significado del dato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r>
              <a:rPr lang="es-MX" sz="2000" dirty="0" smtClean="0"/>
              <a:t> </a:t>
            </a:r>
          </a:p>
          <a:p>
            <a:pPr marL="0" indent="0" algn="just">
              <a:buNone/>
            </a:pPr>
            <a:r>
              <a:rPr lang="es-MX" sz="2000" dirty="0" smtClean="0"/>
              <a:t>En </a:t>
            </a:r>
            <a:r>
              <a:rPr lang="es-MX" sz="2000" dirty="0"/>
              <a:t>el caso de que el dato tenga un nombre significativo, </a:t>
            </a:r>
            <a:r>
              <a:rPr lang="es-MX" sz="2000" u="sng" dirty="0"/>
              <a:t>se puede omitir la descripción</a:t>
            </a:r>
            <a:r>
              <a:rPr lang="es-MX" sz="2000" dirty="0"/>
              <a:t>, sin embargo; es importante especificar las unidades de medida que el dato puede tomar.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dirty="0">
                <a:ea typeface="+mn-ea"/>
              </a:rPr>
              <a:t>Datos elementales</a:t>
            </a:r>
          </a:p>
        </p:txBody>
      </p:sp>
    </p:spTree>
    <p:extLst>
      <p:ext uri="{BB962C8B-B14F-4D97-AF65-F5344CB8AC3E}">
        <p14:creationId xmlns:p14="http://schemas.microsoft.com/office/powerpoint/2010/main" val="4228346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Un dato opcional es aquel que puede o no estar presente como componente de un dato compuesto. Se caracteriza por estar encerrado entre paréntesis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Por ejemplo en los datos de una persona que juega el rol de cliente puede ser opcional el dato de contacto.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/>
              <a:t>Cliente = RFC, Nombre, Domicilio, [datos de contacto]</a:t>
            </a:r>
          </a:p>
          <a:p>
            <a:pPr marL="0" indent="0" algn="just">
              <a:buNone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opcionales</a:t>
            </a:r>
          </a:p>
        </p:txBody>
      </p:sp>
    </p:spTree>
    <p:extLst>
      <p:ext uri="{BB962C8B-B14F-4D97-AF65-F5344CB8AC3E}">
        <p14:creationId xmlns:p14="http://schemas.microsoft.com/office/powerpoint/2010/main" val="557321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Indica que un elemento consiste de exactamente una opción de un conjunto de alternativas que se encierran entre corchetes</a:t>
            </a:r>
            <a:r>
              <a:rPr lang="es-MX" sz="2000" dirty="0" smtClean="0"/>
              <a:t>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Por ejemplo el estatus de un ejemplar de un libro de biblioteca.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r>
              <a:rPr lang="es-MX" sz="2000" dirty="0" err="1" smtClean="0"/>
              <a:t>Ejemplar.Status</a:t>
            </a:r>
            <a:r>
              <a:rPr lang="es-MX" sz="2000" dirty="0" smtClean="0"/>
              <a:t> = [Prestado, Reservado, Extraviado]</a:t>
            </a: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selección</a:t>
            </a:r>
          </a:p>
        </p:txBody>
      </p:sp>
    </p:spTree>
    <p:extLst>
      <p:ext uri="{BB962C8B-B14F-4D97-AF65-F5344CB8AC3E}">
        <p14:creationId xmlns:p14="http://schemas.microsoft.com/office/powerpoint/2010/main" val="1912062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22176" y="980728"/>
            <a:ext cx="861432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/>
              <a:t>Se usa para indicar ocurrencias repetidas de un componente en un elemento compuesto</a:t>
            </a:r>
            <a:r>
              <a:rPr lang="es-MX" sz="2000" dirty="0" smtClean="0"/>
              <a:t>.</a:t>
            </a:r>
          </a:p>
          <a:p>
            <a:pPr algn="just"/>
            <a:endParaRPr lang="es-MX" sz="2000" dirty="0"/>
          </a:p>
          <a:p>
            <a:pPr marL="0" indent="0" algn="just">
              <a:buNone/>
            </a:pPr>
            <a:r>
              <a:rPr lang="es-MX" sz="2000" dirty="0" smtClean="0"/>
              <a:t>Ejemplo1: </a:t>
            </a:r>
          </a:p>
          <a:p>
            <a:pPr marL="800100" lvl="2" indent="0" algn="just">
              <a:buNone/>
            </a:pPr>
            <a:r>
              <a:rPr lang="es-MX" sz="1400" dirty="0" smtClean="0"/>
              <a:t>Orden-de-compra </a:t>
            </a:r>
            <a:r>
              <a:rPr lang="es-MX" sz="1400" dirty="0"/>
              <a:t>= nombre-cliente + dirección-de-envío + {artículo} significa que una orden de compra siempre debe contener un nombre de cliente, una dirección de envío y cero o más ocurrencias de un artículo.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r>
              <a:rPr lang="es-MX" sz="2000" dirty="0" smtClean="0"/>
              <a:t>Ejemplo2: </a:t>
            </a:r>
          </a:p>
          <a:p>
            <a:pPr marL="800100" lvl="2" indent="0" algn="just">
              <a:buNone/>
            </a:pPr>
            <a:r>
              <a:rPr lang="es-MX" sz="1400" dirty="0" smtClean="0"/>
              <a:t>Se </a:t>
            </a:r>
            <a:r>
              <a:rPr lang="es-MX" sz="1400" dirty="0"/>
              <a:t>pueden especificar límites superiores e inferiores a las iteraciones. Orden-de compra = nombre-cliente + dirección-de-envío + 1{artículo}10 significa que una orden de compra siempre debe contener un nombre de cliente, una dirección de envío y de 1 a 10 artículos.</a:t>
            </a:r>
          </a:p>
          <a:p>
            <a:pPr marL="0" indent="0" algn="just">
              <a:buNone/>
            </a:pPr>
            <a:endParaRPr lang="es-MX" sz="2000" dirty="0" smtClean="0"/>
          </a:p>
          <a:p>
            <a:pPr marL="0" indent="0" algn="just">
              <a:buNone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Datos iteración</a:t>
            </a:r>
          </a:p>
        </p:txBody>
      </p:sp>
    </p:spTree>
    <p:extLst>
      <p:ext uri="{BB962C8B-B14F-4D97-AF65-F5344CB8AC3E}">
        <p14:creationId xmlns:p14="http://schemas.microsoft.com/office/powerpoint/2010/main" val="364647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15: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Modelos de proceso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Lista de eventos y  DFD</a:t>
            </a:r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La siguiente herramienta necesaria para la obtención del MFD es la </a:t>
            </a:r>
            <a:r>
              <a:rPr lang="es-MX" sz="2000" b="1" dirty="0"/>
              <a:t>lista de eventos de negocio</a:t>
            </a:r>
            <a:r>
              <a:rPr lang="es-MX" sz="2000" dirty="0"/>
              <a:t>. Un evento de negocio generalmente es desencadenado por alguno de los</a:t>
            </a:r>
            <a:r>
              <a:rPr lang="es-MX" sz="2000" b="1" dirty="0"/>
              <a:t> interesados </a:t>
            </a:r>
            <a:r>
              <a:rPr lang="es-MX" sz="2000" dirty="0"/>
              <a:t>que se representan en el DC, o bien, por el </a:t>
            </a:r>
            <a:r>
              <a:rPr lang="es-MX" sz="2000" b="1" dirty="0"/>
              <a:t>tiempo </a:t>
            </a:r>
            <a:r>
              <a:rPr lang="es-MX" sz="2000" dirty="0"/>
              <a:t>(llega la fecha de vencimiento o llega la fecha del evento).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La </a:t>
            </a:r>
            <a:r>
              <a:rPr lang="es-MX" sz="2000" dirty="0"/>
              <a:t>identificación de los eventos de negocio se puede lograr analizando </a:t>
            </a:r>
            <a:r>
              <a:rPr lang="es-MX" sz="2000" dirty="0" smtClean="0"/>
              <a:t>estímulos </a:t>
            </a:r>
            <a:r>
              <a:rPr lang="es-MX" sz="2000" dirty="0"/>
              <a:t>y respuestas documentados en el </a:t>
            </a:r>
            <a:r>
              <a:rPr lang="es-MX" sz="2000" b="1" dirty="0"/>
              <a:t>diagrama de contexto</a:t>
            </a:r>
            <a:r>
              <a:rPr lang="es-MX" sz="2000" dirty="0"/>
              <a:t>. 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Lista de eventos</a:t>
            </a:r>
          </a:p>
        </p:txBody>
      </p:sp>
    </p:spTree>
    <p:extLst>
      <p:ext uri="{BB962C8B-B14F-4D97-AF65-F5344CB8AC3E}">
        <p14:creationId xmlns:p14="http://schemas.microsoft.com/office/powerpoint/2010/main" val="3969346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1560" y="1196752"/>
            <a:ext cx="8149853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Así podemos identificar en el ejemplo visto en el tema de diagrama de contextos. los siguientes eventos: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/>
              <a:t>Los alumnos se </a:t>
            </a:r>
            <a:r>
              <a:rPr lang="es-MX" sz="1600" dirty="0" smtClean="0"/>
              <a:t>inscriben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El </a:t>
            </a:r>
            <a:r>
              <a:rPr lang="es-MX" sz="1600" dirty="0"/>
              <a:t>departamento asigna grupos a </a:t>
            </a:r>
            <a:r>
              <a:rPr lang="es-MX" sz="1600" dirty="0" smtClean="0"/>
              <a:t>profesores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El </a:t>
            </a:r>
            <a:r>
              <a:rPr lang="es-MX" sz="1600" dirty="0"/>
              <a:t>profesor entrega </a:t>
            </a:r>
            <a:r>
              <a:rPr lang="es-MX" sz="1600" dirty="0" smtClean="0"/>
              <a:t>calificaciones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Llega </a:t>
            </a:r>
            <a:r>
              <a:rPr lang="es-MX" sz="1600" dirty="0"/>
              <a:t>la fecha de emitir boletas </a:t>
            </a:r>
            <a:r>
              <a:rPr lang="es-MX" sz="1600" dirty="0" smtClean="0"/>
              <a:t>mensuales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s-MX" sz="1600" dirty="0" smtClean="0"/>
              <a:t>Llega </a:t>
            </a:r>
            <a:r>
              <a:rPr lang="es-MX" sz="1600" dirty="0"/>
              <a:t>la fecha de informar egresados a la Secretaría de </a:t>
            </a:r>
            <a:r>
              <a:rPr lang="es-MX" sz="1600" dirty="0" smtClean="0"/>
              <a:t>Educación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s-MX" sz="1600" dirty="0" smtClean="0"/>
          </a:p>
          <a:p>
            <a:pPr marL="57150" indent="0" eaLnBrk="1" hangingPunct="1">
              <a:lnSpc>
                <a:spcPct val="80000"/>
              </a:lnSpc>
              <a:buNone/>
            </a:pPr>
            <a:endParaRPr lang="es-MX" sz="2000" dirty="0" smtClean="0"/>
          </a:p>
          <a:p>
            <a:pPr marL="57150" indent="0" algn="just" eaLnBrk="1" hangingPunct="1">
              <a:lnSpc>
                <a:spcPct val="80000"/>
              </a:lnSpc>
              <a:buNone/>
            </a:pPr>
            <a:r>
              <a:rPr lang="es-MX" sz="2000" dirty="0" smtClean="0"/>
              <a:t>Esta </a:t>
            </a:r>
            <a:r>
              <a:rPr lang="es-MX" sz="2000" dirty="0"/>
              <a:t>lista de eventos funciona bien como ejemplo, pero no es </a:t>
            </a:r>
            <a:r>
              <a:rPr lang="es-MX" sz="2000" dirty="0" smtClean="0"/>
              <a:t>exhaustiva</a:t>
            </a:r>
            <a:r>
              <a:rPr lang="es-MX" sz="2000" dirty="0"/>
              <a:t>. En el  análisis de un caso práctico deberá buscarse </a:t>
            </a:r>
            <a:r>
              <a:rPr lang="es-MX" sz="2000" b="1" dirty="0"/>
              <a:t>agotar los eventos</a:t>
            </a:r>
            <a:r>
              <a:rPr lang="es-MX" sz="2000" dirty="0"/>
              <a:t>, entrevistando a los especialistas en el negocio o analizando documentos requeridos y determinando si el evento en que se requieren o producen está incluido en la lista de eventos, ampliándola en caso de descubrir </a:t>
            </a:r>
            <a:r>
              <a:rPr lang="es-MX" sz="2000" dirty="0" smtClean="0"/>
              <a:t>nuevos eventos.</a:t>
            </a:r>
          </a:p>
          <a:p>
            <a:pPr marL="57150" indent="0" eaLnBrk="1" hangingPunct="1">
              <a:lnSpc>
                <a:spcPct val="80000"/>
              </a:lnSpc>
              <a:buNone/>
            </a:pP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Lista de eventos</a:t>
            </a:r>
          </a:p>
        </p:txBody>
      </p:sp>
    </p:spTree>
    <p:extLst>
      <p:ext uri="{BB962C8B-B14F-4D97-AF65-F5344CB8AC3E}">
        <p14:creationId xmlns:p14="http://schemas.microsoft.com/office/powerpoint/2010/main" val="426670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85936" y="78904"/>
            <a:ext cx="803453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MX" kern="0" dirty="0"/>
              <a:t>Diagrama de flujos de </a:t>
            </a:r>
            <a:r>
              <a:rPr lang="es-MX" kern="0" dirty="0" smtClean="0"/>
              <a:t>datos</a:t>
            </a:r>
            <a:endParaRPr lang="es-ES" kern="0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5536" y="980728"/>
            <a:ext cx="8280920" cy="468051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La tercera herramienta para integrar el MFD es el Diagrama de Flujo de Datos (DFD). La lista de eventos se utiliza como punto de partida: </a:t>
            </a:r>
            <a:r>
              <a:rPr lang="es-MX" sz="2000" u="sng" dirty="0"/>
              <a:t>debe crearse un DFD que describa el proceso de atención de cada evento</a:t>
            </a:r>
            <a:r>
              <a:rPr lang="es-MX" sz="2000" dirty="0"/>
              <a:t>. Continuando con el ejemplo anterior, partiendo de la lista de cinco eventos, deberían crearse cinco </a:t>
            </a:r>
            <a:r>
              <a:rPr lang="es-MX" sz="2000" dirty="0" err="1" smtClean="0"/>
              <a:t>DFD’s</a:t>
            </a:r>
            <a:r>
              <a:rPr lang="es-MX" sz="2000" dirty="0"/>
              <a:t>, uno para </a:t>
            </a:r>
            <a:r>
              <a:rPr lang="es-MX" sz="2000" dirty="0" smtClean="0"/>
              <a:t>cada </a:t>
            </a:r>
            <a:r>
              <a:rPr lang="es-MX" sz="2000" dirty="0"/>
              <a:t>evento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El DFD es una de las herramientas gráficas más importantes del </a:t>
            </a:r>
            <a:r>
              <a:rPr lang="es-MX" sz="2000" u="sng" dirty="0" smtClean="0"/>
              <a:t>Análisis Estructurado</a:t>
            </a:r>
            <a:r>
              <a:rPr lang="es-MX" sz="2000" dirty="0" smtClean="0"/>
              <a:t>. Permite visualizar un sistema como una red de procesos funcionales.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Una </a:t>
            </a:r>
            <a:r>
              <a:rPr lang="es-MX" sz="2000" dirty="0"/>
              <a:t>cosa importante a tener en cuenta es que los </a:t>
            </a:r>
            <a:r>
              <a:rPr lang="es-MX" sz="2000" dirty="0" err="1" smtClean="0"/>
              <a:t>DFD’s</a:t>
            </a:r>
            <a:r>
              <a:rPr lang="es-MX" sz="2000" dirty="0" smtClean="0"/>
              <a:t> </a:t>
            </a:r>
            <a:r>
              <a:rPr lang="es-MX" sz="2000" dirty="0"/>
              <a:t>no sólo se usan para modelar sistemas de información, sino también para modelar organizaciones enteras, es decir, como una </a:t>
            </a:r>
            <a:r>
              <a:rPr lang="es-MX" sz="2000" dirty="0" smtClean="0"/>
              <a:t>herramienta para la </a:t>
            </a:r>
            <a:r>
              <a:rPr lang="es-MX" sz="2000" dirty="0"/>
              <a:t>planeación </a:t>
            </a:r>
            <a:r>
              <a:rPr lang="es-MX" sz="2000" dirty="0" smtClean="0"/>
              <a:t>estratégica  y de negocios.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</p:spTree>
    <p:extLst>
      <p:ext uri="{BB962C8B-B14F-4D97-AF65-F5344CB8AC3E}">
        <p14:creationId xmlns:p14="http://schemas.microsoft.com/office/powerpoint/2010/main" val="120233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98611" y="1052736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Usaremos una </a:t>
            </a:r>
            <a:r>
              <a:rPr lang="es-MX" sz="2000" b="1" dirty="0"/>
              <a:t>notación bastante común</a:t>
            </a:r>
            <a:r>
              <a:rPr lang="es-MX" sz="2000" dirty="0"/>
              <a:t> que es la misma que utilizan </a:t>
            </a:r>
            <a:r>
              <a:rPr lang="es-MX" sz="2000" dirty="0" err="1"/>
              <a:t>Yourdon</a:t>
            </a:r>
            <a:r>
              <a:rPr lang="es-MX" sz="2000" dirty="0"/>
              <a:t>, </a:t>
            </a:r>
            <a:r>
              <a:rPr lang="es-MX" sz="2000" dirty="0" err="1"/>
              <a:t>DeMarco</a:t>
            </a:r>
            <a:r>
              <a:rPr lang="es-MX" sz="2000" dirty="0"/>
              <a:t> y otros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b="1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b="1" dirty="0" smtClean="0"/>
              <a:t>Proceso</a:t>
            </a:r>
            <a:r>
              <a:rPr lang="es-MX" sz="2000" b="1" dirty="0"/>
              <a:t>:</a:t>
            </a:r>
            <a:r>
              <a:rPr lang="es-MX" sz="2000" dirty="0"/>
              <a:t> </a:t>
            </a:r>
            <a:r>
              <a:rPr lang="es-MX" sz="1800" dirty="0"/>
              <a:t>Representa una serie de operaciones que </a:t>
            </a:r>
            <a:r>
              <a:rPr lang="es-MX" sz="1800" b="1" dirty="0"/>
              <a:t>transforman los datos y controlan el flujo del sistema</a:t>
            </a:r>
            <a:r>
              <a:rPr lang="es-MX" sz="1800" dirty="0"/>
              <a:t>. Un proceso también suele ser llamado burbuja, función, transformación. Se representa gráficamente como un círculo</a:t>
            </a:r>
            <a:r>
              <a:rPr lang="es-MX" sz="18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Un </a:t>
            </a:r>
            <a:r>
              <a:rPr lang="es-MX" sz="2000" dirty="0"/>
              <a:t>proceso se nombra con una sola </a:t>
            </a:r>
            <a:r>
              <a:rPr lang="es-MX" sz="2000" b="1" dirty="0"/>
              <a:t>palabra, frase u oración sencilla</a:t>
            </a:r>
            <a:r>
              <a:rPr lang="es-MX" sz="2000" dirty="0"/>
              <a:t>. </a:t>
            </a:r>
            <a:r>
              <a:rPr lang="es-MX" sz="2000" dirty="0" smtClean="0"/>
              <a:t>Ésta </a:t>
            </a:r>
            <a:r>
              <a:rPr lang="es-MX" sz="2000" dirty="0"/>
              <a:t>describirá que es lo que el proceso hace. En general consiste en una </a:t>
            </a:r>
            <a:r>
              <a:rPr lang="es-MX" sz="2000" b="1" dirty="0"/>
              <a:t>frase verbo-objeto</a:t>
            </a:r>
            <a:r>
              <a:rPr lang="es-MX" sz="2000" dirty="0"/>
              <a:t> tal como VALIDAR ENTRADA o CALCULAR IMPUESTO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Un proceso </a:t>
            </a:r>
            <a:r>
              <a:rPr lang="es-MX" sz="2000" b="1" dirty="0"/>
              <a:t>transforma entradas en salidas</a:t>
            </a:r>
            <a:r>
              <a:rPr lang="es-MX" sz="2000" dirty="0"/>
              <a:t>. Las entradas y salidas a un proceso de un </a:t>
            </a:r>
            <a:r>
              <a:rPr lang="es-MX" sz="2000" b="1" dirty="0"/>
              <a:t>DFD </a:t>
            </a:r>
            <a:r>
              <a:rPr lang="es-MX" sz="2000" dirty="0"/>
              <a:t>son representadas por los</a:t>
            </a:r>
            <a:r>
              <a:rPr lang="es-MX" sz="2000" b="1" dirty="0"/>
              <a:t> flujos de datos</a:t>
            </a:r>
            <a:r>
              <a:rPr lang="es-MX" sz="2000" dirty="0"/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</a:t>
            </a:r>
            <a:r>
              <a:rPr lang="es-ES" kern="0" dirty="0"/>
              <a:t>ome</a:t>
            </a:r>
            <a:r>
              <a:rPr lang="es-ES" kern="0" dirty="0" smtClean="0"/>
              <a:t>nclatura: Proceso</a:t>
            </a:r>
          </a:p>
        </p:txBody>
      </p:sp>
      <p:pic>
        <p:nvPicPr>
          <p:cNvPr id="1026" name="Picture 2" descr="C:\rcortese\TC1009 Desarrollo de sistemas y base de datos\curso\semana9\lect15\Dibuj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2016224" cy="130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454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98611" y="836712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Representa los datos que fluyen entre procesos. Un flujo se usa para describir el movimiento de paquetes de </a:t>
            </a:r>
            <a:r>
              <a:rPr lang="es-MX" sz="2000" b="1" dirty="0"/>
              <a:t>datos de una parte del sistema a otra</a:t>
            </a:r>
            <a:r>
              <a:rPr lang="es-MX" sz="2000" dirty="0"/>
              <a:t>. </a:t>
            </a:r>
            <a:r>
              <a:rPr lang="es-MX" sz="2000" dirty="0" smtClean="0"/>
              <a:t>Por </a:t>
            </a:r>
            <a:r>
              <a:rPr lang="es-MX" sz="2000" dirty="0"/>
              <a:t>esto, los flujos representan datos en movimiento, mientras que los </a:t>
            </a:r>
            <a:r>
              <a:rPr lang="es-MX" sz="2000" b="1" dirty="0"/>
              <a:t>almacenes o repositorios</a:t>
            </a:r>
            <a:r>
              <a:rPr lang="es-MX" sz="2000" dirty="0"/>
              <a:t> (que veremos en el próximo punto) representan datos en "reposo</a:t>
            </a:r>
            <a:r>
              <a:rPr lang="es-MX" sz="2000" dirty="0" smtClean="0"/>
              <a:t>".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Se representa gráficamente como</a:t>
            </a:r>
            <a:r>
              <a:rPr lang="es-MX" sz="2000" b="1" dirty="0"/>
              <a:t> una flecha que entra o sale de un proceso, de un almacén o de un </a:t>
            </a:r>
            <a:r>
              <a:rPr lang="es-MX" sz="2000" b="1" dirty="0" smtClean="0"/>
              <a:t>terminador</a:t>
            </a:r>
            <a:r>
              <a:rPr lang="es-MX" sz="2000" dirty="0" smtClean="0"/>
              <a:t>. </a:t>
            </a:r>
            <a:r>
              <a:rPr lang="es-MX" sz="2000" dirty="0"/>
              <a:t>Un ejemplo de un flujo de entrada y uno de salida hacia y desde un proceso se muestra a continuación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 smtClean="0"/>
              <a:t>Los </a:t>
            </a:r>
            <a:r>
              <a:rPr lang="es-MX" sz="2000" dirty="0"/>
              <a:t>flujos tienen un nombre. Este nombre representa el </a:t>
            </a:r>
            <a:r>
              <a:rPr lang="es-MX" sz="2000" b="1" dirty="0"/>
              <a:t>significado de lo que viaja por el flujo</a:t>
            </a:r>
            <a:r>
              <a:rPr lang="es-MX" sz="2000" dirty="0"/>
              <a:t>. </a:t>
            </a:r>
            <a:r>
              <a:rPr lang="es-MX" sz="2000" dirty="0" smtClean="0"/>
              <a:t>Por </a:t>
            </a:r>
            <a:r>
              <a:rPr lang="es-MX" sz="2000" dirty="0"/>
              <a:t>medio del diccionario de datos </a:t>
            </a:r>
            <a:r>
              <a:rPr lang="es-MX" sz="2000" dirty="0" smtClean="0"/>
              <a:t>se </a:t>
            </a:r>
            <a:r>
              <a:rPr lang="es-MX" sz="2000" dirty="0"/>
              <a:t>especifica </a:t>
            </a:r>
            <a:r>
              <a:rPr lang="es-MX" sz="2000" b="1" dirty="0"/>
              <a:t>sin ambigüedad</a:t>
            </a:r>
            <a:r>
              <a:rPr lang="es-MX" sz="2000" dirty="0"/>
              <a:t> cuáles son los datos que viajan por ese flujo.</a:t>
            </a:r>
            <a:endParaRPr lang="es-MX" sz="20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Nomenclatura: Flujo</a:t>
            </a:r>
          </a:p>
        </p:txBody>
      </p:sp>
      <p:pic>
        <p:nvPicPr>
          <p:cNvPr id="2050" name="Picture 2" descr="C:\rcortese\TC1009 Desarrollo de sistemas y base de datos\curso\semana9\lect15\Dibuj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213" y="3645024"/>
            <a:ext cx="5007436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99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Los flujos tienen una dirección dada por </a:t>
            </a:r>
            <a:r>
              <a:rPr lang="es-MX" sz="2000" b="1" dirty="0"/>
              <a:t>una cabeza de flecha</a:t>
            </a:r>
            <a:r>
              <a:rPr lang="es-MX" sz="2000" dirty="0"/>
              <a:t> en cualquier extremo (o posiblemente en ambos). Los flujos de </a:t>
            </a:r>
            <a:r>
              <a:rPr lang="es-MX" sz="2000" b="1" dirty="0"/>
              <a:t>dos cabezas</a:t>
            </a:r>
            <a:r>
              <a:rPr lang="es-MX" sz="2000" dirty="0"/>
              <a:t> muestran un </a:t>
            </a:r>
            <a:r>
              <a:rPr lang="es-MX" sz="2000" b="1" dirty="0"/>
              <a:t>diálogo</a:t>
            </a:r>
            <a:r>
              <a:rPr lang="es-MX" sz="2000" dirty="0"/>
              <a:t>, es decir,</a:t>
            </a:r>
            <a:r>
              <a:rPr lang="es-MX" sz="2000" b="1" dirty="0"/>
              <a:t> un pedido y una respuesta en el mismo flujo</a:t>
            </a:r>
            <a:r>
              <a:rPr lang="es-MX" sz="2000" dirty="0"/>
              <a:t>. En este caso, los paquetes de cada extremo de la flecha deben nombrarse de la siguiente manera</a:t>
            </a:r>
            <a:r>
              <a:rPr lang="es-MX" sz="2000" dirty="0" smtClean="0"/>
              <a:t>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3074" name="Picture 2" descr="C:\rcortese\TC1009 Desarrollo de sistemas y base de datos\curso\semana9\lect15\Dibuj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16" y="2937557"/>
            <a:ext cx="5112568" cy="139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307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980728"/>
            <a:ext cx="8149853" cy="496855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s-MX" sz="2000" dirty="0"/>
              <a:t>En la mayoría de los sistemas que modeles como </a:t>
            </a:r>
            <a:r>
              <a:rPr lang="es-MX" sz="2000" b="1" dirty="0"/>
              <a:t>analista</a:t>
            </a:r>
            <a:r>
              <a:rPr lang="es-MX" sz="2000" dirty="0"/>
              <a:t>, los flujos representarán datos, es decir, bits, caracteres, números en punto flotante, etc. Pero los </a:t>
            </a:r>
            <a:r>
              <a:rPr lang="es-MX" sz="2000" dirty="0" err="1" smtClean="0"/>
              <a:t>DFD’s</a:t>
            </a:r>
            <a:r>
              <a:rPr lang="es-MX" sz="2000" dirty="0" smtClean="0"/>
              <a:t> </a:t>
            </a:r>
            <a:r>
              <a:rPr lang="es-MX" sz="2000" dirty="0"/>
              <a:t>también pueden usarse para </a:t>
            </a:r>
            <a:r>
              <a:rPr lang="es-MX" sz="2000" dirty="0" smtClean="0"/>
              <a:t>modelar </a:t>
            </a:r>
            <a:r>
              <a:rPr lang="es-MX" sz="2000" dirty="0"/>
              <a:t>otro tipo de sistemas aparte de los automatizados y computarizados; podrían, por ejemplo, utilizarse para modelar una línea de ensamblado en la que por los flujos </a:t>
            </a:r>
            <a:r>
              <a:rPr lang="es-MX" sz="2000" b="1" u="sng" dirty="0"/>
              <a:t>viajarán materiales físicos</a:t>
            </a:r>
            <a:r>
              <a:rPr lang="es-MX" sz="2000" dirty="0" smtClean="0"/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v"/>
            </a:pPr>
            <a:endParaRPr lang="es-MX" sz="20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/>
                <a:ea typeface="+mj-ea"/>
                <a:cs typeface="News Gothic MT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15151"/>
                </a:solidFill>
                <a:latin typeface="News Gothic MT" pitchFamily="25" charset="0"/>
                <a:ea typeface="ＭＳ Ｐゴシック" pitchFamily="48" charset="-128"/>
                <a:cs typeface="ＭＳ Ｐゴシック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eaLnBrk="1" hangingPunct="1"/>
            <a:r>
              <a:rPr lang="es-ES" kern="0" dirty="0" smtClean="0"/>
              <a:t>Tipos de flujos</a:t>
            </a:r>
          </a:p>
        </p:txBody>
      </p:sp>
      <p:pic>
        <p:nvPicPr>
          <p:cNvPr id="4098" name="Picture 2" descr="C:\rcortese\TC1009 Desarrollo de sistemas y base de datos\curso\semana9\lect15\Dibuj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30" y="3068960"/>
            <a:ext cx="64658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68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1887</Words>
  <Application>Microsoft Office PowerPoint</Application>
  <PresentationFormat>Presentación en pantalla (4:3)</PresentationFormat>
  <Paragraphs>165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Lucida Grande</vt:lpstr>
      <vt:lpstr>News Gothic MT</vt:lpstr>
      <vt:lpstr>Times New Roman</vt:lpstr>
      <vt:lpstr>TradeGothic Bold</vt:lpstr>
      <vt:lpstr>Wingdings</vt:lpstr>
      <vt:lpstr>Blank Presentation</vt:lpstr>
      <vt:lpstr>Fundamentos de ingeniería de software 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Dianita</cp:lastModifiedBy>
  <cp:revision>252</cp:revision>
  <cp:lastPrinted>2009-10-26T20:13:22Z</cp:lastPrinted>
  <dcterms:created xsi:type="dcterms:W3CDTF">2009-10-26T20:11:07Z</dcterms:created>
  <dcterms:modified xsi:type="dcterms:W3CDTF">2019-07-22T21:12:11Z</dcterms:modified>
</cp:coreProperties>
</file>