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424" r:id="rId2"/>
    <p:sldId id="435" r:id="rId3"/>
    <p:sldId id="436" r:id="rId4"/>
    <p:sldId id="468" r:id="rId5"/>
    <p:sldId id="487" r:id="rId6"/>
    <p:sldId id="488" r:id="rId7"/>
    <p:sldId id="489" r:id="rId8"/>
    <p:sldId id="490" r:id="rId9"/>
    <p:sldId id="491" r:id="rId10"/>
    <p:sldId id="492" r:id="rId11"/>
    <p:sldId id="493" r:id="rId12"/>
    <p:sldId id="494" r:id="rId13"/>
    <p:sldId id="495" r:id="rId14"/>
    <p:sldId id="496" r:id="rId15"/>
    <p:sldId id="497" r:id="rId16"/>
    <p:sldId id="498" r:id="rId17"/>
    <p:sldId id="499" r:id="rId18"/>
    <p:sldId id="500" r:id="rId19"/>
    <p:sldId id="501" r:id="rId20"/>
    <p:sldId id="502" r:id="rId21"/>
    <p:sldId id="503" r:id="rId22"/>
    <p:sldId id="504" r:id="rId23"/>
    <p:sldId id="505" r:id="rId24"/>
    <p:sldId id="506" r:id="rId25"/>
    <p:sldId id="507" r:id="rId26"/>
    <p:sldId id="508" r:id="rId27"/>
    <p:sldId id="510" r:id="rId28"/>
    <p:sldId id="511" r:id="rId29"/>
    <p:sldId id="486" r:id="rId30"/>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2pPr>
    <a:lvl3pPr marL="9144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3pPr>
    <a:lvl4pPr marL="13716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4pPr>
    <a:lvl5pPr marL="18288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515151"/>
    <a:srgbClr val="90AC48"/>
    <a:srgbClr val="9A9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40" autoAdjust="0"/>
    <p:restoredTop sz="92265" autoAdjust="0"/>
  </p:normalViewPr>
  <p:slideViewPr>
    <p:cSldViewPr>
      <p:cViewPr varScale="1">
        <p:scale>
          <a:sx n="74" d="100"/>
          <a:sy n="74" d="100"/>
        </p:scale>
        <p:origin x="154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26"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928DA35-E1D9-4F22-BF62-2ABFB5E2BBE8}" type="datetimeFigureOut">
              <a:rPr lang="es-MX" smtClean="0"/>
              <a:t>22/07/2019</a:t>
            </a:fld>
            <a:endParaRPr lang="es-MX"/>
          </a:p>
        </p:txBody>
      </p:sp>
      <p:sp>
        <p:nvSpPr>
          <p:cNvPr id="4" name="3 Marcador de pie de página"/>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7680A96-C74E-43D2-A156-204695399EB4}" type="slidenum">
              <a:rPr lang="es-MX" smtClean="0"/>
              <a:t>‹Nº›</a:t>
            </a:fld>
            <a:endParaRPr lang="es-MX"/>
          </a:p>
        </p:txBody>
      </p:sp>
    </p:spTree>
    <p:extLst>
      <p:ext uri="{BB962C8B-B14F-4D97-AF65-F5344CB8AC3E}">
        <p14:creationId xmlns:p14="http://schemas.microsoft.com/office/powerpoint/2010/main" val="1320250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TradeGothic Bold" pitchFamily="2" charset="0"/>
              </a:defRPr>
            </a:lvl1pPr>
          </a:lstStyle>
          <a:p>
            <a:endParaRPr lang="es-E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TradeGothic Bold" pitchFamily="2" charset="0"/>
              </a:defRPr>
            </a:lvl1pPr>
          </a:lstStyle>
          <a:p>
            <a:endParaRPr lang="es-E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TradeGothic Bold" pitchFamily="2" charset="0"/>
              </a:defRPr>
            </a:lvl1pPr>
          </a:lstStyle>
          <a:p>
            <a:endParaRPr lang="es-E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TradeGothic Bold" pitchFamily="2" charset="0"/>
              </a:defRPr>
            </a:lvl1pPr>
          </a:lstStyle>
          <a:p>
            <a:fld id="{E1F304F3-D312-354C-AF1D-5D7579675384}" type="slidenum">
              <a:rPr lang="en-US"/>
              <a:pPr/>
              <a:t>‹Nº›</a:t>
            </a:fld>
            <a:endParaRPr lang="en-US"/>
          </a:p>
        </p:txBody>
      </p:sp>
    </p:spTree>
    <p:extLst>
      <p:ext uri="{BB962C8B-B14F-4D97-AF65-F5344CB8AC3E}">
        <p14:creationId xmlns:p14="http://schemas.microsoft.com/office/powerpoint/2010/main" val="3557380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2pPr>
    <a:lvl3pPr marL="9144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3pPr>
    <a:lvl4pPr marL="13716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4pPr>
    <a:lvl5pPr marL="18288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208234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29</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1486243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04800" y="892175"/>
            <a:ext cx="8534400" cy="1470025"/>
          </a:xfrm>
        </p:spPr>
        <p:txBody>
          <a:bodyPr/>
          <a:lstStyle/>
          <a:p>
            <a:r>
              <a:rPr lang="es-ES" dirty="0" smtClean="0"/>
              <a:t>Haga clic para modificar el estilo de título del patrón</a:t>
            </a:r>
            <a:endParaRPr lang="es-MX" dirty="0"/>
          </a:p>
        </p:txBody>
      </p:sp>
      <p:sp>
        <p:nvSpPr>
          <p:cNvPr id="3" name="2 Subtítulo"/>
          <p:cNvSpPr>
            <a:spLocks noGrp="1"/>
          </p:cNvSpPr>
          <p:nvPr>
            <p:ph type="subTitle" idx="1"/>
          </p:nvPr>
        </p:nvSpPr>
        <p:spPr>
          <a:xfrm>
            <a:off x="304800" y="2895600"/>
            <a:ext cx="8534400" cy="2133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MX"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C4EC3A4-B323-DD4E-A080-48A2D14C0D98}"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3F455FA-FD61-0842-BD62-FF2C6C1491EA}" type="slidenum">
              <a:rPr lang="en-US"/>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447800" y="274638"/>
            <a:ext cx="7313613" cy="1143000"/>
          </a:xfrm>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1447800" y="1600200"/>
            <a:ext cx="3579813"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5180013" y="1600200"/>
            <a:ext cx="35814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11"/>
          <p:cNvSpPr>
            <a:spLocks noGrp="1" noChangeArrowheads="1"/>
          </p:cNvSpPr>
          <p:nvPr>
            <p:ph type="dt" sz="half" idx="10"/>
          </p:nvPr>
        </p:nvSpPr>
        <p:spPr>
          <a:xfrm>
            <a:off x="1443038" y="6524625"/>
            <a:ext cx="2133600" cy="333375"/>
          </a:xfrm>
          <a:prstGeom prst="rect">
            <a:avLst/>
          </a:prstGeom>
          <a:ln/>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733800" y="6524625"/>
            <a:ext cx="2895600" cy="333375"/>
          </a:xfrm>
          <a:prstGeom prst="rect">
            <a:avLst/>
          </a:prstGeom>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xfrm>
            <a:off x="6781800" y="6524625"/>
            <a:ext cx="2133600" cy="333375"/>
          </a:xfrm>
          <a:prstGeom prst="rect">
            <a:avLst/>
          </a:prstGeom>
          <a:ln/>
        </p:spPr>
        <p:txBody>
          <a:bodyPr/>
          <a:lstStyle>
            <a:lvl1pPr>
              <a:defRPr/>
            </a:lvl1pPr>
          </a:lstStyle>
          <a:p>
            <a:pPr>
              <a:defRPr/>
            </a:pPr>
            <a:fld id="{AC7B4388-D9B5-40F6-897A-8E6FBB890F43}" type="slidenum">
              <a:rPr lang="en-US"/>
              <a:pPr>
                <a:defRPr/>
              </a:pPr>
              <a:t>‹Nº›</a:t>
            </a:fld>
            <a:endParaRPr lang="en-US"/>
          </a:p>
        </p:txBody>
      </p:sp>
    </p:spTree>
    <p:extLst>
      <p:ext uri="{BB962C8B-B14F-4D97-AF65-F5344CB8AC3E}">
        <p14:creationId xmlns:p14="http://schemas.microsoft.com/office/powerpoint/2010/main" val="68858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5B43B9-DC0E-AF45-8A39-449CBB6CC72A}"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929D22E-BACE-6542-8CA0-2D6590B45BFC}"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B608FF9-3C9A-B74A-AA17-A64A1F5EBFAF}"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97F52BEE-9984-F749-B9C1-F4D14F63C272}"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2E7EBF30-281C-7E4E-B285-1A7CACE096A5}"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815CB74-9AD6-A744-AF14-1CB3B25F2F7D}"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E72A3F3-C36E-3043-BCB5-8E29D0E8B853}"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8600" y="12954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8" descr="pleca_ppt"/>
          <p:cNvPicPr>
            <a:picLocks noChangeAspect="1" noChangeArrowheads="1"/>
          </p:cNvPicPr>
          <p:nvPr userDrawn="1"/>
        </p:nvPicPr>
        <p:blipFill>
          <a:blip r:embed="rId14" cstate="print">
            <a:alphaModFix amt="85000"/>
          </a:blip>
          <a:srcRect/>
          <a:stretch>
            <a:fillRect/>
          </a:stretch>
        </p:blipFill>
        <p:spPr bwMode="auto">
          <a:xfrm>
            <a:off x="0" y="5562600"/>
            <a:ext cx="9144000" cy="1322388"/>
          </a:xfrm>
          <a:prstGeom prst="rect">
            <a:avLst/>
          </a:prstGeom>
          <a:noFill/>
          <a:ln w="9525">
            <a:noFill/>
            <a:miter lim="800000"/>
            <a:headEnd/>
            <a:tailEnd/>
          </a:ln>
        </p:spPr>
      </p:pic>
      <p:grpSp>
        <p:nvGrpSpPr>
          <p:cNvPr id="1029" name="Group 11"/>
          <p:cNvGrpSpPr>
            <a:grpSpLocks/>
          </p:cNvGrpSpPr>
          <p:nvPr userDrawn="1"/>
        </p:nvGrpSpPr>
        <p:grpSpPr bwMode="auto">
          <a:xfrm>
            <a:off x="6934200" y="6324600"/>
            <a:ext cx="2057400" cy="381000"/>
            <a:chOff x="6934200" y="6324600"/>
            <a:chExt cx="2057400" cy="381000"/>
          </a:xfrm>
        </p:grpSpPr>
        <p:sp>
          <p:nvSpPr>
            <p:cNvPr id="9" name="Rectangle 8"/>
            <p:cNvSpPr/>
            <p:nvPr userDrawn="1"/>
          </p:nvSpPr>
          <p:spPr bwMode="auto">
            <a:xfrm>
              <a:off x="6934200" y="6400800"/>
              <a:ext cx="20574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sp>
          <p:nvSpPr>
            <p:cNvPr id="11" name="Rectangle 10"/>
            <p:cNvSpPr/>
            <p:nvPr userDrawn="1"/>
          </p:nvSpPr>
          <p:spPr bwMode="auto">
            <a:xfrm>
              <a:off x="7086600" y="6324600"/>
              <a:ext cx="3048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grpSp>
      <p:sp>
        <p:nvSpPr>
          <p:cNvPr id="13" name="Rectangle 34"/>
          <p:cNvSpPr>
            <a:spLocks noChangeArrowheads="1"/>
          </p:cNvSpPr>
          <p:nvPr userDrawn="1"/>
        </p:nvSpPr>
        <p:spPr bwMode="auto">
          <a:xfrm>
            <a:off x="6858000" y="6413500"/>
            <a:ext cx="762000" cy="215900"/>
          </a:xfrm>
          <a:prstGeom prst="rect">
            <a:avLst/>
          </a:prstGeom>
          <a:noFill/>
          <a:ln w="9525">
            <a:noFill/>
            <a:miter lim="800000"/>
            <a:headEnd/>
            <a:tailEnd/>
          </a:ln>
          <a:effectLst/>
        </p:spPr>
        <p:txBody>
          <a:bodyPr lIns="91429" tIns="45715" rIns="91429" bIns="45715">
            <a:prstTxWarp prst="textNoShape">
              <a:avLst/>
            </a:prstTxWarp>
            <a:spAutoFit/>
          </a:bodyPr>
          <a:lstStyle/>
          <a:p>
            <a:pPr algn="r"/>
            <a:r>
              <a:rPr lang="es-ES" sz="800">
                <a:solidFill>
                  <a:srgbClr val="404040"/>
                </a:solidFill>
                <a:latin typeface="News Gothic MT" pitchFamily="-105" charset="0"/>
                <a:ea typeface="News Gothic MT" pitchFamily="-105" charset="0"/>
                <a:cs typeface="News Gothic MT" pitchFamily="-105" charset="0"/>
              </a:rPr>
              <a:t>Page - </a:t>
            </a:r>
            <a:fld id="{EA8A37D5-556C-5743-AAD5-7D32F8E35146}" type="slidenum">
              <a:rPr lang="es-ES" sz="800">
                <a:solidFill>
                  <a:srgbClr val="404040"/>
                </a:solidFill>
                <a:latin typeface="News Gothic MT" pitchFamily="-105" charset="0"/>
                <a:ea typeface="News Gothic MT" pitchFamily="-105" charset="0"/>
                <a:cs typeface="News Gothic MT" pitchFamily="-105" charset="0"/>
              </a:rPr>
              <a:pPr algn="r"/>
              <a:t>‹Nº›</a:t>
            </a:fld>
            <a:endParaRPr lang="es-ES" sz="800">
              <a:solidFill>
                <a:srgbClr val="404040"/>
              </a:solidFill>
              <a:latin typeface="News Gothic MT" pitchFamily="-105" charset="0"/>
              <a:ea typeface="News Gothic MT" pitchFamily="-105" charset="0"/>
              <a:cs typeface="News Gothic MT" pitchFamily="-105" charset="0"/>
            </a:endParaRPr>
          </a:p>
        </p:txBody>
      </p:sp>
      <p:sp>
        <p:nvSpPr>
          <p:cNvPr id="14" name="Rectangle 34"/>
          <p:cNvSpPr>
            <a:spLocks noChangeArrowheads="1"/>
          </p:cNvSpPr>
          <p:nvPr userDrawn="1"/>
        </p:nvSpPr>
        <p:spPr bwMode="auto">
          <a:xfrm>
            <a:off x="4343400" y="6367463"/>
            <a:ext cx="2301875" cy="215433"/>
          </a:xfrm>
          <a:prstGeom prst="rect">
            <a:avLst/>
          </a:prstGeom>
          <a:noFill/>
          <a:ln w="9525">
            <a:noFill/>
            <a:miter lim="800000"/>
            <a:headEnd/>
            <a:tailEnd/>
          </a:ln>
          <a:effectLst/>
        </p:spPr>
        <p:txBody>
          <a:bodyPr lIns="91429" tIns="45715" rIns="91429" bIns="45715">
            <a:prstTxWarp prst="textNoShape">
              <a:avLst/>
            </a:prstTxWarp>
            <a:spAutoFit/>
          </a:bodyPr>
          <a:lstStyle/>
          <a:p>
            <a:r>
              <a:rPr lang="en-US" sz="800" dirty="0" err="1" smtClean="0">
                <a:solidFill>
                  <a:srgbClr val="404040"/>
                </a:solidFill>
                <a:latin typeface="News Gothic MT" pitchFamily="-105" charset="0"/>
                <a:ea typeface="News Gothic MT" pitchFamily="-105" charset="0"/>
                <a:cs typeface="News Gothic MT" pitchFamily="-105" charset="0"/>
              </a:rPr>
              <a:t>Fundamentos</a:t>
            </a:r>
            <a:r>
              <a:rPr lang="en-US" sz="800" baseline="0" dirty="0" smtClean="0">
                <a:solidFill>
                  <a:srgbClr val="404040"/>
                </a:solidFill>
                <a:latin typeface="News Gothic MT" pitchFamily="-105" charset="0"/>
                <a:ea typeface="News Gothic MT" pitchFamily="-105" charset="0"/>
                <a:cs typeface="News Gothic MT" pitchFamily="-105" charset="0"/>
              </a:rPr>
              <a:t> de </a:t>
            </a:r>
            <a:r>
              <a:rPr lang="en-US" sz="800" baseline="0" dirty="0" err="1" smtClean="0">
                <a:solidFill>
                  <a:srgbClr val="404040"/>
                </a:solidFill>
                <a:latin typeface="News Gothic MT" pitchFamily="-105" charset="0"/>
                <a:ea typeface="News Gothic MT" pitchFamily="-105" charset="0"/>
                <a:cs typeface="News Gothic MT" pitchFamily="-105" charset="0"/>
              </a:rPr>
              <a:t>ingeniería</a:t>
            </a:r>
            <a:r>
              <a:rPr lang="en-US" sz="800" baseline="0" dirty="0" smtClean="0">
                <a:solidFill>
                  <a:srgbClr val="404040"/>
                </a:solidFill>
                <a:latin typeface="News Gothic MT" pitchFamily="-105" charset="0"/>
                <a:ea typeface="News Gothic MT" pitchFamily="-105" charset="0"/>
                <a:cs typeface="News Gothic MT" pitchFamily="-105" charset="0"/>
              </a:rPr>
              <a:t> de software</a:t>
            </a:r>
            <a:endParaRPr lang="en-US" sz="800" dirty="0">
              <a:solidFill>
                <a:srgbClr val="404040"/>
              </a:solidFill>
              <a:latin typeface="News Gothic MT" pitchFamily="-105" charset="0"/>
              <a:ea typeface="News Gothic MT" pitchFamily="-105" charset="0"/>
              <a:cs typeface="News Gothic MT" pitchFamily="-105" charset="0"/>
            </a:endParaRPr>
          </a:p>
        </p:txBody>
      </p:sp>
      <p:pic>
        <p:nvPicPr>
          <p:cNvPr id="2"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53350" y="633730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iming>
    <p:tnLst>
      <p:par>
        <p:cTn id="1" dur="indefinite" restart="never" nodeType="tmRoot"/>
      </p:par>
    </p:tnLst>
  </p:timing>
  <p:txStyles>
    <p:title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90AC48"/>
        </a:buClr>
        <a:buFont typeface="Lucida Grande" pitchFamily="-105" charset="0"/>
        <a:buChar char="&gt;"/>
        <a:defRPr sz="2400">
          <a:solidFill>
            <a:srgbClr val="515151"/>
          </a:solidFill>
          <a:latin typeface="News Gothic MT"/>
          <a:ea typeface="+mn-ea"/>
          <a:cs typeface="News Gothic MT"/>
        </a:defRPr>
      </a:lvl1pPr>
      <a:lvl2pPr marL="742950" indent="-285750" algn="l" rtl="0" eaLnBrk="0" fontAlgn="base" hangingPunct="0">
        <a:spcBef>
          <a:spcPct val="20000"/>
        </a:spcBef>
        <a:spcAft>
          <a:spcPct val="0"/>
        </a:spcAft>
        <a:buClr>
          <a:srgbClr val="90AC48"/>
        </a:buClr>
        <a:buChar char="–"/>
        <a:defRPr sz="2000">
          <a:solidFill>
            <a:srgbClr val="515151"/>
          </a:solidFill>
          <a:latin typeface="News Gothic MT"/>
          <a:ea typeface="+mn-ea"/>
          <a:cs typeface="News Gothic MT"/>
        </a:defRPr>
      </a:lvl2pPr>
      <a:lvl3pPr marL="1143000" indent="-228600" algn="l" rtl="0" eaLnBrk="0" fontAlgn="base" hangingPunct="0">
        <a:spcBef>
          <a:spcPct val="20000"/>
        </a:spcBef>
        <a:spcAft>
          <a:spcPct val="0"/>
        </a:spcAft>
        <a:buClr>
          <a:srgbClr val="90AC48"/>
        </a:buClr>
        <a:buChar char="•"/>
        <a:defRPr>
          <a:solidFill>
            <a:srgbClr val="515151"/>
          </a:solidFill>
          <a:latin typeface="News Gothic MT"/>
          <a:ea typeface="+mn-ea"/>
          <a:cs typeface="News Gothic MT"/>
        </a:defRPr>
      </a:lvl3pPr>
      <a:lvl4pPr marL="16002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4pPr>
      <a:lvl5pPr marL="20574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16:</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Modelos de proceso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DFD por niveles y mini-especificaciones</a:t>
            </a:r>
            <a:endParaRPr lang="es-ES" b="1" dirty="0" smtClean="0">
              <a:solidFill>
                <a:srgbClr val="CC0000"/>
              </a:solidFill>
            </a:endParaRPr>
          </a:p>
        </p:txBody>
      </p:sp>
    </p:spTree>
    <p:extLst>
      <p:ext uri="{BB962C8B-B14F-4D97-AF65-F5344CB8AC3E}">
        <p14:creationId xmlns:p14="http://schemas.microsoft.com/office/powerpoint/2010/main" val="240240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1412776"/>
            <a:ext cx="8149853" cy="3528392"/>
          </a:xfrm>
        </p:spPr>
        <p:txBody>
          <a:bodyPr/>
          <a:lstStyle/>
          <a:p>
            <a:pPr algn="just" eaLnBrk="1" hangingPunct="1">
              <a:lnSpc>
                <a:spcPct val="80000"/>
              </a:lnSpc>
              <a:buFont typeface="Wingdings" pitchFamily="2" charset="2"/>
              <a:buChar char="v"/>
            </a:pPr>
            <a:r>
              <a:rPr lang="es-MX" sz="2000" dirty="0"/>
              <a:t>Este suele ser un tema crítico ya que en un gran proyecto podrían estarse encargando distintas personas de cada nivel. </a:t>
            </a: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Para </a:t>
            </a:r>
            <a:r>
              <a:rPr lang="es-MX" sz="2000" dirty="0"/>
              <a:t>asegurarnos existe una regla sencilla: los flujos de datos que entran y salen de una burbuja en un nivel dado deben corresponder con los que entran y salen en toda la figura en el nivel inmediato inferior que la describe.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¿Cómo asegurarse de que los niveles de DFD serán consistentes entre sí</a:t>
            </a:r>
            <a:r>
              <a:rPr lang="es-MX" kern="0" dirty="0" smtClean="0"/>
              <a:t>?</a:t>
            </a:r>
            <a:endParaRPr lang="es-ES" kern="0" dirty="0"/>
          </a:p>
        </p:txBody>
      </p:sp>
    </p:spTree>
    <p:extLst>
      <p:ext uri="{BB962C8B-B14F-4D97-AF65-F5344CB8AC3E}">
        <p14:creationId xmlns:p14="http://schemas.microsoft.com/office/powerpoint/2010/main" val="24386644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1412776"/>
            <a:ext cx="8149853" cy="3528392"/>
          </a:xfrm>
        </p:spPr>
        <p:txBody>
          <a:bodyPr/>
          <a:lstStyle/>
          <a:p>
            <a:pPr algn="just" eaLnBrk="1" hangingPunct="1">
              <a:lnSpc>
                <a:spcPct val="80000"/>
              </a:lnSpc>
              <a:buFont typeface="Wingdings" pitchFamily="2" charset="2"/>
              <a:buChar char="v"/>
            </a:pPr>
            <a:r>
              <a:rPr lang="es-MX" sz="2000" dirty="0" smtClean="0"/>
              <a:t>La </a:t>
            </a:r>
            <a:r>
              <a:rPr lang="es-MX" sz="2000" dirty="0"/>
              <a:t>redundancia se introduce deliberadamente. La regla es mostrar el almacén más </a:t>
            </a:r>
            <a:r>
              <a:rPr lang="es-MX" sz="2000" dirty="0" smtClean="0"/>
              <a:t>alto, dónde </a:t>
            </a:r>
            <a:r>
              <a:rPr lang="es-MX" sz="2000" dirty="0"/>
              <a:t>sirve de interfaz entre dos o más </a:t>
            </a:r>
            <a:r>
              <a:rPr lang="es-MX" sz="2000" dirty="0" smtClean="0"/>
              <a:t>burbujas (procesos); </a:t>
            </a:r>
            <a:r>
              <a:rPr lang="es-MX" sz="2000" dirty="0"/>
              <a:t>luego mostrarlo en cada diagrama de nivel inferior que describa más a fondo dicha burbuja de interfaz. </a:t>
            </a: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Los </a:t>
            </a:r>
            <a:r>
              <a:rPr lang="es-MX" sz="2000" dirty="0"/>
              <a:t>almacenes locales que utilicen solo las burbujas en una figura de menor nivel, no se muestra en el nivel superior; puesto que se incluye de manera implícita en un proceso de un nivel inmediato superior</a:t>
            </a:r>
            <a:r>
              <a:rPr lang="es-MX" sz="2000" dirty="0" smtClean="0"/>
              <a:t>.</a:t>
            </a:r>
          </a:p>
          <a:p>
            <a:pPr algn="just"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¿Cómo se muestran los almacenes en los distintos niveles</a:t>
            </a:r>
            <a:r>
              <a:rPr lang="es-MX" kern="0" dirty="0" smtClean="0"/>
              <a:t>?</a:t>
            </a:r>
            <a:endParaRPr lang="es-ES" kern="0" dirty="0"/>
          </a:p>
        </p:txBody>
      </p:sp>
    </p:spTree>
    <p:extLst>
      <p:ext uri="{BB962C8B-B14F-4D97-AF65-F5344CB8AC3E}">
        <p14:creationId xmlns:p14="http://schemas.microsoft.com/office/powerpoint/2010/main" val="37820539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Ejemplo: DFD por niveles</a:t>
            </a:r>
            <a:endParaRPr lang="es-ES" kern="0" dirty="0"/>
          </a:p>
        </p:txBody>
      </p:sp>
      <p:pic>
        <p:nvPicPr>
          <p:cNvPr id="1026" name="Picture 2" descr="C:\rcortese\TC1009 Desarrollo de sistemas y base de datos\curso\semana10\lect15\Imag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24" y="1196752"/>
            <a:ext cx="4968552" cy="458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88146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Ejemplo: DFD por niveles</a:t>
            </a:r>
            <a:endParaRPr lang="es-ES" kern="0" dirty="0"/>
          </a:p>
        </p:txBody>
      </p:sp>
      <p:pic>
        <p:nvPicPr>
          <p:cNvPr id="2050" name="Picture 2" descr="C:\rcortese\TC1009 Desarrollo de sistemas y base de datos\curso\semana10\lect15\Imag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808" y="1035463"/>
            <a:ext cx="5256584" cy="502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081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Ejemplo: DFD por niveles</a:t>
            </a:r>
            <a:endParaRPr lang="es-ES" kern="0" dirty="0"/>
          </a:p>
        </p:txBody>
      </p:sp>
      <p:pic>
        <p:nvPicPr>
          <p:cNvPr id="3074" name="Picture 2" descr="C:\rcortese\TC1009 Desarrollo de sistemas y base de datos\curso\semana10\lect15\Imag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796" y="1196751"/>
            <a:ext cx="5472608" cy="479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2131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¿Porque se necesita un </a:t>
            </a:r>
            <a:r>
              <a:rPr lang="es-MX" kern="0" dirty="0" smtClean="0"/>
              <a:t>diccionario </a:t>
            </a:r>
            <a:r>
              <a:rPr lang="es-MX" kern="0" dirty="0"/>
              <a:t>de </a:t>
            </a:r>
            <a:r>
              <a:rPr lang="es-MX" kern="0" dirty="0" smtClean="0"/>
              <a:t>datos (DD) </a:t>
            </a:r>
            <a:r>
              <a:rPr lang="es-MX" kern="0" dirty="0"/>
              <a:t>en un proyecto de desarrollo de sistemas</a:t>
            </a:r>
            <a:r>
              <a:rPr lang="es-MX" kern="0" dirty="0" smtClean="0"/>
              <a:t>?</a:t>
            </a:r>
            <a:endParaRPr lang="es-ES" kern="0" dirty="0"/>
          </a:p>
        </p:txBody>
      </p:sp>
      <p:sp>
        <p:nvSpPr>
          <p:cNvPr id="4" name="Rectangle 6"/>
          <p:cNvSpPr>
            <a:spLocks noGrp="1" noChangeArrowheads="1"/>
          </p:cNvSpPr>
          <p:nvPr>
            <p:ph type="body" sz="half" idx="2"/>
          </p:nvPr>
        </p:nvSpPr>
        <p:spPr>
          <a:xfrm>
            <a:off x="611560" y="1340769"/>
            <a:ext cx="8149853" cy="3096343"/>
          </a:xfrm>
        </p:spPr>
        <p:txBody>
          <a:bodyPr/>
          <a:lstStyle/>
          <a:p>
            <a:pPr algn="just" eaLnBrk="1" hangingPunct="1">
              <a:lnSpc>
                <a:spcPct val="80000"/>
              </a:lnSpc>
              <a:buFont typeface="Wingdings" pitchFamily="2" charset="2"/>
              <a:buChar char="v"/>
            </a:pPr>
            <a:r>
              <a:rPr lang="es-MX" sz="2000" dirty="0"/>
              <a:t>No posee el atractivo gráfico de los diagramas; pero sin él, el modelo de los requerimientos del usuario no puede considerarse completo. </a:t>
            </a: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Es </a:t>
            </a:r>
            <a:r>
              <a:rPr lang="es-MX" sz="2000" dirty="0"/>
              <a:t>un listado organizado de todos los datos pertinentes al sistema, con definiciones precisas y rigurosas para que tanto el usuario como el analista tengan </a:t>
            </a:r>
            <a:r>
              <a:rPr lang="es-MX" sz="2000" u="sng" dirty="0"/>
              <a:t>un entendimiento común</a:t>
            </a:r>
            <a:r>
              <a:rPr lang="es-MX" sz="2000" dirty="0"/>
              <a:t> de todas las entradas, salidas, componentes de almacenes y cálculos </a:t>
            </a:r>
            <a:r>
              <a:rPr lang="es-MX" sz="2000" dirty="0" smtClean="0"/>
              <a:t>internos.</a:t>
            </a:r>
          </a:p>
          <a:p>
            <a:pPr algn="just" eaLnBrk="1" hangingPunct="1">
              <a:lnSpc>
                <a:spcPct val="80000"/>
              </a:lnSpc>
              <a:buFont typeface="Wingdings" pitchFamily="2" charset="2"/>
              <a:buChar char="v"/>
            </a:pPr>
            <a:endParaRPr lang="es-MX" sz="2000" dirty="0" smtClean="0"/>
          </a:p>
        </p:txBody>
      </p:sp>
    </p:spTree>
    <p:extLst>
      <p:ext uri="{BB962C8B-B14F-4D97-AF65-F5344CB8AC3E}">
        <p14:creationId xmlns:p14="http://schemas.microsoft.com/office/powerpoint/2010/main" val="33990608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¿Porque se necesita un </a:t>
            </a:r>
            <a:r>
              <a:rPr lang="es-MX" kern="0" dirty="0" smtClean="0"/>
              <a:t>diccionario </a:t>
            </a:r>
            <a:r>
              <a:rPr lang="es-MX" kern="0" dirty="0"/>
              <a:t>de </a:t>
            </a:r>
            <a:r>
              <a:rPr lang="es-MX" kern="0" dirty="0" smtClean="0"/>
              <a:t>datos (DD) </a:t>
            </a:r>
            <a:r>
              <a:rPr lang="es-MX" kern="0" dirty="0"/>
              <a:t>en un proyecto de desarrollo de sistemas</a:t>
            </a:r>
            <a:r>
              <a:rPr lang="es-MX" kern="0" dirty="0" smtClean="0"/>
              <a:t>?</a:t>
            </a:r>
            <a:endParaRPr lang="es-ES" kern="0" dirty="0"/>
          </a:p>
        </p:txBody>
      </p:sp>
      <p:sp>
        <p:nvSpPr>
          <p:cNvPr id="4" name="Rectangle 6"/>
          <p:cNvSpPr>
            <a:spLocks noGrp="1" noChangeArrowheads="1"/>
          </p:cNvSpPr>
          <p:nvPr>
            <p:ph type="body" sz="half" idx="2"/>
          </p:nvPr>
        </p:nvSpPr>
        <p:spPr>
          <a:xfrm>
            <a:off x="395536" y="1196752"/>
            <a:ext cx="8149853" cy="4680519"/>
          </a:xfrm>
        </p:spPr>
        <p:txBody>
          <a:bodyPr/>
          <a:lstStyle/>
          <a:p>
            <a:pPr algn="just" eaLnBrk="1" hangingPunct="1">
              <a:lnSpc>
                <a:spcPct val="80000"/>
              </a:lnSpc>
              <a:buFont typeface="Wingdings" pitchFamily="2" charset="2"/>
              <a:buChar char="v"/>
            </a:pPr>
            <a:r>
              <a:rPr lang="es-MX" sz="2000" dirty="0"/>
              <a:t>El diccionario de datos define los datos haciendo lo siguiente</a:t>
            </a:r>
            <a:r>
              <a:rPr lang="es-MX" sz="2000" dirty="0" smtClean="0"/>
              <a:t>:</a:t>
            </a:r>
          </a:p>
          <a:p>
            <a:pPr algn="just" eaLnBrk="1" hangingPunct="1">
              <a:lnSpc>
                <a:spcPct val="80000"/>
              </a:lnSpc>
              <a:buFont typeface="Wingdings" pitchFamily="2" charset="2"/>
              <a:buChar char="v"/>
            </a:pPr>
            <a:endParaRPr lang="es-MX" sz="2000" dirty="0"/>
          </a:p>
          <a:p>
            <a:pPr lvl="1">
              <a:buFont typeface="Wingdings" pitchFamily="2" charset="2"/>
              <a:buChar char="§"/>
            </a:pPr>
            <a:r>
              <a:rPr lang="es-MX" sz="1600" dirty="0"/>
              <a:t>Define el significado de los flujos y almacenes que se muestran en el DFD. </a:t>
            </a:r>
          </a:p>
          <a:p>
            <a:pPr lvl="1">
              <a:buFont typeface="Wingdings" pitchFamily="2" charset="2"/>
              <a:buChar char="§"/>
            </a:pPr>
            <a:r>
              <a:rPr lang="es-MX" sz="1600" dirty="0"/>
              <a:t> Describe la composición de agregados de paquetes de datos que se muestran a lo largo de flujos, paquetes complejos (ej. Domicilio de un cliente), que pueden descomponerse en unidades más elementales (como ciudad, estado y código postal). </a:t>
            </a:r>
          </a:p>
          <a:p>
            <a:pPr lvl="1">
              <a:buFont typeface="Wingdings" pitchFamily="2" charset="2"/>
              <a:buChar char="§"/>
            </a:pPr>
            <a:r>
              <a:rPr lang="es-MX" sz="1600" dirty="0"/>
              <a:t> Describe la composición de los datos en los almacenes. </a:t>
            </a:r>
          </a:p>
          <a:p>
            <a:pPr lvl="1">
              <a:buFont typeface="Wingdings" pitchFamily="2" charset="2"/>
              <a:buChar char="§"/>
            </a:pPr>
            <a:r>
              <a:rPr lang="es-MX" sz="1600" dirty="0"/>
              <a:t> Especifica los valores y unidades relevantes de piezas elementales de información en los flujos de datos y en los almacenes de datos. </a:t>
            </a:r>
          </a:p>
          <a:p>
            <a:pPr lvl="1">
              <a:buFont typeface="Wingdings" pitchFamily="2" charset="2"/>
              <a:buChar char="§"/>
            </a:pPr>
            <a:r>
              <a:rPr lang="es-MX" sz="1600" dirty="0"/>
              <a:t> Describe los detalles de las relaciones entre almacenes que se enfatizan en un diagrama de entidad – relación</a:t>
            </a:r>
            <a:r>
              <a:rPr lang="es-MX" sz="1600" dirty="0" smtClean="0"/>
              <a:t>.</a:t>
            </a:r>
          </a:p>
        </p:txBody>
      </p:sp>
    </p:spTree>
    <p:extLst>
      <p:ext uri="{BB962C8B-B14F-4D97-AF65-F5344CB8AC3E}">
        <p14:creationId xmlns:p14="http://schemas.microsoft.com/office/powerpoint/2010/main" val="300340309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Notación: Diccionario de datos</a:t>
            </a:r>
            <a:endParaRPr lang="es-ES" kern="0" dirty="0"/>
          </a:p>
        </p:txBody>
      </p:sp>
      <p:sp>
        <p:nvSpPr>
          <p:cNvPr id="4" name="Rectangle 6"/>
          <p:cNvSpPr>
            <a:spLocks noGrp="1" noChangeArrowheads="1"/>
          </p:cNvSpPr>
          <p:nvPr>
            <p:ph type="body" sz="half" idx="2"/>
          </p:nvPr>
        </p:nvSpPr>
        <p:spPr>
          <a:xfrm>
            <a:off x="395536" y="1196752"/>
            <a:ext cx="8149853" cy="4680519"/>
          </a:xfrm>
        </p:spPr>
        <p:txBody>
          <a:bodyPr/>
          <a:lstStyle/>
          <a:p>
            <a:pPr algn="just" eaLnBrk="1" hangingPunct="1">
              <a:lnSpc>
                <a:spcPct val="80000"/>
              </a:lnSpc>
              <a:buFont typeface="Wingdings" pitchFamily="2" charset="2"/>
              <a:buChar char="v"/>
            </a:pPr>
            <a:r>
              <a:rPr lang="es-MX" sz="2000" dirty="0"/>
              <a:t>Existen muchos esquemas de notación </a:t>
            </a:r>
            <a:r>
              <a:rPr lang="es-MX" sz="2000" dirty="0" smtClean="0"/>
              <a:t>comunes </a:t>
            </a:r>
            <a:r>
              <a:rPr lang="es-MX" sz="2000" dirty="0"/>
              <a:t>utilizados por los analistas de sistemas. El que se muestra a continuación es uno de los comunes y utiliza varios símbolos sencillos: </a:t>
            </a:r>
            <a:endParaRPr lang="es-MX" sz="2000" dirty="0" smtClean="0"/>
          </a:p>
          <a:p>
            <a:pPr marL="0" indent="0" algn="just" eaLnBrk="1" hangingPunct="1">
              <a:lnSpc>
                <a:spcPct val="80000"/>
              </a:lnSpc>
              <a:buNone/>
            </a:pPr>
            <a:endParaRPr lang="es-MX" sz="2000" dirty="0" smtClean="0"/>
          </a:p>
          <a:p>
            <a:pPr lvl="1">
              <a:buFont typeface="Wingdings" pitchFamily="2" charset="2"/>
              <a:buChar char="§"/>
            </a:pPr>
            <a:r>
              <a:rPr lang="es-MX" sz="1600" dirty="0"/>
              <a:t>= esta compuesto de </a:t>
            </a:r>
          </a:p>
          <a:p>
            <a:pPr lvl="1">
              <a:buFont typeface="Wingdings" pitchFamily="2" charset="2"/>
              <a:buChar char="§"/>
            </a:pPr>
            <a:r>
              <a:rPr lang="es-MX" sz="1600" dirty="0"/>
              <a:t>+ y </a:t>
            </a:r>
          </a:p>
          <a:p>
            <a:pPr lvl="1">
              <a:buFont typeface="Wingdings" pitchFamily="2" charset="2"/>
              <a:buChar char="§"/>
            </a:pPr>
            <a:r>
              <a:rPr lang="es-MX" sz="1600" dirty="0"/>
              <a:t>() optativo(puede estar presente o ausente) </a:t>
            </a:r>
          </a:p>
          <a:p>
            <a:pPr lvl="1">
              <a:buFont typeface="Wingdings" pitchFamily="2" charset="2"/>
              <a:buChar char="§"/>
            </a:pPr>
            <a:r>
              <a:rPr lang="es-MX" sz="1600" dirty="0"/>
              <a:t>{} iteración </a:t>
            </a:r>
          </a:p>
          <a:p>
            <a:pPr lvl="1">
              <a:buFont typeface="Wingdings" pitchFamily="2" charset="2"/>
              <a:buChar char="§"/>
            </a:pPr>
            <a:r>
              <a:rPr lang="es-MX" sz="1600" dirty="0"/>
              <a:t>[] seleccionar una de varias alternativas </a:t>
            </a:r>
          </a:p>
          <a:p>
            <a:pPr lvl="1">
              <a:buFont typeface="Wingdings" pitchFamily="2" charset="2"/>
              <a:buChar char="§"/>
            </a:pPr>
            <a:r>
              <a:rPr lang="es-MX" sz="1600" dirty="0"/>
              <a:t>** comentario </a:t>
            </a:r>
          </a:p>
          <a:p>
            <a:pPr lvl="1">
              <a:buFont typeface="Wingdings" pitchFamily="2" charset="2"/>
              <a:buChar char="§"/>
            </a:pPr>
            <a:r>
              <a:rPr lang="es-MX" sz="1600" dirty="0"/>
              <a:t>@ identificador campo clave para almacén </a:t>
            </a:r>
          </a:p>
        </p:txBody>
      </p:sp>
    </p:spTree>
    <p:extLst>
      <p:ext uri="{BB962C8B-B14F-4D97-AF65-F5344CB8AC3E}">
        <p14:creationId xmlns:p14="http://schemas.microsoft.com/office/powerpoint/2010/main" val="4639313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Como mostrar el diccionario de datos al usuario</a:t>
            </a:r>
            <a:r>
              <a:rPr lang="es-MX" kern="0" dirty="0" smtClean="0"/>
              <a:t>.</a:t>
            </a:r>
            <a:endParaRPr lang="es-ES" kern="0" dirty="0"/>
          </a:p>
        </p:txBody>
      </p:sp>
      <p:sp>
        <p:nvSpPr>
          <p:cNvPr id="4" name="Rectangle 6"/>
          <p:cNvSpPr>
            <a:spLocks noGrp="1" noChangeArrowheads="1"/>
          </p:cNvSpPr>
          <p:nvPr>
            <p:ph type="body" sz="half" idx="2"/>
          </p:nvPr>
        </p:nvSpPr>
        <p:spPr>
          <a:xfrm>
            <a:off x="395536" y="1196752"/>
            <a:ext cx="8149853" cy="4680519"/>
          </a:xfrm>
        </p:spPr>
        <p:txBody>
          <a:bodyPr/>
          <a:lstStyle/>
          <a:p>
            <a:pPr algn="just" eaLnBrk="1" hangingPunct="1">
              <a:lnSpc>
                <a:spcPct val="80000"/>
              </a:lnSpc>
              <a:buFont typeface="Wingdings" pitchFamily="2" charset="2"/>
              <a:buChar char="v"/>
            </a:pPr>
            <a:r>
              <a:rPr lang="es-MX" sz="2000" dirty="0"/>
              <a:t>El </a:t>
            </a:r>
            <a:r>
              <a:rPr lang="es-MX" sz="2000" dirty="0" smtClean="0"/>
              <a:t>DD lo </a:t>
            </a:r>
            <a:r>
              <a:rPr lang="es-MX" sz="2000" dirty="0"/>
              <a:t>crea el analista durante el desarrollo del modelo del sistema, pero el usuario debe ser capaz de leerlo y entenderlo para poder verificar el </a:t>
            </a:r>
            <a:r>
              <a:rPr lang="es-MX" sz="2000" dirty="0" smtClean="0"/>
              <a:t>modelo.</a:t>
            </a:r>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La </a:t>
            </a:r>
            <a:r>
              <a:rPr lang="es-MX" sz="2000" dirty="0"/>
              <a:t>aceptación del usuario de la notación del diccionario, es todo un tema; puesto que </a:t>
            </a:r>
            <a:r>
              <a:rPr lang="es-MX" sz="2000" dirty="0" smtClean="0"/>
              <a:t>ésta </a:t>
            </a:r>
            <a:r>
              <a:rPr lang="es-MX" sz="2000" dirty="0"/>
              <a:t>se ve algo matemática; pero el número de símbolos que </a:t>
            </a:r>
            <a:r>
              <a:rPr lang="es-MX" sz="2000" dirty="0" smtClean="0"/>
              <a:t>él </a:t>
            </a:r>
            <a:r>
              <a:rPr lang="es-MX" sz="2000" dirty="0"/>
              <a:t>debe aprender es muy pequeño</a:t>
            </a:r>
            <a:r>
              <a:rPr lang="es-MX" sz="2000" dirty="0" smtClean="0"/>
              <a:t>.</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 Es </a:t>
            </a:r>
            <a:r>
              <a:rPr lang="es-MX" sz="2000" dirty="0"/>
              <a:t>muy difícil en realidad que el usuario quiera verificar el diccionario de datos; lo más probable es que verifique que el diccionario es correcto en conjunto con el DFD, el diagrama de entidad – relación, el diagrama de transición de estados o la especificación del proceso que este leyendo</a:t>
            </a:r>
            <a:r>
              <a:rPr lang="es-MX" sz="2000" dirty="0" smtClean="0"/>
              <a:t>.</a:t>
            </a:r>
          </a:p>
          <a:p>
            <a:pPr algn="just" eaLnBrk="1" hangingPunct="1">
              <a:lnSpc>
                <a:spcPct val="80000"/>
              </a:lnSpc>
              <a:buFont typeface="Wingdings" pitchFamily="2" charset="2"/>
              <a:buChar char="v"/>
            </a:pPr>
            <a:endParaRPr lang="es-MX" sz="2000" dirty="0" smtClean="0"/>
          </a:p>
          <a:p>
            <a:pPr marL="0" indent="0" algn="just" eaLnBrk="1" hangingPunct="1">
              <a:lnSpc>
                <a:spcPct val="80000"/>
              </a:lnSpc>
              <a:buNone/>
            </a:pPr>
            <a:endParaRPr lang="es-MX" sz="2000" dirty="0"/>
          </a:p>
        </p:txBody>
      </p:sp>
    </p:spTree>
    <p:extLst>
      <p:ext uri="{BB962C8B-B14F-4D97-AF65-F5344CB8AC3E}">
        <p14:creationId xmlns:p14="http://schemas.microsoft.com/office/powerpoint/2010/main" val="14898174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Especificaciones </a:t>
            </a:r>
            <a:r>
              <a:rPr lang="es-MX" kern="0" dirty="0"/>
              <a:t>del </a:t>
            </a:r>
            <a:r>
              <a:rPr lang="es-MX" kern="0" dirty="0" smtClean="0"/>
              <a:t>Proceso </a:t>
            </a:r>
            <a:endParaRPr lang="es-ES" kern="0" dirty="0"/>
          </a:p>
        </p:txBody>
      </p:sp>
      <p:sp>
        <p:nvSpPr>
          <p:cNvPr id="4" name="Rectangle 6"/>
          <p:cNvSpPr>
            <a:spLocks noGrp="1" noChangeArrowheads="1"/>
          </p:cNvSpPr>
          <p:nvPr>
            <p:ph type="body" sz="half" idx="2"/>
          </p:nvPr>
        </p:nvSpPr>
        <p:spPr>
          <a:xfrm>
            <a:off x="395536" y="1196752"/>
            <a:ext cx="8149853" cy="4680519"/>
          </a:xfrm>
        </p:spPr>
        <p:txBody>
          <a:bodyPr/>
          <a:lstStyle/>
          <a:p>
            <a:pPr algn="just" eaLnBrk="1" hangingPunct="1">
              <a:lnSpc>
                <a:spcPct val="80000"/>
              </a:lnSpc>
              <a:buFont typeface="Wingdings" pitchFamily="2" charset="2"/>
              <a:buChar char="v"/>
            </a:pPr>
            <a:r>
              <a:rPr lang="es-MX" sz="2000" dirty="0"/>
              <a:t>La especificación del proceso es la descripción de lo que sucede en </a:t>
            </a:r>
            <a:r>
              <a:rPr lang="es-MX" sz="2000" b="1" dirty="0"/>
              <a:t>cada</a:t>
            </a:r>
            <a:r>
              <a:rPr lang="es-MX" sz="2000" dirty="0"/>
              <a:t> </a:t>
            </a:r>
            <a:r>
              <a:rPr lang="es-MX" sz="2000" b="1" dirty="0"/>
              <a:t>burbuja primitiva de nivel más bajo</a:t>
            </a:r>
            <a:r>
              <a:rPr lang="es-MX" sz="2000" dirty="0"/>
              <a:t> en un </a:t>
            </a:r>
            <a:r>
              <a:rPr lang="es-MX" sz="2000" dirty="0" smtClean="0"/>
              <a:t>DFD. También </a:t>
            </a:r>
            <a:r>
              <a:rPr lang="es-MX" sz="2000" dirty="0"/>
              <a:t>se las conoce como Mini- especificación</a:t>
            </a:r>
            <a:r>
              <a:rPr lang="es-MX" sz="2000" dirty="0" smtClean="0"/>
              <a:t>.</a:t>
            </a:r>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El </a:t>
            </a:r>
            <a:r>
              <a:rPr lang="es-MX" sz="2000" dirty="0"/>
              <a:t>propósito de una especificación del proceso es bastante claro: define lo que debe hacerse para transformar entradas en </a:t>
            </a:r>
            <a:r>
              <a:rPr lang="es-MX" sz="2000" dirty="0" smtClean="0"/>
              <a:t>salidas. Es </a:t>
            </a:r>
            <a:r>
              <a:rPr lang="es-MX" sz="2000" dirty="0"/>
              <a:t>una descripción detallada de la política de negocios del usuario que cada burbuja lleva a cabo</a:t>
            </a:r>
            <a:r>
              <a:rPr lang="es-MX" sz="2000" dirty="0" smtClean="0"/>
              <a:t>.</a:t>
            </a:r>
          </a:p>
          <a:p>
            <a:pPr algn="just" eaLnBrk="1" hangingPunct="1">
              <a:lnSpc>
                <a:spcPct val="80000"/>
              </a:lnSpc>
              <a:buFont typeface="Wingdings" pitchFamily="2" charset="2"/>
              <a:buChar char="v"/>
            </a:pPr>
            <a:endParaRPr lang="es-MX" sz="2000" dirty="0"/>
          </a:p>
        </p:txBody>
      </p:sp>
    </p:spTree>
    <p:extLst>
      <p:ext uri="{BB962C8B-B14F-4D97-AF65-F5344CB8AC3E}">
        <p14:creationId xmlns:p14="http://schemas.microsoft.com/office/powerpoint/2010/main" val="41997263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s-ES" dirty="0" smtClean="0"/>
              <a:t>Recordando…</a:t>
            </a:r>
          </a:p>
        </p:txBody>
      </p:sp>
      <p:sp>
        <p:nvSpPr>
          <p:cNvPr id="8195" name="Rectangle 3"/>
          <p:cNvSpPr>
            <a:spLocks noGrp="1" noChangeArrowheads="1"/>
          </p:cNvSpPr>
          <p:nvPr>
            <p:ph type="body" idx="1"/>
          </p:nvPr>
        </p:nvSpPr>
        <p:spPr>
          <a:xfrm>
            <a:off x="107504" y="1295400"/>
            <a:ext cx="8807896" cy="4437856"/>
          </a:xfrm>
        </p:spPr>
        <p:txBody>
          <a:bodyPr/>
          <a:lstStyle/>
          <a:p>
            <a:pPr algn="just" eaLnBrk="1" hangingPunct="1">
              <a:buFont typeface="Wingdings" pitchFamily="2" charset="2"/>
              <a:buChar char="§"/>
            </a:pPr>
            <a:r>
              <a:rPr lang="es-MX" sz="2000" dirty="0" smtClean="0"/>
              <a:t>Diagrama de flujos de datos:</a:t>
            </a:r>
          </a:p>
          <a:p>
            <a:pPr algn="just" eaLnBrk="1" hangingPunct="1">
              <a:buFont typeface="Wingdings" pitchFamily="2" charset="2"/>
              <a:buChar char="§"/>
            </a:pPr>
            <a:endParaRPr lang="es-MX" sz="2000" dirty="0" smtClean="0"/>
          </a:p>
          <a:p>
            <a:pPr lvl="1" algn="just" eaLnBrk="1" hangingPunct="1">
              <a:buFont typeface="Wingdings" pitchFamily="2" charset="2"/>
              <a:buChar char="§"/>
            </a:pPr>
            <a:r>
              <a:rPr lang="es-MX" sz="1600" dirty="0" smtClean="0"/>
              <a:t>Es </a:t>
            </a:r>
            <a:r>
              <a:rPr lang="es-MX" sz="1600" dirty="0"/>
              <a:t>una herramienta que permite visualizar un sistema como una red de </a:t>
            </a:r>
            <a:r>
              <a:rPr lang="es-MX" sz="1600" b="1" dirty="0"/>
              <a:t>procesos funcionales</a:t>
            </a:r>
            <a:r>
              <a:rPr lang="es-MX" sz="1600" dirty="0"/>
              <a:t>, conectados entre sí por </a:t>
            </a:r>
            <a:r>
              <a:rPr lang="es-MX" sz="1600" i="1" dirty="0"/>
              <a:t>conductos</a:t>
            </a:r>
            <a:r>
              <a:rPr lang="es-MX" sz="1600" dirty="0"/>
              <a:t> </a:t>
            </a:r>
            <a:r>
              <a:rPr lang="es-MX" sz="1600" i="1" dirty="0"/>
              <a:t>(flujos)</a:t>
            </a:r>
            <a:r>
              <a:rPr lang="es-MX" sz="1600" dirty="0"/>
              <a:t> y </a:t>
            </a:r>
            <a:r>
              <a:rPr lang="es-MX" sz="1600" i="1" dirty="0"/>
              <a:t>tanques de almacenamiento</a:t>
            </a:r>
            <a:r>
              <a:rPr lang="es-MX" sz="1600" dirty="0"/>
              <a:t> </a:t>
            </a:r>
            <a:r>
              <a:rPr lang="es-MX" sz="1600" i="1" dirty="0"/>
              <a:t>(repositorios)</a:t>
            </a:r>
            <a:r>
              <a:rPr lang="es-MX" sz="1600" dirty="0"/>
              <a:t> de datos. </a:t>
            </a:r>
            <a:endParaRPr lang="es-MX" sz="1600" dirty="0" smtClean="0"/>
          </a:p>
          <a:p>
            <a:pPr lvl="1" algn="just" eaLnBrk="1" hangingPunct="1">
              <a:buFont typeface="Wingdings" pitchFamily="2" charset="2"/>
              <a:buChar char="§"/>
            </a:pPr>
            <a:endParaRPr lang="es-MX" sz="1600" dirty="0" smtClean="0"/>
          </a:p>
          <a:p>
            <a:pPr lvl="1" algn="just" eaLnBrk="1" hangingPunct="1">
              <a:buFont typeface="Wingdings" pitchFamily="2" charset="2"/>
              <a:buChar char="§"/>
            </a:pPr>
            <a:r>
              <a:rPr lang="es-MX" sz="1600" dirty="0" smtClean="0"/>
              <a:t>Proporciona </a:t>
            </a:r>
            <a:r>
              <a:rPr lang="es-MX" sz="1600" dirty="0"/>
              <a:t>un punto de vista de un sistema, el orientado a funciones</a:t>
            </a:r>
            <a:r>
              <a:rPr lang="es-MX" sz="1600" dirty="0" smtClean="0"/>
              <a:t>.</a:t>
            </a:r>
          </a:p>
          <a:p>
            <a:pPr algn="just" eaLnBrk="1" hangingPunct="1">
              <a:buFont typeface="Wingdings" pitchFamily="2" charset="2"/>
              <a:buChar char="§"/>
            </a:pPr>
            <a:endParaRPr lang="es-MX" sz="2000" dirty="0"/>
          </a:p>
          <a:p>
            <a:pPr eaLnBrk="1" hangingPunct="1">
              <a:buFont typeface="Wingdings" pitchFamily="2" charset="2"/>
              <a:buChar char="§"/>
            </a:pPr>
            <a:endParaRPr lang="es-MX" sz="2000" dirty="0"/>
          </a:p>
        </p:txBody>
      </p:sp>
    </p:spTree>
    <p:extLst>
      <p:ext uri="{BB962C8B-B14F-4D97-AF65-F5344CB8AC3E}">
        <p14:creationId xmlns:p14="http://schemas.microsoft.com/office/powerpoint/2010/main" val="380889622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strVal val="#ppt_w+.3"/>
                                          </p:val>
                                        </p:tav>
                                        <p:tav tm="100000">
                                          <p:val>
                                            <p:strVal val="#ppt_w"/>
                                          </p:val>
                                        </p:tav>
                                      </p:tavLst>
                                    </p:anim>
                                    <p:anim calcmode="lin" valueType="num">
                                      <p:cBhvr>
                                        <p:cTn id="8" dur="1000" fill="hold"/>
                                        <p:tgtEl>
                                          <p:spTgt spid="8194"/>
                                        </p:tgtEl>
                                        <p:attrNameLst>
                                          <p:attrName>ppt_h</p:attrName>
                                        </p:attrNameLst>
                                      </p:cBhvr>
                                      <p:tavLst>
                                        <p:tav tm="0">
                                          <p:val>
                                            <p:strVal val="#ppt_h"/>
                                          </p:val>
                                        </p:tav>
                                        <p:tav tm="100000">
                                          <p:val>
                                            <p:strVal val="#ppt_h"/>
                                          </p:val>
                                        </p:tav>
                                      </p:tavLst>
                                    </p:anim>
                                    <p:animEffect transition="in" filter="fade">
                                      <p:cBhvr>
                                        <p:cTn id="9" dur="1000"/>
                                        <p:tgtEl>
                                          <p:spTgt spid="8194"/>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8195">
                                            <p:txEl>
                                              <p:pRg st="0" end="0"/>
                                            </p:txEl>
                                          </p:spTgt>
                                        </p:tgtEl>
                                        <p:attrNameLst>
                                          <p:attrName>style.visibility</p:attrName>
                                        </p:attrNameLst>
                                      </p:cBhvr>
                                      <p:to>
                                        <p:strVal val="visible"/>
                                      </p:to>
                                    </p:set>
                                    <p:anim calcmode="lin" valueType="num">
                                      <p:cBhvr>
                                        <p:cTn id="14" dur="1000" fill="hold"/>
                                        <p:tgtEl>
                                          <p:spTgt spid="8195">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8195">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8195">
                                            <p:txEl>
                                              <p:pRg st="0" end="0"/>
                                            </p:txEl>
                                          </p:spTgt>
                                        </p:tgtEl>
                                      </p:cBhvr>
                                    </p:animEffect>
                                  </p:childTnLst>
                                </p:cTn>
                              </p:par>
                              <p:par>
                                <p:cTn id="17" presetID="50" presetClass="entr" presetSubtype="0" decel="100000" fill="hold" grpId="0" nodeType="with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p:cTn id="19" dur="1000" fill="hold"/>
                                        <p:tgtEl>
                                          <p:spTgt spid="8195">
                                            <p:txEl>
                                              <p:pRg st="2" end="2"/>
                                            </p:txEl>
                                          </p:spTgt>
                                        </p:tgtEl>
                                        <p:attrNameLst>
                                          <p:attrName>ppt_w</p:attrName>
                                        </p:attrNameLst>
                                      </p:cBhvr>
                                      <p:tavLst>
                                        <p:tav tm="0">
                                          <p:val>
                                            <p:strVal val="#ppt_w+.3"/>
                                          </p:val>
                                        </p:tav>
                                        <p:tav tm="100000">
                                          <p:val>
                                            <p:strVal val="#ppt_w"/>
                                          </p:val>
                                        </p:tav>
                                      </p:tavLst>
                                    </p:anim>
                                    <p:anim calcmode="lin" valueType="num">
                                      <p:cBhvr>
                                        <p:cTn id="20" dur="1000" fill="hold"/>
                                        <p:tgtEl>
                                          <p:spTgt spid="8195">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8195">
                                            <p:txEl>
                                              <p:pRg st="2" end="2"/>
                                            </p:txEl>
                                          </p:spTgt>
                                        </p:tgtEl>
                                      </p:cBhvr>
                                    </p:animEffect>
                                  </p:childTnLst>
                                </p:cTn>
                              </p:par>
                              <p:par>
                                <p:cTn id="22" presetID="50" presetClass="entr" presetSubtype="0" decel="100000" fill="hold" grpId="0"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 calcmode="lin" valueType="num">
                                      <p:cBhvr>
                                        <p:cTn id="24" dur="1000" fill="hold"/>
                                        <p:tgtEl>
                                          <p:spTgt spid="8195">
                                            <p:txEl>
                                              <p:pRg st="4" end="4"/>
                                            </p:txEl>
                                          </p:spTgt>
                                        </p:tgtEl>
                                        <p:attrNameLst>
                                          <p:attrName>ppt_w</p:attrName>
                                        </p:attrNameLst>
                                      </p:cBhvr>
                                      <p:tavLst>
                                        <p:tav tm="0">
                                          <p:val>
                                            <p:strVal val="#ppt_w+.3"/>
                                          </p:val>
                                        </p:tav>
                                        <p:tav tm="100000">
                                          <p:val>
                                            <p:strVal val="#ppt_w"/>
                                          </p:val>
                                        </p:tav>
                                      </p:tavLst>
                                    </p:anim>
                                    <p:anim calcmode="lin" valueType="num">
                                      <p:cBhvr>
                                        <p:cTn id="25" dur="1000" fill="hold"/>
                                        <p:tgtEl>
                                          <p:spTgt spid="8195">
                                            <p:txEl>
                                              <p:pRg st="4" end="4"/>
                                            </p:txEl>
                                          </p:spTgt>
                                        </p:tgtEl>
                                        <p:attrNameLst>
                                          <p:attrName>ppt_h</p:attrName>
                                        </p:attrNameLst>
                                      </p:cBhvr>
                                      <p:tavLst>
                                        <p:tav tm="0">
                                          <p:val>
                                            <p:strVal val="#ppt_h"/>
                                          </p:val>
                                        </p:tav>
                                        <p:tav tm="100000">
                                          <p:val>
                                            <p:strVal val="#ppt_h"/>
                                          </p:val>
                                        </p:tav>
                                      </p:tavLst>
                                    </p:anim>
                                    <p:animEffect transition="in" filter="fade">
                                      <p:cBhvr>
                                        <p:cTn id="26" dur="1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Especificaciones </a:t>
            </a:r>
            <a:r>
              <a:rPr lang="es-MX" kern="0" dirty="0"/>
              <a:t>del </a:t>
            </a:r>
            <a:r>
              <a:rPr lang="es-MX" kern="0" dirty="0" smtClean="0"/>
              <a:t>Proceso </a:t>
            </a:r>
            <a:endParaRPr lang="es-ES" kern="0" dirty="0"/>
          </a:p>
        </p:txBody>
      </p:sp>
      <p:sp>
        <p:nvSpPr>
          <p:cNvPr id="4" name="Rectangle 6"/>
          <p:cNvSpPr>
            <a:spLocks noGrp="1" noChangeArrowheads="1"/>
          </p:cNvSpPr>
          <p:nvPr>
            <p:ph type="body" sz="half" idx="2"/>
          </p:nvPr>
        </p:nvSpPr>
        <p:spPr>
          <a:xfrm>
            <a:off x="395536" y="1196752"/>
            <a:ext cx="8149853" cy="4680519"/>
          </a:xfrm>
        </p:spPr>
        <p:txBody>
          <a:bodyPr/>
          <a:lstStyle/>
          <a:p>
            <a:pPr algn="just">
              <a:buFont typeface="Wingdings" pitchFamily="2" charset="2"/>
              <a:buChar char="v"/>
            </a:pPr>
            <a:r>
              <a:rPr lang="es-MX" sz="2000" dirty="0" smtClean="0"/>
              <a:t>Debe </a:t>
            </a:r>
            <a:r>
              <a:rPr lang="es-MX" sz="2000" dirty="0"/>
              <a:t>expresarse de una manera que puedan verificar </a:t>
            </a:r>
            <a:r>
              <a:rPr lang="es-MX" sz="2000" b="1" dirty="0"/>
              <a:t>tanto el usuario como el analista</a:t>
            </a:r>
            <a:r>
              <a:rPr lang="es-MX" sz="2000" dirty="0"/>
              <a:t>. </a:t>
            </a:r>
            <a:r>
              <a:rPr lang="es-MX" sz="2000" dirty="0" smtClean="0"/>
              <a:t>Por </a:t>
            </a:r>
            <a:r>
              <a:rPr lang="es-MX" sz="2000" dirty="0"/>
              <a:t>esto se evita el lenguaje narrativo como herramienta de especificación, suele confundir cuando expresa condiciones booleanas compuestas (combinadas con AND, OR y NOT</a:t>
            </a:r>
            <a:r>
              <a:rPr lang="es-MX" sz="2000" dirty="0" smtClean="0"/>
              <a:t>).</a:t>
            </a:r>
          </a:p>
          <a:p>
            <a:pPr marL="0" indent="0" algn="just">
              <a:buNone/>
            </a:pPr>
            <a:r>
              <a:rPr lang="es-MX" sz="2000" dirty="0" smtClean="0"/>
              <a:t> </a:t>
            </a:r>
            <a:endParaRPr lang="es-MX" sz="2000" dirty="0"/>
          </a:p>
          <a:p>
            <a:pPr algn="just">
              <a:buFont typeface="Wingdings" pitchFamily="2" charset="2"/>
              <a:buChar char="v"/>
            </a:pPr>
            <a:r>
              <a:rPr lang="es-MX" sz="2000" dirty="0" smtClean="0"/>
              <a:t>Debe </a:t>
            </a:r>
            <a:r>
              <a:rPr lang="es-MX" sz="2000" dirty="0"/>
              <a:t>especificarse en una forma que pueda ser comunicada efectivamente al público amplio que este involucrado. Puede suceder con tablas de decisiones, con el lenguaje estructurado o con otras herramientas de </a:t>
            </a:r>
            <a:r>
              <a:rPr lang="es-MX" sz="2000" dirty="0" smtClean="0"/>
              <a:t>especificación; en gran medida dependerá del humor o la personalidad de los usuarios con los usuarios con los que se trate.</a:t>
            </a:r>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smtClean="0"/>
          </a:p>
        </p:txBody>
      </p:sp>
    </p:spTree>
    <p:extLst>
      <p:ext uri="{BB962C8B-B14F-4D97-AF65-F5344CB8AC3E}">
        <p14:creationId xmlns:p14="http://schemas.microsoft.com/office/powerpoint/2010/main" val="18080983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Herramientas </a:t>
            </a:r>
            <a:r>
              <a:rPr lang="es-MX" kern="0" dirty="0"/>
              <a:t>p</a:t>
            </a:r>
            <a:r>
              <a:rPr lang="es-MX" kern="0" dirty="0" smtClean="0"/>
              <a:t>rincipales </a:t>
            </a:r>
            <a:r>
              <a:rPr lang="es-MX" kern="0" dirty="0"/>
              <a:t>de </a:t>
            </a:r>
            <a:r>
              <a:rPr lang="es-MX" kern="0" dirty="0" smtClean="0"/>
              <a:t>especificación. </a:t>
            </a:r>
            <a:endParaRPr lang="es-ES" kern="0" dirty="0"/>
          </a:p>
        </p:txBody>
      </p:sp>
      <p:sp>
        <p:nvSpPr>
          <p:cNvPr id="4" name="Rectangle 6"/>
          <p:cNvSpPr>
            <a:spLocks noGrp="1" noChangeArrowheads="1"/>
          </p:cNvSpPr>
          <p:nvPr>
            <p:ph type="body" sz="half" idx="2"/>
          </p:nvPr>
        </p:nvSpPr>
        <p:spPr>
          <a:xfrm>
            <a:off x="395537" y="1196752"/>
            <a:ext cx="6984776" cy="4680519"/>
          </a:xfrm>
        </p:spPr>
        <p:txBody>
          <a:bodyPr/>
          <a:lstStyle/>
          <a:p>
            <a:pPr>
              <a:buFont typeface="Wingdings" pitchFamily="2" charset="2"/>
              <a:buChar char="v"/>
            </a:pPr>
            <a:r>
              <a:rPr lang="es-MX" sz="2000" dirty="0"/>
              <a:t>Lenguaje Estructurado (español, ingles, etc.).</a:t>
            </a:r>
          </a:p>
          <a:p>
            <a:pPr>
              <a:buFont typeface="Wingdings" pitchFamily="2" charset="2"/>
              <a:buChar char="v"/>
            </a:pPr>
            <a:r>
              <a:rPr lang="es-MX" sz="2000" dirty="0"/>
              <a:t>Pre/Post condiciones.</a:t>
            </a:r>
          </a:p>
          <a:p>
            <a:pPr>
              <a:buFont typeface="Wingdings" pitchFamily="2" charset="2"/>
              <a:buChar char="v"/>
            </a:pPr>
            <a:r>
              <a:rPr lang="es-MX" sz="2000" dirty="0"/>
              <a:t>Tablas de Decisión</a:t>
            </a:r>
            <a:r>
              <a:rPr lang="es-MX" sz="2000" dirty="0" smtClean="0"/>
              <a:t>.</a:t>
            </a:r>
          </a:p>
          <a:p>
            <a:pPr>
              <a:buFont typeface="Wingdings" pitchFamily="2" charset="2"/>
              <a:buChar char="v"/>
            </a:pPr>
            <a:r>
              <a:rPr lang="es-MX" sz="2000" dirty="0" err="1" smtClean="0"/>
              <a:t>Fluxogramas</a:t>
            </a:r>
            <a:r>
              <a:rPr lang="es-MX" sz="2000" dirty="0" smtClean="0"/>
              <a:t> (Diagramas de flujo).</a:t>
            </a:r>
            <a:endParaRPr lang="es-MX" sz="2000" dirty="0"/>
          </a:p>
          <a:p>
            <a:pPr algn="just">
              <a:buFont typeface="Wingdings" pitchFamily="2" charset="2"/>
              <a:buChar char="v"/>
            </a:pPr>
            <a:endParaRPr lang="es-MX" sz="2000" dirty="0" smtClean="0"/>
          </a:p>
        </p:txBody>
      </p:sp>
    </p:spTree>
    <p:extLst>
      <p:ext uri="{BB962C8B-B14F-4D97-AF65-F5344CB8AC3E}">
        <p14:creationId xmlns:p14="http://schemas.microsoft.com/office/powerpoint/2010/main" val="27523338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Lenguaje estructurado</a:t>
            </a:r>
            <a:endParaRPr lang="es-ES" kern="0" dirty="0"/>
          </a:p>
        </p:txBody>
      </p:sp>
      <p:sp>
        <p:nvSpPr>
          <p:cNvPr id="4" name="Rectangle 6"/>
          <p:cNvSpPr>
            <a:spLocks noGrp="1" noChangeArrowheads="1"/>
          </p:cNvSpPr>
          <p:nvPr>
            <p:ph type="body" sz="half" idx="2"/>
          </p:nvPr>
        </p:nvSpPr>
        <p:spPr>
          <a:xfrm>
            <a:off x="251520" y="1196752"/>
            <a:ext cx="8712967" cy="4680519"/>
          </a:xfrm>
        </p:spPr>
        <p:txBody>
          <a:bodyPr/>
          <a:lstStyle/>
          <a:p>
            <a:pPr algn="just">
              <a:buFont typeface="Wingdings" pitchFamily="2" charset="2"/>
              <a:buChar char="v"/>
            </a:pPr>
            <a:r>
              <a:rPr lang="es-MX" sz="2000" dirty="0"/>
              <a:t>Es un subconjunto de todo el idioma con importantes restricciones sobre el tipo de frases que pueden utilizarse y la manera en que puedan juntarse dichas frases. </a:t>
            </a:r>
            <a:endParaRPr lang="es-MX" sz="2000" dirty="0" smtClean="0"/>
          </a:p>
          <a:p>
            <a:pPr algn="just">
              <a:buFont typeface="Wingdings" pitchFamily="2" charset="2"/>
              <a:buChar char="v"/>
            </a:pPr>
            <a:endParaRPr lang="es-MX" sz="2000" dirty="0" smtClean="0"/>
          </a:p>
          <a:p>
            <a:pPr lvl="1" algn="just">
              <a:buFont typeface="Wingdings" pitchFamily="2" charset="2"/>
              <a:buChar char="§"/>
            </a:pPr>
            <a:r>
              <a:rPr lang="es-MX" sz="1600" dirty="0"/>
              <a:t>Los verbos deben elegirse de un pequeño grupo de verbos orientados a la acción como</a:t>
            </a:r>
            <a:r>
              <a:rPr lang="es-MX" sz="1600" dirty="0" smtClean="0"/>
              <a:t>: Registrar, eliminar, modificar, consultar, calcular, etc.</a:t>
            </a:r>
          </a:p>
          <a:p>
            <a:pPr lvl="1" algn="just">
              <a:buFont typeface="Wingdings" pitchFamily="2" charset="2"/>
              <a:buChar char="§"/>
            </a:pPr>
            <a:r>
              <a:rPr lang="es-MX" sz="1600" dirty="0" smtClean="0"/>
              <a:t>El </a:t>
            </a:r>
            <a:r>
              <a:rPr lang="es-MX" sz="1600" dirty="0"/>
              <a:t>lenguaje estructurado permite que se combinen frases en unas cuantas formas limitadas que se toman de las construcciones de la programación estructurada</a:t>
            </a:r>
            <a:r>
              <a:rPr lang="es-MX" sz="1600" dirty="0" smtClean="0"/>
              <a:t>.</a:t>
            </a:r>
          </a:p>
          <a:p>
            <a:pPr lvl="1" algn="just">
              <a:buFont typeface="Wingdings" pitchFamily="2" charset="2"/>
              <a:buChar char="§"/>
            </a:pPr>
            <a:endParaRPr lang="es-MX" sz="1400" dirty="0" smtClean="0"/>
          </a:p>
          <a:p>
            <a:pPr marL="1028700" lvl="2" indent="-171450" algn="just">
              <a:buFont typeface="Wingdings" pitchFamily="2" charset="2"/>
              <a:buChar char="Ø"/>
            </a:pPr>
            <a:r>
              <a:rPr lang="es-MX" sz="1400" dirty="0" smtClean="0"/>
              <a:t>La </a:t>
            </a:r>
            <a:r>
              <a:rPr lang="es-MX" sz="1400" dirty="0"/>
              <a:t>construcción SI-ENTONCES-OTRO se utiliza para describir frases alternativas que se deben realizar según el resultado de la decisión binaria. </a:t>
            </a:r>
            <a:endParaRPr lang="es-MX" sz="1400" dirty="0" smtClean="0"/>
          </a:p>
          <a:p>
            <a:pPr marL="1028700" lvl="2" indent="-171450" algn="just">
              <a:buFont typeface="Wingdings" pitchFamily="2" charset="2"/>
              <a:buChar char="Ø"/>
            </a:pPr>
            <a:r>
              <a:rPr lang="es-MX" sz="1400" dirty="0" smtClean="0"/>
              <a:t>La </a:t>
            </a:r>
            <a:r>
              <a:rPr lang="es-MX" sz="1400" dirty="0"/>
              <a:t>construcción CASO se utiliza para describir frases alternativas que se efectuarán basándose en los resultados de una decisión </a:t>
            </a:r>
            <a:r>
              <a:rPr lang="es-MX" sz="1400" dirty="0" smtClean="0"/>
              <a:t>multi-valuada</a:t>
            </a:r>
            <a:r>
              <a:rPr lang="es-MX" sz="1400" dirty="0"/>
              <a:t>. </a:t>
            </a:r>
            <a:endParaRPr lang="es-MX" sz="1400" dirty="0" smtClean="0"/>
          </a:p>
          <a:p>
            <a:pPr marL="1028700" lvl="2" indent="-171450" algn="just">
              <a:buFont typeface="Wingdings" pitchFamily="2" charset="2"/>
              <a:buChar char="Ø"/>
            </a:pPr>
            <a:r>
              <a:rPr lang="es-MX" sz="1400" dirty="0" smtClean="0"/>
              <a:t>La </a:t>
            </a:r>
            <a:r>
              <a:rPr lang="es-MX" sz="1400" dirty="0"/>
              <a:t>construcción HACER-MIENTRAS se usa para describir una frase que deberá llevarse a cabo repetitivamente hasta que alguna condición booleana se haga verdadera. Una variante es REPITE-HASTA.</a:t>
            </a:r>
          </a:p>
          <a:p>
            <a:pPr lvl="1" algn="just">
              <a:buFont typeface="Wingdings" pitchFamily="2" charset="2"/>
              <a:buChar char="§"/>
            </a:pPr>
            <a:endParaRPr lang="es-MX" sz="1600" dirty="0" smtClean="0"/>
          </a:p>
          <a:p>
            <a:pPr lvl="1" algn="just">
              <a:buFont typeface="Wingdings" pitchFamily="2" charset="2"/>
              <a:buChar char="§"/>
            </a:pPr>
            <a:endParaRPr lang="es-MX" sz="1600" dirty="0"/>
          </a:p>
          <a:p>
            <a:pPr algn="just">
              <a:buFont typeface="Wingdings" pitchFamily="2" charset="2"/>
              <a:buChar char="v"/>
            </a:pPr>
            <a:endParaRPr lang="es-MX" sz="2000" dirty="0" smtClean="0"/>
          </a:p>
        </p:txBody>
      </p:sp>
    </p:spTree>
    <p:extLst>
      <p:ext uri="{BB962C8B-B14F-4D97-AF65-F5344CB8AC3E}">
        <p14:creationId xmlns:p14="http://schemas.microsoft.com/office/powerpoint/2010/main" val="1882646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Lenguaje estructurado: Ejemplo</a:t>
            </a:r>
            <a:endParaRPr lang="es-ES" kern="0" dirty="0"/>
          </a:p>
        </p:txBody>
      </p:sp>
      <p:sp>
        <p:nvSpPr>
          <p:cNvPr id="4" name="Rectangle 6"/>
          <p:cNvSpPr>
            <a:spLocks noGrp="1" noChangeArrowheads="1"/>
          </p:cNvSpPr>
          <p:nvPr>
            <p:ph type="body" sz="half" idx="2"/>
          </p:nvPr>
        </p:nvSpPr>
        <p:spPr>
          <a:xfrm>
            <a:off x="467545" y="836712"/>
            <a:ext cx="8136904" cy="4680519"/>
          </a:xfrm>
        </p:spPr>
        <p:txBody>
          <a:bodyPr/>
          <a:lstStyle/>
          <a:p>
            <a:pPr>
              <a:buFont typeface="Wingdings" pitchFamily="2" charset="2"/>
              <a:buChar char="v"/>
            </a:pPr>
            <a:endParaRPr lang="es-MX" sz="2000" dirty="0" smtClean="0"/>
          </a:p>
          <a:p>
            <a:pPr marL="0" indent="0">
              <a:buNone/>
            </a:pPr>
            <a:r>
              <a:rPr lang="es-MX" sz="2000" b="1" dirty="0"/>
              <a:t>Gran-total=0 </a:t>
            </a:r>
            <a:r>
              <a:rPr lang="es-MX" sz="2000" dirty="0"/>
              <a:t/>
            </a:r>
            <a:br>
              <a:rPr lang="es-MX" sz="2000" dirty="0"/>
            </a:br>
            <a:endParaRPr lang="es-MX" sz="2000" dirty="0" smtClean="0"/>
          </a:p>
          <a:p>
            <a:pPr marL="0" indent="0">
              <a:buNone/>
            </a:pPr>
            <a:r>
              <a:rPr lang="es-MX" sz="2000" b="1" dirty="0" smtClean="0"/>
              <a:t>HACER-MIENTRAS </a:t>
            </a:r>
            <a:r>
              <a:rPr lang="es-MX" sz="2000" b="1" dirty="0"/>
              <a:t>haya mas pedidos que procesar </a:t>
            </a:r>
            <a:r>
              <a:rPr lang="es-MX" sz="2000" dirty="0"/>
              <a:t/>
            </a:r>
            <a:br>
              <a:rPr lang="es-MX" sz="2000" dirty="0"/>
            </a:br>
            <a:r>
              <a:rPr lang="es-MX" sz="2000" b="1" dirty="0"/>
              <a:t>   </a:t>
            </a:r>
            <a:r>
              <a:rPr lang="es-MX" sz="2000" b="1" dirty="0" err="1"/>
              <a:t>Total_de_pedidos</a:t>
            </a:r>
            <a:r>
              <a:rPr lang="es-MX" sz="2000" b="1" dirty="0"/>
              <a:t> = 0 </a:t>
            </a:r>
            <a:r>
              <a:rPr lang="es-MX" sz="2000" dirty="0"/>
              <a:t/>
            </a:r>
            <a:br>
              <a:rPr lang="es-MX" sz="2000" dirty="0"/>
            </a:br>
            <a:r>
              <a:rPr lang="es-MX" sz="2000" dirty="0" smtClean="0"/>
              <a:t>   </a:t>
            </a:r>
            <a:r>
              <a:rPr lang="es-MX" sz="2000" b="1" dirty="0" smtClean="0"/>
              <a:t>LEER </a:t>
            </a:r>
            <a:r>
              <a:rPr lang="es-MX" sz="2000" b="1" dirty="0"/>
              <a:t>el siguiente pedido de PEDIDOS </a:t>
            </a:r>
            <a:r>
              <a:rPr lang="es-MX" sz="2000" dirty="0"/>
              <a:t/>
            </a:r>
            <a:br>
              <a:rPr lang="es-MX" sz="2000" dirty="0"/>
            </a:br>
            <a:r>
              <a:rPr lang="es-MX" sz="2000" dirty="0" smtClean="0"/>
              <a:t>   </a:t>
            </a:r>
            <a:r>
              <a:rPr lang="es-MX" sz="2000" b="1" dirty="0" smtClean="0"/>
              <a:t>HACER-MIENTRAS </a:t>
            </a:r>
            <a:r>
              <a:rPr lang="es-MX" sz="2000" b="1" dirty="0"/>
              <a:t>haya mas artículos en el pedido </a:t>
            </a:r>
            <a:r>
              <a:rPr lang="es-MX" sz="2000" dirty="0"/>
              <a:t/>
            </a:r>
            <a:br>
              <a:rPr lang="es-MX" sz="2000" dirty="0"/>
            </a:br>
            <a:r>
              <a:rPr lang="es-MX" sz="2000" b="1" dirty="0"/>
              <a:t>  </a:t>
            </a:r>
            <a:r>
              <a:rPr lang="es-MX" sz="2000" b="1" dirty="0" smtClean="0"/>
              <a:t>  </a:t>
            </a:r>
            <a:r>
              <a:rPr lang="es-MX" sz="2000" b="1" dirty="0" err="1" smtClean="0"/>
              <a:t>Total_de_pedidos</a:t>
            </a:r>
            <a:r>
              <a:rPr lang="es-MX" sz="2000" b="1" dirty="0" smtClean="0"/>
              <a:t> </a:t>
            </a:r>
            <a:r>
              <a:rPr lang="es-MX" sz="2000" b="1" dirty="0"/>
              <a:t>= </a:t>
            </a:r>
            <a:r>
              <a:rPr lang="es-MX" sz="2000" b="1" dirty="0" err="1"/>
              <a:t>Total_de_pedidos</a:t>
            </a:r>
            <a:r>
              <a:rPr lang="es-MX" sz="2000" b="1" dirty="0"/>
              <a:t> + </a:t>
            </a:r>
            <a:r>
              <a:rPr lang="es-MX" sz="2000" b="1" dirty="0" err="1"/>
              <a:t>numero_de_articulos</a:t>
            </a:r>
            <a:r>
              <a:rPr lang="es-MX" sz="2000" b="1" dirty="0"/>
              <a:t> </a:t>
            </a:r>
            <a:r>
              <a:rPr lang="es-MX" sz="2000" dirty="0"/>
              <a:t/>
            </a:r>
            <a:br>
              <a:rPr lang="es-MX" sz="2000" dirty="0"/>
            </a:br>
            <a:r>
              <a:rPr lang="es-MX" sz="2000" dirty="0" smtClean="0"/>
              <a:t>   </a:t>
            </a:r>
            <a:r>
              <a:rPr lang="es-MX" sz="2000" b="1" dirty="0" smtClean="0"/>
              <a:t>FIN </a:t>
            </a:r>
            <a:r>
              <a:rPr lang="es-MX" sz="2000" b="1" dirty="0"/>
              <a:t>HACER </a:t>
            </a:r>
            <a:r>
              <a:rPr lang="es-MX" sz="2000" dirty="0"/>
              <a:t/>
            </a:r>
            <a:br>
              <a:rPr lang="es-MX" sz="2000" dirty="0"/>
            </a:br>
            <a:endParaRPr lang="es-MX" sz="2000" dirty="0" smtClean="0"/>
          </a:p>
          <a:p>
            <a:pPr marL="0" indent="0">
              <a:buNone/>
            </a:pPr>
            <a:r>
              <a:rPr lang="es-MX" sz="2000" b="1" dirty="0"/>
              <a:t> </a:t>
            </a:r>
            <a:r>
              <a:rPr lang="es-MX" sz="2000" b="1" dirty="0" smtClean="0"/>
              <a:t> MOSTRAR </a:t>
            </a:r>
            <a:r>
              <a:rPr lang="es-MX" sz="2000" b="1" dirty="0" err="1"/>
              <a:t>numero_de_pedido</a:t>
            </a:r>
            <a:r>
              <a:rPr lang="es-MX" sz="2000" b="1" dirty="0"/>
              <a:t>, </a:t>
            </a:r>
            <a:r>
              <a:rPr lang="es-MX" sz="2000" b="1" dirty="0" err="1"/>
              <a:t>Total_de_pedidos</a:t>
            </a:r>
            <a:r>
              <a:rPr lang="es-MX" sz="2000" b="1" dirty="0"/>
              <a:t> </a:t>
            </a:r>
            <a:r>
              <a:rPr lang="es-MX" sz="2000" dirty="0"/>
              <a:t/>
            </a:r>
            <a:br>
              <a:rPr lang="es-MX" sz="2000" dirty="0"/>
            </a:br>
            <a:r>
              <a:rPr lang="es-MX" sz="2000" b="1" dirty="0"/>
              <a:t>   </a:t>
            </a:r>
            <a:r>
              <a:rPr lang="es-MX" sz="2000" b="1" dirty="0" err="1"/>
              <a:t>Gran_total</a:t>
            </a:r>
            <a:r>
              <a:rPr lang="es-MX" sz="2000" b="1" dirty="0"/>
              <a:t> = </a:t>
            </a:r>
            <a:r>
              <a:rPr lang="es-MX" sz="2000" b="1" dirty="0" err="1"/>
              <a:t>gran_total</a:t>
            </a:r>
            <a:r>
              <a:rPr lang="es-MX" sz="2000" b="1" dirty="0"/>
              <a:t> + </a:t>
            </a:r>
            <a:r>
              <a:rPr lang="es-MX" sz="2000" b="1" dirty="0" err="1"/>
              <a:t>total_de_pedidos</a:t>
            </a:r>
            <a:r>
              <a:rPr lang="es-MX" sz="2000" b="1" dirty="0"/>
              <a:t> </a:t>
            </a:r>
            <a:r>
              <a:rPr lang="es-MX" sz="2000" dirty="0"/>
              <a:t/>
            </a:r>
            <a:br>
              <a:rPr lang="es-MX" sz="2000" dirty="0"/>
            </a:br>
            <a:r>
              <a:rPr lang="es-MX" sz="2000" b="1" dirty="0"/>
              <a:t>FIN HACER </a:t>
            </a:r>
            <a:r>
              <a:rPr lang="es-MX" sz="2000" dirty="0"/>
              <a:t/>
            </a:r>
            <a:br>
              <a:rPr lang="es-MX" sz="2000" dirty="0"/>
            </a:br>
            <a:endParaRPr lang="es-MX" sz="2000" dirty="0" smtClean="0"/>
          </a:p>
          <a:p>
            <a:pPr marL="0" indent="0">
              <a:buNone/>
            </a:pPr>
            <a:r>
              <a:rPr lang="es-MX" sz="2000" b="1" dirty="0" smtClean="0"/>
              <a:t>MOSTRAR </a:t>
            </a:r>
            <a:r>
              <a:rPr lang="es-MX" sz="2000" b="1" dirty="0" err="1"/>
              <a:t>gran_total</a:t>
            </a:r>
            <a:r>
              <a:rPr lang="es-MX" sz="2000" b="1" dirty="0"/>
              <a:t> </a:t>
            </a:r>
            <a:endParaRPr lang="es-MX" sz="2000" b="1" dirty="0" smtClean="0"/>
          </a:p>
          <a:p>
            <a:pPr algn="just">
              <a:buFont typeface="Wingdings" pitchFamily="2" charset="2"/>
              <a:buChar char="v"/>
            </a:pPr>
            <a:endParaRPr lang="es-MX" sz="2000" dirty="0" smtClean="0"/>
          </a:p>
        </p:txBody>
      </p:sp>
    </p:spTree>
    <p:extLst>
      <p:ext uri="{BB962C8B-B14F-4D97-AF65-F5344CB8AC3E}">
        <p14:creationId xmlns:p14="http://schemas.microsoft.com/office/powerpoint/2010/main" val="4787432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Pre/post condiciones</a:t>
            </a:r>
            <a:endParaRPr lang="es-ES" kern="0" dirty="0"/>
          </a:p>
        </p:txBody>
      </p:sp>
      <p:sp>
        <p:nvSpPr>
          <p:cNvPr id="4" name="Rectangle 6"/>
          <p:cNvSpPr>
            <a:spLocks noGrp="1" noChangeArrowheads="1"/>
          </p:cNvSpPr>
          <p:nvPr>
            <p:ph type="body" sz="half" idx="2"/>
          </p:nvPr>
        </p:nvSpPr>
        <p:spPr>
          <a:xfrm>
            <a:off x="251520" y="1196752"/>
            <a:ext cx="8712967" cy="4680519"/>
          </a:xfrm>
        </p:spPr>
        <p:txBody>
          <a:bodyPr/>
          <a:lstStyle/>
          <a:p>
            <a:pPr algn="just">
              <a:buFont typeface="Wingdings" pitchFamily="2" charset="2"/>
              <a:buChar char="v"/>
            </a:pPr>
            <a:r>
              <a:rPr lang="es-MX" sz="2000" dirty="0" smtClean="0"/>
              <a:t>Las pre/post </a:t>
            </a:r>
            <a:r>
              <a:rPr lang="es-MX" sz="2000" dirty="0"/>
              <a:t>condiciones son una manera conveniente de describir la función que debe realizar el proceso, sin decir mucho del algoritmo que se utilizará. Uno de los aspectos que la haría útil es cuando el analista está razonablemente seguro de que existen muchos algoritmos distintos que podrían utilizarse</a:t>
            </a:r>
            <a:r>
              <a:rPr lang="es-MX" sz="2000" dirty="0" smtClean="0"/>
              <a:t>.</a:t>
            </a:r>
          </a:p>
          <a:p>
            <a:pPr algn="just">
              <a:buFont typeface="Wingdings" pitchFamily="2" charset="2"/>
              <a:buChar char="v"/>
            </a:pPr>
            <a:endParaRPr lang="es-MX" sz="2000" dirty="0"/>
          </a:p>
          <a:p>
            <a:pPr algn="just">
              <a:buFont typeface="Wingdings" pitchFamily="2" charset="2"/>
              <a:buChar char="v"/>
            </a:pPr>
            <a:r>
              <a:rPr lang="es-MX" sz="2000" dirty="0" smtClean="0"/>
              <a:t> </a:t>
            </a:r>
            <a:r>
              <a:rPr lang="es-MX" sz="2000" dirty="0"/>
              <a:t>Las </a:t>
            </a:r>
            <a:r>
              <a:rPr lang="es-MX" sz="2000" b="1" dirty="0"/>
              <a:t>pre- condiciones</a:t>
            </a:r>
            <a:r>
              <a:rPr lang="es-MX" sz="2000" dirty="0"/>
              <a:t> describen todas las cosas que deben darse antes de que el proceso pueda comenzar a ejecutarse. </a:t>
            </a:r>
            <a:endParaRPr lang="es-MX" sz="2000" dirty="0" smtClean="0"/>
          </a:p>
          <a:p>
            <a:pPr algn="just">
              <a:buFont typeface="Wingdings" pitchFamily="2" charset="2"/>
              <a:buChar char="v"/>
            </a:pPr>
            <a:endParaRPr lang="es-MX" sz="2000" dirty="0"/>
          </a:p>
          <a:p>
            <a:pPr algn="just">
              <a:buFont typeface="Wingdings" pitchFamily="2" charset="2"/>
              <a:buChar char="v"/>
            </a:pPr>
            <a:r>
              <a:rPr lang="es-MX" sz="2000" dirty="0" smtClean="0"/>
              <a:t>Las </a:t>
            </a:r>
            <a:r>
              <a:rPr lang="es-MX" sz="2000" b="1" dirty="0"/>
              <a:t>post- condiciones</a:t>
            </a:r>
            <a:r>
              <a:rPr lang="es-MX" sz="2000" dirty="0"/>
              <a:t> describen lo que debe darse cuando el proceso ha concluido. </a:t>
            </a:r>
            <a:endParaRPr lang="es-MX" sz="2000" dirty="0" smtClean="0"/>
          </a:p>
        </p:txBody>
      </p:sp>
    </p:spTree>
    <p:extLst>
      <p:ext uri="{BB962C8B-B14F-4D97-AF65-F5344CB8AC3E}">
        <p14:creationId xmlns:p14="http://schemas.microsoft.com/office/powerpoint/2010/main" val="13222012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Pre/post condiciones (Narrativa): Ejemplo</a:t>
            </a:r>
            <a:endParaRPr lang="es-ES" kern="0" dirty="0"/>
          </a:p>
        </p:txBody>
      </p:sp>
      <p:sp>
        <p:nvSpPr>
          <p:cNvPr id="4" name="Rectangle 6"/>
          <p:cNvSpPr>
            <a:spLocks noGrp="1" noChangeArrowheads="1"/>
          </p:cNvSpPr>
          <p:nvPr>
            <p:ph type="body" sz="half" idx="2"/>
          </p:nvPr>
        </p:nvSpPr>
        <p:spPr>
          <a:xfrm>
            <a:off x="611560" y="1124744"/>
            <a:ext cx="8136904" cy="4680519"/>
          </a:xfrm>
        </p:spPr>
        <p:txBody>
          <a:bodyPr/>
          <a:lstStyle/>
          <a:p>
            <a:pPr marL="0" indent="0">
              <a:buNone/>
            </a:pPr>
            <a:r>
              <a:rPr lang="es-MX" sz="2000" b="1" dirty="0" smtClean="0"/>
              <a:t>Precondición 1:</a:t>
            </a:r>
          </a:p>
          <a:p>
            <a:pPr marL="400050" lvl="1" indent="0">
              <a:buNone/>
            </a:pPr>
            <a:r>
              <a:rPr lang="es-MX" sz="1600" dirty="0" smtClean="0"/>
              <a:t>El </a:t>
            </a:r>
            <a:r>
              <a:rPr lang="es-MX" sz="1600" dirty="0"/>
              <a:t>comprador llega con un </a:t>
            </a:r>
            <a:r>
              <a:rPr lang="es-MX" sz="1600" dirty="0" err="1"/>
              <a:t>numero_de_cuenta</a:t>
            </a:r>
            <a:r>
              <a:rPr lang="es-MX" sz="1600" dirty="0"/>
              <a:t> que </a:t>
            </a:r>
            <a:br>
              <a:rPr lang="es-MX" sz="1600" dirty="0"/>
            </a:br>
            <a:r>
              <a:rPr lang="es-MX" sz="1600" dirty="0"/>
              <a:t>c</a:t>
            </a:r>
            <a:r>
              <a:rPr lang="es-MX" sz="1600" dirty="0" smtClean="0"/>
              <a:t>orresponde </a:t>
            </a:r>
            <a:r>
              <a:rPr lang="es-MX" sz="1600" dirty="0"/>
              <a:t>con un número de cuenta en CUENTAS, </a:t>
            </a:r>
            <a:br>
              <a:rPr lang="es-MX" sz="1600" dirty="0"/>
            </a:br>
            <a:r>
              <a:rPr lang="es-MX" sz="1600" dirty="0"/>
              <a:t>c</a:t>
            </a:r>
            <a:r>
              <a:rPr lang="es-MX" sz="1600" dirty="0" smtClean="0"/>
              <a:t>uyo </a:t>
            </a:r>
            <a:r>
              <a:rPr lang="es-MX" sz="1600" dirty="0" err="1"/>
              <a:t>código_de_status</a:t>
            </a:r>
            <a:r>
              <a:rPr lang="es-MX" sz="1600" dirty="0"/>
              <a:t> se pone en "válido". </a:t>
            </a:r>
            <a:br>
              <a:rPr lang="es-MX" sz="1600" dirty="0"/>
            </a:br>
            <a:endParaRPr lang="es-MX" sz="1600" dirty="0" smtClean="0"/>
          </a:p>
          <a:p>
            <a:pPr marL="0" indent="0">
              <a:buNone/>
            </a:pPr>
            <a:r>
              <a:rPr lang="es-MX" sz="2000" b="1" dirty="0" err="1" smtClean="0"/>
              <a:t>Postcondición</a:t>
            </a:r>
            <a:r>
              <a:rPr lang="es-MX" sz="2000" b="1" dirty="0" smtClean="0"/>
              <a:t> 1:</a:t>
            </a:r>
            <a:r>
              <a:rPr lang="es-MX" sz="2000" dirty="0" smtClean="0"/>
              <a:t> </a:t>
            </a:r>
          </a:p>
          <a:p>
            <a:pPr marL="400050" lvl="1" indent="0">
              <a:buNone/>
            </a:pPr>
            <a:r>
              <a:rPr lang="es-MX" sz="1600" dirty="0" smtClean="0"/>
              <a:t>Se </a:t>
            </a:r>
            <a:r>
              <a:rPr lang="es-MX" sz="1600" dirty="0"/>
              <a:t>produce una factura con </a:t>
            </a:r>
            <a:r>
              <a:rPr lang="es-MX" sz="1600" dirty="0" err="1"/>
              <a:t>numero_de_cuenta</a:t>
            </a:r>
            <a:r>
              <a:rPr lang="es-MX" sz="1600" dirty="0"/>
              <a:t> y </a:t>
            </a:r>
            <a:r>
              <a:rPr lang="es-MX" sz="1600" dirty="0" err="1"/>
              <a:t>monto_de_venta</a:t>
            </a:r>
            <a:r>
              <a:rPr lang="es-MX" sz="1600" dirty="0"/>
              <a:t> </a:t>
            </a:r>
            <a:br>
              <a:rPr lang="es-MX" sz="1600" dirty="0"/>
            </a:br>
            <a:endParaRPr lang="es-MX" sz="1200" dirty="0" smtClean="0"/>
          </a:p>
          <a:p>
            <a:pPr marL="0" indent="0">
              <a:buNone/>
            </a:pPr>
            <a:r>
              <a:rPr lang="es-MX" sz="2000" b="1" dirty="0" smtClean="0"/>
              <a:t>Precondición 2:</a:t>
            </a:r>
            <a:endParaRPr lang="es-MX" sz="1600" dirty="0" smtClean="0"/>
          </a:p>
          <a:p>
            <a:pPr marL="400050" lvl="1" indent="0">
              <a:buNone/>
            </a:pPr>
            <a:r>
              <a:rPr lang="es-MX" sz="1600" dirty="0" smtClean="0"/>
              <a:t>La </a:t>
            </a:r>
            <a:r>
              <a:rPr lang="es-MX" sz="1600" dirty="0"/>
              <a:t>precondición 1 falla por algún motivo (el </a:t>
            </a:r>
            <a:r>
              <a:rPr lang="es-MX" sz="1600" dirty="0" err="1"/>
              <a:t>numero_de_cuenta</a:t>
            </a:r>
            <a:r>
              <a:rPr lang="es-MX" sz="1600" dirty="0"/>
              <a:t> no se encuentra en CUENTAS, o él </a:t>
            </a:r>
            <a:r>
              <a:rPr lang="es-MX" sz="1600" dirty="0" err="1"/>
              <a:t>código_de_status</a:t>
            </a:r>
            <a:r>
              <a:rPr lang="es-MX" sz="1600" dirty="0"/>
              <a:t> no es "valido") </a:t>
            </a:r>
            <a:br>
              <a:rPr lang="es-MX" sz="1600" dirty="0"/>
            </a:br>
            <a:endParaRPr lang="es-MX" sz="1600" dirty="0" smtClean="0"/>
          </a:p>
          <a:p>
            <a:pPr marL="0" indent="0">
              <a:buNone/>
            </a:pPr>
            <a:r>
              <a:rPr lang="es-MX" sz="2000" b="1" dirty="0" err="1" smtClean="0"/>
              <a:t>Postcondición</a:t>
            </a:r>
            <a:r>
              <a:rPr lang="es-MX" sz="2000" b="1" dirty="0" smtClean="0"/>
              <a:t> 2:</a:t>
            </a:r>
            <a:r>
              <a:rPr lang="es-MX" sz="1600" dirty="0" smtClean="0"/>
              <a:t> </a:t>
            </a:r>
          </a:p>
          <a:p>
            <a:pPr marL="400050" lvl="1" indent="0">
              <a:buNone/>
            </a:pPr>
            <a:r>
              <a:rPr lang="es-MX" sz="1600" dirty="0" smtClean="0"/>
              <a:t>Se </a:t>
            </a:r>
            <a:r>
              <a:rPr lang="es-MX" sz="1600" dirty="0"/>
              <a:t>produce un mensaje de error.</a:t>
            </a:r>
            <a:r>
              <a:rPr lang="es-MX" sz="1200" dirty="0"/>
              <a:t> </a:t>
            </a:r>
            <a:endParaRPr lang="es-MX" sz="800" dirty="0" smtClean="0"/>
          </a:p>
        </p:txBody>
      </p:sp>
    </p:spTree>
    <p:extLst>
      <p:ext uri="{BB962C8B-B14F-4D97-AF65-F5344CB8AC3E}">
        <p14:creationId xmlns:p14="http://schemas.microsoft.com/office/powerpoint/2010/main" val="415649275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Tablas de decisión</a:t>
            </a:r>
            <a:endParaRPr lang="es-ES" kern="0" dirty="0"/>
          </a:p>
        </p:txBody>
      </p:sp>
      <p:sp>
        <p:nvSpPr>
          <p:cNvPr id="4" name="Rectangle 6"/>
          <p:cNvSpPr>
            <a:spLocks noGrp="1" noChangeArrowheads="1"/>
          </p:cNvSpPr>
          <p:nvPr>
            <p:ph type="body" sz="half" idx="2"/>
          </p:nvPr>
        </p:nvSpPr>
        <p:spPr>
          <a:xfrm>
            <a:off x="251520" y="1196752"/>
            <a:ext cx="8712967" cy="4680519"/>
          </a:xfrm>
        </p:spPr>
        <p:txBody>
          <a:bodyPr/>
          <a:lstStyle/>
          <a:p>
            <a:pPr algn="just">
              <a:buFont typeface="Wingdings" pitchFamily="2" charset="2"/>
              <a:buChar char="v"/>
            </a:pPr>
            <a:r>
              <a:rPr lang="es-MX" sz="2000" dirty="0"/>
              <a:t>Se utilizan cuando el proceso debe producir alguna salida o tomar alguna acción basada en decisiones complejas. En especial si las decisiones se basan en diversas variables distintas y dichas variables pueden tomar diversos </a:t>
            </a:r>
            <a:r>
              <a:rPr lang="es-MX" sz="2000" dirty="0" smtClean="0"/>
              <a:t>valores.</a:t>
            </a:r>
          </a:p>
          <a:p>
            <a:pPr algn="just">
              <a:buFont typeface="Wingdings" pitchFamily="2" charset="2"/>
              <a:buChar char="v"/>
            </a:pPr>
            <a:endParaRPr lang="es-MX" sz="2000" dirty="0"/>
          </a:p>
          <a:p>
            <a:pPr lvl="1">
              <a:buFont typeface="Wingdings" pitchFamily="2" charset="2"/>
              <a:buChar char="§"/>
            </a:pPr>
            <a:r>
              <a:rPr lang="es-MX" sz="1600" dirty="0"/>
              <a:t>Si existen N variables con valores </a:t>
            </a:r>
            <a:r>
              <a:rPr lang="es-MX" sz="1600" dirty="0" smtClean="0"/>
              <a:t>binarios, </a:t>
            </a:r>
            <a:r>
              <a:rPr lang="es-MX" sz="1600" dirty="0"/>
              <a:t>entonces existirán </a:t>
            </a:r>
            <a:r>
              <a:rPr lang="es-MX" sz="1600" dirty="0" smtClean="0"/>
              <a:t>2^n reglas </a:t>
            </a:r>
            <a:r>
              <a:rPr lang="es-MX" sz="1600" dirty="0"/>
              <a:t>distintas.</a:t>
            </a:r>
          </a:p>
          <a:p>
            <a:pPr lvl="1">
              <a:buFont typeface="Wingdings" pitchFamily="2" charset="2"/>
              <a:buChar char="§"/>
            </a:pPr>
            <a:r>
              <a:rPr lang="es-MX" sz="1600" dirty="0"/>
              <a:t>Debe discutirse cada regla con el usuario para asegurarse de que se ha identificado la acción o acciones correctas para cada combinación de variables.</a:t>
            </a:r>
          </a:p>
          <a:p>
            <a:pPr algn="just">
              <a:buFont typeface="Wingdings" pitchFamily="2" charset="2"/>
              <a:buChar char="v"/>
            </a:pPr>
            <a:endParaRPr lang="es-MX" sz="2000" dirty="0" smtClean="0"/>
          </a:p>
        </p:txBody>
      </p:sp>
    </p:spTree>
    <p:extLst>
      <p:ext uri="{BB962C8B-B14F-4D97-AF65-F5344CB8AC3E}">
        <p14:creationId xmlns:p14="http://schemas.microsoft.com/office/powerpoint/2010/main" val="363647684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Tablas de decisión: ejemplo</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009" y="1124744"/>
            <a:ext cx="7829485" cy="4830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8153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504" y="222920"/>
            <a:ext cx="903649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err="1" smtClean="0"/>
              <a:t>Fluxogramas</a:t>
            </a:r>
            <a:endParaRPr lang="es-ES" kern="0" dirty="0"/>
          </a:p>
        </p:txBody>
      </p:sp>
      <p:sp>
        <p:nvSpPr>
          <p:cNvPr id="4" name="Rectangle 6"/>
          <p:cNvSpPr>
            <a:spLocks noGrp="1" noChangeArrowheads="1"/>
          </p:cNvSpPr>
          <p:nvPr>
            <p:ph type="body" sz="half" idx="2"/>
          </p:nvPr>
        </p:nvSpPr>
        <p:spPr>
          <a:xfrm>
            <a:off x="251520" y="1196752"/>
            <a:ext cx="8712967" cy="4680519"/>
          </a:xfrm>
        </p:spPr>
        <p:txBody>
          <a:bodyPr/>
          <a:lstStyle/>
          <a:p>
            <a:pPr algn="just">
              <a:buFont typeface="Wingdings" pitchFamily="2" charset="2"/>
              <a:buChar char="v"/>
            </a:pPr>
            <a:r>
              <a:rPr lang="es-MX" sz="2000" dirty="0"/>
              <a:t>Si el diagrama de flujo se usa solo para describir lógica detallada y si el analista de sistemas se limita a los símbolos de elaboración de diagrama de flujo equivalente a las construcciones en español estructurado, entonces no tiene nada de malo su uso. </a:t>
            </a:r>
            <a:endParaRPr lang="es-MX" sz="2000" dirty="0" smtClean="0"/>
          </a:p>
          <a:p>
            <a:pPr algn="just">
              <a:buFont typeface="Wingdings" pitchFamily="2" charset="2"/>
              <a:buChar char="v"/>
            </a:pPr>
            <a:endParaRPr lang="es-MX" sz="2000" dirty="0"/>
          </a:p>
          <a:p>
            <a:pPr algn="just">
              <a:buFont typeface="Wingdings" pitchFamily="2" charset="2"/>
              <a:buChar char="v"/>
            </a:pPr>
            <a:endParaRPr lang="es-MX" sz="2000" dirty="0"/>
          </a:p>
        </p:txBody>
      </p:sp>
      <p:pic>
        <p:nvPicPr>
          <p:cNvPr id="5122" name="Picture 2" descr="file:///C:/rcortese/TC1009%20Desarrollo%20de%20sistemas%20y%20base%20de%20datos/curso/semana10/lect15/Image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71" y="3068960"/>
            <a:ext cx="7712361"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2963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16:</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Modelos de proceso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DFD por niveles y mini-especificaciones</a:t>
            </a:r>
            <a:endParaRPr lang="es-ES" b="1" dirty="0" smtClean="0">
              <a:solidFill>
                <a:srgbClr val="CC0000"/>
              </a:solidFill>
            </a:endParaRPr>
          </a:p>
        </p:txBody>
      </p:sp>
    </p:spTree>
    <p:extLst>
      <p:ext uri="{BB962C8B-B14F-4D97-AF65-F5344CB8AC3E}">
        <p14:creationId xmlns:p14="http://schemas.microsoft.com/office/powerpoint/2010/main" val="4190158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35285"/>
            <a:ext cx="8149853" cy="3301827"/>
          </a:xfrm>
        </p:spPr>
        <p:txBody>
          <a:bodyPr/>
          <a:lstStyle/>
          <a:p>
            <a:pPr algn="just">
              <a:buFont typeface="Wingdings" pitchFamily="2" charset="2"/>
              <a:buChar char="v"/>
            </a:pPr>
            <a:r>
              <a:rPr lang="es-MX" sz="1800" dirty="0"/>
              <a:t>Elegir nombres con significado para los procesos, flujos, almacenes y </a:t>
            </a:r>
            <a:r>
              <a:rPr lang="es-MX" sz="1800" dirty="0" smtClean="0"/>
              <a:t>terminadores.</a:t>
            </a:r>
          </a:p>
          <a:p>
            <a:pPr algn="just">
              <a:buFont typeface="Wingdings" pitchFamily="2" charset="2"/>
              <a:buChar char="v"/>
            </a:pPr>
            <a:r>
              <a:rPr lang="es-MX" sz="1800" dirty="0" smtClean="0"/>
              <a:t>Numerar </a:t>
            </a:r>
            <a:r>
              <a:rPr lang="es-MX" sz="1800" dirty="0"/>
              <a:t>los procesos</a:t>
            </a:r>
            <a:r>
              <a:rPr lang="es-MX" sz="1800" dirty="0" smtClean="0"/>
              <a:t>.</a:t>
            </a:r>
          </a:p>
          <a:p>
            <a:pPr algn="just">
              <a:buFont typeface="Wingdings" pitchFamily="2" charset="2"/>
              <a:buChar char="v"/>
            </a:pPr>
            <a:r>
              <a:rPr lang="es-MX" sz="1800" dirty="0" smtClean="0"/>
              <a:t>Redibujar </a:t>
            </a:r>
            <a:r>
              <a:rPr lang="es-MX" sz="1800" dirty="0"/>
              <a:t>el DFD tantas veces como sea necesario estéticamente</a:t>
            </a:r>
            <a:r>
              <a:rPr lang="es-MX" sz="1800" dirty="0" smtClean="0"/>
              <a:t>.</a:t>
            </a:r>
          </a:p>
          <a:p>
            <a:pPr algn="just">
              <a:buFont typeface="Wingdings" pitchFamily="2" charset="2"/>
              <a:buChar char="v"/>
            </a:pPr>
            <a:r>
              <a:rPr lang="es-MX" sz="1800" dirty="0" smtClean="0"/>
              <a:t>Evitar </a:t>
            </a:r>
            <a:r>
              <a:rPr lang="es-MX" sz="1800" dirty="0"/>
              <a:t>los DFD demasiado </a:t>
            </a:r>
            <a:r>
              <a:rPr lang="es-MX" sz="1800" dirty="0" smtClean="0"/>
              <a:t>complejos (</a:t>
            </a:r>
            <a:r>
              <a:rPr lang="es-MX" sz="1400" b="1" dirty="0" smtClean="0"/>
              <a:t>Menos de 6 procesos</a:t>
            </a:r>
            <a:r>
              <a:rPr lang="es-MX" sz="1800" dirty="0" smtClean="0"/>
              <a:t>).</a:t>
            </a:r>
          </a:p>
          <a:p>
            <a:pPr algn="just">
              <a:buFont typeface="Wingdings" pitchFamily="2" charset="2"/>
              <a:buChar char="v"/>
            </a:pPr>
            <a:r>
              <a:rPr lang="es-MX" sz="1800" dirty="0" smtClean="0"/>
              <a:t>Asegurarse </a:t>
            </a:r>
            <a:r>
              <a:rPr lang="es-MX" sz="1800" dirty="0"/>
              <a:t>de que el DFD sea internamente consistente y que también lo sea con cualquier DFD relacionado con él</a:t>
            </a:r>
            <a:r>
              <a:rPr lang="es-MX" sz="1800" dirty="0" smtClean="0"/>
              <a:t>.</a:t>
            </a:r>
          </a:p>
          <a:p>
            <a:pPr algn="just">
              <a:buFont typeface="Wingdings" pitchFamily="2" charset="2"/>
              <a:buChar char="v"/>
            </a:pPr>
            <a:r>
              <a:rPr lang="es-MX" sz="1800" dirty="0" smtClean="0"/>
              <a:t>Etiquete </a:t>
            </a:r>
            <a:r>
              <a:rPr lang="es-MX" sz="1800" dirty="0"/>
              <a:t>los procesos de manera que se puedan identificar las funciones que el sistema está llevando a cabo</a:t>
            </a:r>
            <a:r>
              <a:rPr lang="es-MX" sz="1800" dirty="0" smtClean="0"/>
              <a:t>.</a:t>
            </a:r>
            <a:endParaRPr lang="es-MX" sz="1800" dirty="0"/>
          </a:p>
          <a:p>
            <a:pPr algn="just"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Recomendaciones al elaborar DFD</a:t>
            </a:r>
          </a:p>
        </p:txBody>
      </p:sp>
    </p:spTree>
    <p:extLst>
      <p:ext uri="{BB962C8B-B14F-4D97-AF65-F5344CB8AC3E}">
        <p14:creationId xmlns:p14="http://schemas.microsoft.com/office/powerpoint/2010/main" val="39693460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96752"/>
            <a:ext cx="8149853" cy="4680519"/>
          </a:xfrm>
        </p:spPr>
        <p:txBody>
          <a:bodyPr/>
          <a:lstStyle/>
          <a:p>
            <a:pPr algn="just" eaLnBrk="1" hangingPunct="1">
              <a:lnSpc>
                <a:spcPct val="80000"/>
              </a:lnSpc>
              <a:buFont typeface="Wingdings" pitchFamily="2" charset="2"/>
              <a:buChar char="v"/>
            </a:pPr>
            <a:r>
              <a:rPr lang="es-MX" sz="2000" dirty="0"/>
              <a:t>Anteriormente se sugirió que debían evitarse los DFD demasiado complejos, pero si el sistema es intrínsecamente complejo y tiene decenas o incluso cientos de funciones que </a:t>
            </a:r>
            <a:r>
              <a:rPr lang="es-MX" sz="2000" dirty="0" smtClean="0"/>
              <a:t>modelar. ¿Qué </a:t>
            </a:r>
            <a:r>
              <a:rPr lang="es-MX" sz="2000" dirty="0"/>
              <a:t>debemos </a:t>
            </a:r>
            <a:r>
              <a:rPr lang="es-MX" sz="2000" dirty="0" smtClean="0"/>
              <a:t>hacer?</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La </a:t>
            </a:r>
            <a:r>
              <a:rPr lang="es-MX" sz="2000" dirty="0"/>
              <a:t>respuesta es organizar el DFD global en una serie de niveles de modo de que cada uno proporcione sucesivamente más detalles sobre una porción del nivel anterior</a:t>
            </a:r>
            <a:r>
              <a:rPr lang="es-MX" sz="2000" dirty="0" smtClean="0"/>
              <a:t>.</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 </a:t>
            </a:r>
            <a:r>
              <a:rPr lang="es-MX" sz="2000" dirty="0"/>
              <a:t>El DFD de primer nivel consta de solo una burbuja, que representa el sistema completo; los flujos de datos muestran las interfaces entre el sistema y los </a:t>
            </a:r>
            <a:r>
              <a:rPr lang="es-MX" sz="2000" dirty="0" smtClean="0"/>
              <a:t>terminadores (</a:t>
            </a:r>
            <a:r>
              <a:rPr lang="es-MX" sz="1600" b="1" i="1" dirty="0" smtClean="0"/>
              <a:t>Diagrama </a:t>
            </a:r>
            <a:r>
              <a:rPr lang="es-MX" sz="1600" b="1" i="1" dirty="0"/>
              <a:t>de </a:t>
            </a:r>
            <a:r>
              <a:rPr lang="es-MX" sz="1600" b="1" i="1" dirty="0" smtClean="0"/>
              <a:t>Contexto</a:t>
            </a:r>
            <a:r>
              <a:rPr lang="es-MX" sz="2000" b="1" i="1" dirty="0" smtClean="0"/>
              <a:t>)</a:t>
            </a:r>
            <a:r>
              <a:rPr lang="es-MX" sz="2000" dirty="0" smtClean="0"/>
              <a:t>. </a:t>
            </a:r>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DFD por niveles</a:t>
            </a:r>
          </a:p>
        </p:txBody>
      </p:sp>
    </p:spTree>
    <p:extLst>
      <p:ext uri="{BB962C8B-B14F-4D97-AF65-F5344CB8AC3E}">
        <p14:creationId xmlns:p14="http://schemas.microsoft.com/office/powerpoint/2010/main" val="42667062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96752"/>
            <a:ext cx="8149853" cy="4680519"/>
          </a:xfrm>
        </p:spPr>
        <p:txBody>
          <a:bodyPr/>
          <a:lstStyle/>
          <a:p>
            <a:pPr algn="just" eaLnBrk="1" hangingPunct="1">
              <a:lnSpc>
                <a:spcPct val="80000"/>
              </a:lnSpc>
              <a:buFont typeface="Wingdings" pitchFamily="2" charset="2"/>
              <a:buChar char="v"/>
            </a:pPr>
            <a:r>
              <a:rPr lang="es-MX" sz="2000" dirty="0" smtClean="0"/>
              <a:t>Los </a:t>
            </a:r>
            <a:r>
              <a:rPr lang="es-MX" sz="2000" dirty="0"/>
              <a:t>números en las burbujas sirven también para relacionar una burbuja con el siguiente nivel de DFD, que la describe más a fondo. </a:t>
            </a:r>
            <a:endParaRPr lang="es-MX" sz="2000" dirty="0" smtClean="0"/>
          </a:p>
          <a:p>
            <a:pPr algn="just" eaLnBrk="1" hangingPunct="1">
              <a:lnSpc>
                <a:spcPct val="80000"/>
              </a:lnSpc>
              <a:buFont typeface="Wingdings" pitchFamily="2" charset="2"/>
              <a:buChar char="v"/>
            </a:pPr>
            <a:endParaRPr lang="es-MX" sz="2000" dirty="0"/>
          </a:p>
          <a:p>
            <a:pPr lvl="1" algn="just" eaLnBrk="1" hangingPunct="1">
              <a:lnSpc>
                <a:spcPct val="80000"/>
              </a:lnSpc>
              <a:buFont typeface="Wingdings" pitchFamily="2" charset="2"/>
              <a:buChar char="§"/>
            </a:pPr>
            <a:r>
              <a:rPr lang="es-MX" sz="1600" dirty="0"/>
              <a:t>Ejemplo: </a:t>
            </a:r>
            <a:r>
              <a:rPr lang="es-MX" sz="1600" dirty="0" smtClean="0"/>
              <a:t>El proceso 3 del nivel 0 (figura 0) </a:t>
            </a:r>
            <a:r>
              <a:rPr lang="es-MX" sz="1600" dirty="0"/>
              <a:t>se asocia con un DFD inferior, conocido como figura 3, las burbujas de la figura 3 se numeran 3.1, 3.2, 3.3, etc. </a:t>
            </a:r>
            <a:endParaRPr lang="es-MX" sz="16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a:t>Si una burbuja tiene nombre (debe tenerlo), este se utiliza en la figura de nivel inmediato inferior como nombre de la figura</a:t>
            </a:r>
            <a:r>
              <a:rPr lang="es-MX" sz="2000" dirty="0" smtClean="0"/>
              <a:t>.</a:t>
            </a:r>
          </a:p>
          <a:p>
            <a:pPr algn="just" eaLnBrk="1" hangingPunct="1">
              <a:lnSpc>
                <a:spcPct val="80000"/>
              </a:lnSpc>
              <a:buFont typeface="Wingdings" pitchFamily="2" charset="2"/>
              <a:buChar char="v"/>
            </a:pPr>
            <a:endParaRPr lang="es-MX" sz="2000" dirty="0"/>
          </a:p>
          <a:p>
            <a:pPr lvl="1" algn="just" eaLnBrk="1" hangingPunct="1">
              <a:lnSpc>
                <a:spcPct val="80000"/>
              </a:lnSpc>
              <a:buFont typeface="Wingdings" pitchFamily="2" charset="2"/>
              <a:buChar char="§"/>
            </a:pPr>
            <a:r>
              <a:rPr lang="es-MX" sz="1600" dirty="0" smtClean="0"/>
              <a:t>Ejemplo</a:t>
            </a:r>
            <a:r>
              <a:rPr lang="es-MX" sz="1600" dirty="0"/>
              <a:t>: si la burbuja 2.2, se llama CALCULAR IMPUESTO DE VENTA, entonces la figura 2.2, que parte la burbuja 2.2 en más detalle debe etiquetarse ‘figura 2.2: CALCULAR IMPUESTO DE VENTA</a:t>
            </a:r>
            <a:r>
              <a:rPr lang="es-MX" sz="1600" dirty="0" smtClean="0"/>
              <a:t>’.</a:t>
            </a:r>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DFD por niveles</a:t>
            </a:r>
          </a:p>
        </p:txBody>
      </p:sp>
    </p:spTree>
    <p:extLst>
      <p:ext uri="{BB962C8B-B14F-4D97-AF65-F5344CB8AC3E}">
        <p14:creationId xmlns:p14="http://schemas.microsoft.com/office/powerpoint/2010/main" val="30683439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1268760"/>
            <a:ext cx="8149853" cy="3528392"/>
          </a:xfrm>
        </p:spPr>
        <p:txBody>
          <a:bodyPr/>
          <a:lstStyle/>
          <a:p>
            <a:pPr algn="just" eaLnBrk="1" hangingPunct="1">
              <a:lnSpc>
                <a:spcPct val="80000"/>
              </a:lnSpc>
              <a:buFont typeface="Wingdings" pitchFamily="2" charset="2"/>
              <a:buChar char="v"/>
            </a:pPr>
            <a:r>
              <a:rPr lang="es-MX" sz="2000" dirty="0" smtClean="0"/>
              <a:t>Cada </a:t>
            </a:r>
            <a:r>
              <a:rPr lang="es-MX" sz="2000" dirty="0"/>
              <a:t>DFD debe tener en lo posible, hasta 6 burbujas y almacenes relacionados.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Si </a:t>
            </a:r>
            <a:r>
              <a:rPr lang="es-MX" sz="2000" dirty="0"/>
              <a:t>se ha partido un sistema grande en tres niveles, pero sus DFD de nivel más bajo </a:t>
            </a:r>
            <a:r>
              <a:rPr lang="es-MX" sz="2000" dirty="0" smtClean="0"/>
              <a:t>contienen </a:t>
            </a:r>
            <a:r>
              <a:rPr lang="es-MX" sz="2000" dirty="0"/>
              <a:t>20 burbujas, entonces falta un nivel más por lo menos.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Existe </a:t>
            </a:r>
            <a:r>
              <a:rPr lang="es-MX" sz="2000" dirty="0"/>
              <a:t>otro consejo para la mini- especificación de proceso de una burbuja de nivel más bajo y es que sino podemos escribirla razonablemente en una hoja, entonces </a:t>
            </a:r>
            <a:r>
              <a:rPr lang="es-MX" sz="2000" dirty="0" smtClean="0"/>
              <a:t>quiere decir que es </a:t>
            </a:r>
            <a:r>
              <a:rPr lang="es-MX" sz="2000" dirty="0"/>
              <a:t>muy compleja y necesitamos un nivel más. </a:t>
            </a: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¿Cuántos niveles puede tener un DFD?</a:t>
            </a:r>
          </a:p>
        </p:txBody>
      </p:sp>
    </p:spTree>
    <p:extLst>
      <p:ext uri="{BB962C8B-B14F-4D97-AF65-F5344CB8AC3E}">
        <p14:creationId xmlns:p14="http://schemas.microsoft.com/office/powerpoint/2010/main" val="336157135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1412776"/>
            <a:ext cx="8149853" cy="3528392"/>
          </a:xfrm>
        </p:spPr>
        <p:txBody>
          <a:bodyPr/>
          <a:lstStyle/>
          <a:p>
            <a:pPr algn="just" eaLnBrk="1" hangingPunct="1">
              <a:lnSpc>
                <a:spcPct val="80000"/>
              </a:lnSpc>
              <a:buFont typeface="Wingdings" pitchFamily="2" charset="2"/>
              <a:buChar char="v"/>
            </a:pPr>
            <a:r>
              <a:rPr lang="es-MX" sz="2000" dirty="0"/>
              <a:t>En un sistema simple, se </a:t>
            </a:r>
            <a:r>
              <a:rPr lang="es-MX" sz="2000" dirty="0" smtClean="0"/>
              <a:t>encontrarán </a:t>
            </a:r>
            <a:r>
              <a:rPr lang="es-MX" sz="2000" dirty="0"/>
              <a:t>probablemente dos o tres </a:t>
            </a:r>
            <a:r>
              <a:rPr lang="es-MX" sz="2000" dirty="0" smtClean="0"/>
              <a:t>niveles. </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En uno </a:t>
            </a:r>
            <a:r>
              <a:rPr lang="es-MX" sz="2000" dirty="0"/>
              <a:t>mediano, tendrá generalmente de tres a seis </a:t>
            </a:r>
            <a:r>
              <a:rPr lang="es-MX" sz="2000" dirty="0" smtClean="0"/>
              <a:t>niveles.</a:t>
            </a:r>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a:t>Y</a:t>
            </a:r>
            <a:r>
              <a:rPr lang="es-MX" sz="2000" dirty="0" smtClean="0"/>
              <a:t> </a:t>
            </a:r>
            <a:r>
              <a:rPr lang="es-MX" sz="2000" dirty="0"/>
              <a:t>uno grande, tendrá de cinco a ocho niveles</a:t>
            </a:r>
            <a:r>
              <a:rPr lang="es-MX" sz="2000" dirty="0" smtClean="0"/>
              <a:t>.</a:t>
            </a:r>
          </a:p>
          <a:p>
            <a:pPr algn="just" eaLnBrk="1" hangingPunct="1">
              <a:lnSpc>
                <a:spcPct val="80000"/>
              </a:lnSpc>
              <a:buFont typeface="Wingdings" pitchFamily="2" charset="2"/>
              <a:buChar char="v"/>
            </a:pPr>
            <a:r>
              <a:rPr lang="es-MX" sz="2000" dirty="0"/>
              <a:t/>
            </a:r>
            <a:br>
              <a:rPr lang="es-MX" sz="2000" dirty="0"/>
            </a:br>
            <a:endParaRPr lang="es-MX" sz="2000" dirty="0" smtClean="0"/>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¿Existen reglas acerca del número de niveles de un sistema típico</a:t>
            </a:r>
            <a:r>
              <a:rPr lang="es-MX" kern="0" dirty="0" smtClean="0"/>
              <a:t>?</a:t>
            </a:r>
            <a:endParaRPr lang="es-ES" kern="0" dirty="0" smtClean="0"/>
          </a:p>
        </p:txBody>
      </p:sp>
    </p:spTree>
    <p:extLst>
      <p:ext uri="{BB962C8B-B14F-4D97-AF65-F5344CB8AC3E}">
        <p14:creationId xmlns:p14="http://schemas.microsoft.com/office/powerpoint/2010/main" val="111402124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535173" y="2420888"/>
            <a:ext cx="8149853" cy="2088232"/>
          </a:xfrm>
        </p:spPr>
        <p:txBody>
          <a:bodyPr/>
          <a:lstStyle/>
          <a:p>
            <a:pPr algn="just" eaLnBrk="1" hangingPunct="1">
              <a:lnSpc>
                <a:spcPct val="80000"/>
              </a:lnSpc>
              <a:buFont typeface="Wingdings" pitchFamily="2" charset="2"/>
              <a:buChar char="v"/>
            </a:pPr>
            <a:r>
              <a:rPr lang="es-MX" sz="2000" dirty="0"/>
              <a:t>No, algunas partes del sistema pueden ser más complejas que otras y pueden requerir uno o más niveles de partición</a:t>
            </a:r>
            <a:r>
              <a:rPr lang="es-MX" sz="2000" dirty="0" smtClean="0"/>
              <a:t>.</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a:t>¿Deben partirse todas las partes del sistema con el mismo nivel de detalle</a:t>
            </a:r>
            <a:r>
              <a:rPr lang="es-MX" kern="0" dirty="0" smtClean="0"/>
              <a:t>?</a:t>
            </a:r>
            <a:endParaRPr lang="es-ES" kern="0" dirty="0" smtClean="0"/>
          </a:p>
        </p:txBody>
      </p:sp>
    </p:spTree>
    <p:extLst>
      <p:ext uri="{BB962C8B-B14F-4D97-AF65-F5344CB8AC3E}">
        <p14:creationId xmlns:p14="http://schemas.microsoft.com/office/powerpoint/2010/main" val="365761732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1412776"/>
            <a:ext cx="8149853" cy="3528392"/>
          </a:xfrm>
        </p:spPr>
        <p:txBody>
          <a:bodyPr/>
          <a:lstStyle/>
          <a:p>
            <a:pPr algn="just" eaLnBrk="1" hangingPunct="1">
              <a:lnSpc>
                <a:spcPct val="80000"/>
              </a:lnSpc>
              <a:buFont typeface="Wingdings" pitchFamily="2" charset="2"/>
              <a:buChar char="v"/>
            </a:pPr>
            <a:r>
              <a:rPr lang="es-MX" sz="2000" dirty="0"/>
              <a:t>Muchos usuarios querrán ver solo un diagrama: un usuario ejecutivo de alto nivel puede querer ver solo el diagrama de contexto, otro más operacional solo la parte que lo involucra.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Pero </a:t>
            </a:r>
            <a:r>
              <a:rPr lang="es-MX" sz="2000" dirty="0"/>
              <a:t>si alguien desea ver con más detalle el sistema, entonces tendrá sentido mostrar los diagramas de manera descendente; comenzando con el diagrama de contexto hasta el nivel más bajo de detalle</a:t>
            </a:r>
            <a:r>
              <a:rPr lang="es-MX" sz="2000" dirty="0" smtClean="0"/>
              <a:t>.</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MX" kern="0" dirty="0" smtClean="0"/>
              <a:t>¿</a:t>
            </a:r>
            <a:r>
              <a:rPr lang="es-MX" kern="0" dirty="0"/>
              <a:t>Cómo se muestran estos niveles al usuario?</a:t>
            </a:r>
            <a:endParaRPr lang="es-ES" kern="0" dirty="0"/>
          </a:p>
        </p:txBody>
      </p:sp>
    </p:spTree>
    <p:extLst>
      <p:ext uri="{BB962C8B-B14F-4D97-AF65-F5344CB8AC3E}">
        <p14:creationId xmlns:p14="http://schemas.microsoft.com/office/powerpoint/2010/main" val="22925824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4848</TotalTime>
  <Words>1713</Words>
  <Application>Microsoft Office PowerPoint</Application>
  <PresentationFormat>Presentación en pantalla (4:3)</PresentationFormat>
  <Paragraphs>161</Paragraphs>
  <Slides>29</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ＭＳ Ｐゴシック</vt:lpstr>
      <vt:lpstr>Arial</vt:lpstr>
      <vt:lpstr>Lucida Grande</vt:lpstr>
      <vt:lpstr>News Gothic MT</vt:lpstr>
      <vt:lpstr>Times New Roman</vt:lpstr>
      <vt:lpstr>TradeGothic Bold</vt:lpstr>
      <vt:lpstr>Wingdings</vt:lpstr>
      <vt:lpstr>Blank Presentation</vt:lpstr>
      <vt:lpstr>Fundamentos de ingeniería de software </vt:lpstr>
      <vt:lpstr>Recordando…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Fundamentos de ingeniería de software </vt:lpstr>
    </vt:vector>
  </TitlesOfParts>
  <Company>kkubo kkk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kkubo kkk</dc:creator>
  <cp:lastModifiedBy>Dianita</cp:lastModifiedBy>
  <cp:revision>281</cp:revision>
  <cp:lastPrinted>2009-10-26T20:13:22Z</cp:lastPrinted>
  <dcterms:created xsi:type="dcterms:W3CDTF">2009-10-26T20:11:07Z</dcterms:created>
  <dcterms:modified xsi:type="dcterms:W3CDTF">2019-07-22T21:14:34Z</dcterms:modified>
</cp:coreProperties>
</file>