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5"/>
  </p:notesMasterIdLst>
  <p:handoutMasterIdLst>
    <p:handoutMasterId r:id="rId16"/>
  </p:handoutMasterIdLst>
  <p:sldIdLst>
    <p:sldId id="424" r:id="rId2"/>
    <p:sldId id="435" r:id="rId3"/>
    <p:sldId id="436" r:id="rId4"/>
    <p:sldId id="468" r:id="rId5"/>
    <p:sldId id="513" r:id="rId6"/>
    <p:sldId id="514" r:id="rId7"/>
    <p:sldId id="516" r:id="rId8"/>
    <p:sldId id="517" r:id="rId9"/>
    <p:sldId id="515" r:id="rId10"/>
    <p:sldId id="519" r:id="rId11"/>
    <p:sldId id="520" r:id="rId12"/>
    <p:sldId id="521" r:id="rId13"/>
    <p:sldId id="522" r:id="rId14"/>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2pPr>
    <a:lvl3pPr marL="9144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3pPr>
    <a:lvl4pPr marL="13716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4pPr>
    <a:lvl5pPr marL="18288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5pPr>
    <a:lvl6pPr marL="22860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6pPr>
    <a:lvl7pPr marL="27432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7pPr>
    <a:lvl8pPr marL="32004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8pPr>
    <a:lvl9pPr marL="36576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515151"/>
    <a:srgbClr val="90AC48"/>
    <a:srgbClr val="9A96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40" autoAdjust="0"/>
    <p:restoredTop sz="92265" autoAdjust="0"/>
  </p:normalViewPr>
  <p:slideViewPr>
    <p:cSldViewPr>
      <p:cViewPr varScale="1">
        <p:scale>
          <a:sx n="74" d="100"/>
          <a:sy n="74" d="100"/>
        </p:scale>
        <p:origin x="154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526"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928DA35-E1D9-4F22-BF62-2ABFB5E2BBE8}" type="datetimeFigureOut">
              <a:rPr lang="es-MX" smtClean="0"/>
              <a:t>22/07/2019</a:t>
            </a:fld>
            <a:endParaRPr lang="es-MX"/>
          </a:p>
        </p:txBody>
      </p:sp>
      <p:sp>
        <p:nvSpPr>
          <p:cNvPr id="4" name="3 Marcador de pie de página"/>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E7680A96-C74E-43D2-A156-204695399EB4}" type="slidenum">
              <a:rPr lang="es-MX" smtClean="0"/>
              <a:t>‹Nº›</a:t>
            </a:fld>
            <a:endParaRPr lang="es-MX"/>
          </a:p>
        </p:txBody>
      </p:sp>
    </p:spTree>
    <p:extLst>
      <p:ext uri="{BB962C8B-B14F-4D97-AF65-F5344CB8AC3E}">
        <p14:creationId xmlns:p14="http://schemas.microsoft.com/office/powerpoint/2010/main" val="1320250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atin typeface="TradeGothic Bold" pitchFamily="2" charset="0"/>
              </a:defRPr>
            </a:lvl1pPr>
          </a:lstStyle>
          <a:p>
            <a:endParaRPr lang="es-ES"/>
          </a:p>
        </p:txBody>
      </p:sp>
      <p:sp>
        <p:nvSpPr>
          <p:cNvPr id="3075" name="Rectangle 3"/>
          <p:cNvSpPr>
            <a:spLocks noGrp="1" noChangeArrowheads="1"/>
          </p:cNvSpPr>
          <p:nvPr>
            <p:ph type="dt" idx="1"/>
          </p:nvPr>
        </p:nvSpPr>
        <p:spPr bwMode="auto">
          <a:xfrm>
            <a:off x="3971925"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atin typeface="TradeGothic Bold" pitchFamily="2" charset="0"/>
              </a:defRPr>
            </a:lvl1pPr>
          </a:lstStyle>
          <a:p>
            <a:endParaRPr lang="es-ES"/>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defTabSz="931863">
              <a:defRPr sz="1200">
                <a:latin typeface="TradeGothic Bold" pitchFamily="2" charset="0"/>
              </a:defRPr>
            </a:lvl1pPr>
          </a:lstStyle>
          <a:p>
            <a:endParaRPr lang="es-ES"/>
          </a:p>
        </p:txBody>
      </p:sp>
      <p:sp>
        <p:nvSpPr>
          <p:cNvPr id="307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atin typeface="TradeGothic Bold" pitchFamily="2" charset="0"/>
              </a:defRPr>
            </a:lvl1pPr>
          </a:lstStyle>
          <a:p>
            <a:fld id="{E1F304F3-D312-354C-AF1D-5D7579675384}" type="slidenum">
              <a:rPr lang="en-US"/>
              <a:pPr/>
              <a:t>‹Nº›</a:t>
            </a:fld>
            <a:endParaRPr lang="en-US"/>
          </a:p>
        </p:txBody>
      </p:sp>
    </p:spTree>
    <p:extLst>
      <p:ext uri="{BB962C8B-B14F-4D97-AF65-F5344CB8AC3E}">
        <p14:creationId xmlns:p14="http://schemas.microsoft.com/office/powerpoint/2010/main" val="35573804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2pPr>
    <a:lvl3pPr marL="9144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3pPr>
    <a:lvl4pPr marL="13716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4pPr>
    <a:lvl5pPr marL="18288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71" eaLnBrk="0" hangingPunct="0">
              <a:defRPr>
                <a:solidFill>
                  <a:srgbClr val="990000"/>
                </a:solidFill>
                <a:latin typeface="Garrison Light Sans" pitchFamily="34" charset="0"/>
                <a:ea typeface="ＭＳ Ｐゴシック" charset="-128"/>
              </a:defRPr>
            </a:lvl1pPr>
            <a:lvl2pPr marL="698893" indent="-268805" defTabSz="906471" eaLnBrk="0" hangingPunct="0">
              <a:defRPr>
                <a:solidFill>
                  <a:srgbClr val="990000"/>
                </a:solidFill>
                <a:latin typeface="Garrison Light Sans" pitchFamily="34" charset="0"/>
                <a:ea typeface="ＭＳ Ｐゴシック" charset="-128"/>
              </a:defRPr>
            </a:lvl2pPr>
            <a:lvl3pPr marL="1075220" indent="-215044" defTabSz="906471" eaLnBrk="0" hangingPunct="0">
              <a:defRPr>
                <a:solidFill>
                  <a:srgbClr val="990000"/>
                </a:solidFill>
                <a:latin typeface="Garrison Light Sans" pitchFamily="34" charset="0"/>
                <a:ea typeface="ＭＳ Ｐゴシック" charset="-128"/>
              </a:defRPr>
            </a:lvl3pPr>
            <a:lvl4pPr marL="1505308" indent="-215044" defTabSz="906471" eaLnBrk="0" hangingPunct="0">
              <a:defRPr>
                <a:solidFill>
                  <a:srgbClr val="990000"/>
                </a:solidFill>
                <a:latin typeface="Garrison Light Sans" pitchFamily="34" charset="0"/>
                <a:ea typeface="ＭＳ Ｐゴシック" charset="-128"/>
              </a:defRPr>
            </a:lvl4pPr>
            <a:lvl5pPr marL="1935396" indent="-215044" defTabSz="906471" eaLnBrk="0" hangingPunct="0">
              <a:defRPr>
                <a:solidFill>
                  <a:srgbClr val="990000"/>
                </a:solidFill>
                <a:latin typeface="Garrison Light Sans" pitchFamily="34" charset="0"/>
                <a:ea typeface="ＭＳ Ｐゴシック" charset="-128"/>
              </a:defRPr>
            </a:lvl5pPr>
            <a:lvl6pPr marL="2365484"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795572"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225660"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655748"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670083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71" eaLnBrk="0" hangingPunct="0">
              <a:defRPr>
                <a:solidFill>
                  <a:srgbClr val="990000"/>
                </a:solidFill>
                <a:latin typeface="Garrison Light Sans" pitchFamily="34" charset="0"/>
                <a:ea typeface="ＭＳ Ｐゴシック" charset="-128"/>
              </a:defRPr>
            </a:lvl1pPr>
            <a:lvl2pPr marL="698893" indent="-268805" defTabSz="906471" eaLnBrk="0" hangingPunct="0">
              <a:defRPr>
                <a:solidFill>
                  <a:srgbClr val="990000"/>
                </a:solidFill>
                <a:latin typeface="Garrison Light Sans" pitchFamily="34" charset="0"/>
                <a:ea typeface="ＭＳ Ｐゴシック" charset="-128"/>
              </a:defRPr>
            </a:lvl2pPr>
            <a:lvl3pPr marL="1075220" indent="-215044" defTabSz="906471" eaLnBrk="0" hangingPunct="0">
              <a:defRPr>
                <a:solidFill>
                  <a:srgbClr val="990000"/>
                </a:solidFill>
                <a:latin typeface="Garrison Light Sans" pitchFamily="34" charset="0"/>
                <a:ea typeface="ＭＳ Ｐゴシック" charset="-128"/>
              </a:defRPr>
            </a:lvl3pPr>
            <a:lvl4pPr marL="1505308" indent="-215044" defTabSz="906471" eaLnBrk="0" hangingPunct="0">
              <a:defRPr>
                <a:solidFill>
                  <a:srgbClr val="990000"/>
                </a:solidFill>
                <a:latin typeface="Garrison Light Sans" pitchFamily="34" charset="0"/>
                <a:ea typeface="ＭＳ Ｐゴシック" charset="-128"/>
              </a:defRPr>
            </a:lvl4pPr>
            <a:lvl5pPr marL="1935396" indent="-215044" defTabSz="906471" eaLnBrk="0" hangingPunct="0">
              <a:defRPr>
                <a:solidFill>
                  <a:srgbClr val="990000"/>
                </a:solidFill>
                <a:latin typeface="Garrison Light Sans" pitchFamily="34" charset="0"/>
                <a:ea typeface="ＭＳ Ｐゴシック" charset="-128"/>
              </a:defRPr>
            </a:lvl5pPr>
            <a:lvl6pPr marL="2365484"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795572"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225660"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655748"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13</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246941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304800" y="892175"/>
            <a:ext cx="8534400" cy="1470025"/>
          </a:xfrm>
        </p:spPr>
        <p:txBody>
          <a:bodyPr/>
          <a:lstStyle/>
          <a:p>
            <a:r>
              <a:rPr lang="es-ES" dirty="0" smtClean="0"/>
              <a:t>Haga clic para modificar el estilo de título del patrón</a:t>
            </a:r>
            <a:endParaRPr lang="es-MX" dirty="0"/>
          </a:p>
        </p:txBody>
      </p:sp>
      <p:sp>
        <p:nvSpPr>
          <p:cNvPr id="3" name="2 Subtítulo"/>
          <p:cNvSpPr>
            <a:spLocks noGrp="1"/>
          </p:cNvSpPr>
          <p:nvPr>
            <p:ph type="subTitle" idx="1"/>
          </p:nvPr>
        </p:nvSpPr>
        <p:spPr>
          <a:xfrm>
            <a:off x="304800" y="2895600"/>
            <a:ext cx="8534400" cy="2133600"/>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smtClean="0"/>
              <a:t>Haga clic para modificar el estilo de subtítulo del patrón</a:t>
            </a:r>
            <a:endParaRPr lang="es-MX"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C4EC3A4-B323-DD4E-A080-48A2D14C0D98}"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13F455FA-FD61-0842-BD62-FF2C6C1491EA}" type="slidenum">
              <a:rPr lang="en-US"/>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ítulo, objetos y texto">
    <p:spTree>
      <p:nvGrpSpPr>
        <p:cNvPr id="1" name=""/>
        <p:cNvGrpSpPr/>
        <p:nvPr/>
      </p:nvGrpSpPr>
      <p:grpSpPr>
        <a:xfrm>
          <a:off x="0" y="0"/>
          <a:ext cx="0" cy="0"/>
          <a:chOff x="0" y="0"/>
          <a:chExt cx="0" cy="0"/>
        </a:xfrm>
      </p:grpSpPr>
      <p:sp>
        <p:nvSpPr>
          <p:cNvPr id="2" name="1 Título"/>
          <p:cNvSpPr>
            <a:spLocks noGrp="1"/>
          </p:cNvSpPr>
          <p:nvPr>
            <p:ph type="title"/>
          </p:nvPr>
        </p:nvSpPr>
        <p:spPr>
          <a:xfrm>
            <a:off x="1447800" y="274638"/>
            <a:ext cx="7313613" cy="1143000"/>
          </a:xfrm>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1447800" y="1600200"/>
            <a:ext cx="3579813"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5180013" y="1600200"/>
            <a:ext cx="35814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Rectangle 11"/>
          <p:cNvSpPr>
            <a:spLocks noGrp="1" noChangeArrowheads="1"/>
          </p:cNvSpPr>
          <p:nvPr>
            <p:ph type="dt" sz="half" idx="10"/>
          </p:nvPr>
        </p:nvSpPr>
        <p:spPr>
          <a:xfrm>
            <a:off x="1443038" y="6524625"/>
            <a:ext cx="2133600" cy="333375"/>
          </a:xfrm>
          <a:prstGeom prst="rect">
            <a:avLst/>
          </a:prstGeom>
          <a:ln/>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733800" y="6524625"/>
            <a:ext cx="2895600" cy="333375"/>
          </a:xfrm>
          <a:prstGeom prst="rect">
            <a:avLst/>
          </a:prstGeom>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xfrm>
            <a:off x="6781800" y="6524625"/>
            <a:ext cx="2133600" cy="333375"/>
          </a:xfrm>
          <a:prstGeom prst="rect">
            <a:avLst/>
          </a:prstGeom>
          <a:ln/>
        </p:spPr>
        <p:txBody>
          <a:bodyPr/>
          <a:lstStyle>
            <a:lvl1pPr>
              <a:defRPr/>
            </a:lvl1pPr>
          </a:lstStyle>
          <a:p>
            <a:pPr>
              <a:defRPr/>
            </a:pPr>
            <a:fld id="{AC7B4388-D9B5-40F6-897A-8E6FBB890F43}" type="slidenum">
              <a:rPr lang="en-US"/>
              <a:pPr>
                <a:defRPr/>
              </a:pPr>
              <a:t>‹Nº›</a:t>
            </a:fld>
            <a:endParaRPr lang="en-US"/>
          </a:p>
        </p:txBody>
      </p:sp>
    </p:spTree>
    <p:extLst>
      <p:ext uri="{BB962C8B-B14F-4D97-AF65-F5344CB8AC3E}">
        <p14:creationId xmlns:p14="http://schemas.microsoft.com/office/powerpoint/2010/main" val="68858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MX" dirty="0"/>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65B43B9-DC0E-AF45-8A39-449CBB6CC72A}"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929D22E-BACE-6542-8CA0-2D6590B45BFC}"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9"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B608FF9-3C9A-B74A-AA17-A64A1F5EBFAF}"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97F52BEE-9984-F749-B9C1-F4D14F63C272}"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4"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2E7EBF30-281C-7E4E-B285-1A7CACE096A5}"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815CB74-9AD6-A744-AF14-1CB3B25F2F7D}"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E72A3F3-C36E-3043-BCB5-8E29D0E8B853}"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8600" y="1295400"/>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8" descr="pleca_ppt"/>
          <p:cNvPicPr>
            <a:picLocks noChangeAspect="1" noChangeArrowheads="1"/>
          </p:cNvPicPr>
          <p:nvPr userDrawn="1"/>
        </p:nvPicPr>
        <p:blipFill>
          <a:blip r:embed="rId14" cstate="print">
            <a:alphaModFix amt="85000"/>
          </a:blip>
          <a:srcRect/>
          <a:stretch>
            <a:fillRect/>
          </a:stretch>
        </p:blipFill>
        <p:spPr bwMode="auto">
          <a:xfrm>
            <a:off x="0" y="5562600"/>
            <a:ext cx="9144000" cy="1322388"/>
          </a:xfrm>
          <a:prstGeom prst="rect">
            <a:avLst/>
          </a:prstGeom>
          <a:noFill/>
          <a:ln w="9525">
            <a:noFill/>
            <a:miter lim="800000"/>
            <a:headEnd/>
            <a:tailEnd/>
          </a:ln>
        </p:spPr>
      </p:pic>
      <p:grpSp>
        <p:nvGrpSpPr>
          <p:cNvPr id="1029" name="Group 11"/>
          <p:cNvGrpSpPr>
            <a:grpSpLocks/>
          </p:cNvGrpSpPr>
          <p:nvPr userDrawn="1"/>
        </p:nvGrpSpPr>
        <p:grpSpPr bwMode="auto">
          <a:xfrm>
            <a:off x="6934200" y="6324600"/>
            <a:ext cx="2057400" cy="381000"/>
            <a:chOff x="6934200" y="6324600"/>
            <a:chExt cx="2057400" cy="381000"/>
          </a:xfrm>
        </p:grpSpPr>
        <p:sp>
          <p:nvSpPr>
            <p:cNvPr id="9" name="Rectangle 8"/>
            <p:cNvSpPr/>
            <p:nvPr userDrawn="1"/>
          </p:nvSpPr>
          <p:spPr bwMode="auto">
            <a:xfrm>
              <a:off x="6934200" y="6400800"/>
              <a:ext cx="2057400" cy="304800"/>
            </a:xfrm>
            <a:prstGeom prst="rect">
              <a:avLst/>
            </a:prstGeom>
            <a:ln w="3175" cap="flat" cmpd="sng" algn="ctr">
              <a:solidFill>
                <a:schemeClr val="bg1"/>
              </a:solidFill>
              <a:prstDash val="solid"/>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prstTxWarp prst="textNoShape">
                <a:avLst/>
              </a:prstTxWarp>
            </a:bodyPr>
            <a:lstStyle/>
            <a:p>
              <a:endParaRPr lang="en-US">
                <a:solidFill>
                  <a:schemeClr val="tx1"/>
                </a:solidFill>
                <a:cs typeface="ＭＳ Ｐゴシック" pitchFamily="-105" charset="-128"/>
              </a:endParaRPr>
            </a:p>
          </p:txBody>
        </p:sp>
        <p:sp>
          <p:nvSpPr>
            <p:cNvPr id="11" name="Rectangle 10"/>
            <p:cNvSpPr/>
            <p:nvPr userDrawn="1"/>
          </p:nvSpPr>
          <p:spPr bwMode="auto">
            <a:xfrm>
              <a:off x="7086600" y="6324600"/>
              <a:ext cx="304800" cy="304800"/>
            </a:xfrm>
            <a:prstGeom prst="rect">
              <a:avLst/>
            </a:prstGeom>
            <a:ln w="3175" cap="flat" cmpd="sng" algn="ctr">
              <a:solidFill>
                <a:schemeClr val="bg1"/>
              </a:solidFill>
              <a:prstDash val="solid"/>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prstTxWarp prst="textNoShape">
                <a:avLst/>
              </a:prstTxWarp>
            </a:bodyPr>
            <a:lstStyle/>
            <a:p>
              <a:endParaRPr lang="en-US">
                <a:solidFill>
                  <a:schemeClr val="tx1"/>
                </a:solidFill>
                <a:cs typeface="ＭＳ Ｐゴシック" pitchFamily="-105" charset="-128"/>
              </a:endParaRPr>
            </a:p>
          </p:txBody>
        </p:sp>
      </p:grpSp>
      <p:sp>
        <p:nvSpPr>
          <p:cNvPr id="13" name="Rectangle 34"/>
          <p:cNvSpPr>
            <a:spLocks noChangeArrowheads="1"/>
          </p:cNvSpPr>
          <p:nvPr userDrawn="1"/>
        </p:nvSpPr>
        <p:spPr bwMode="auto">
          <a:xfrm>
            <a:off x="6858000" y="6413500"/>
            <a:ext cx="762000" cy="215900"/>
          </a:xfrm>
          <a:prstGeom prst="rect">
            <a:avLst/>
          </a:prstGeom>
          <a:noFill/>
          <a:ln w="9525">
            <a:noFill/>
            <a:miter lim="800000"/>
            <a:headEnd/>
            <a:tailEnd/>
          </a:ln>
          <a:effectLst/>
        </p:spPr>
        <p:txBody>
          <a:bodyPr lIns="91429" tIns="45715" rIns="91429" bIns="45715">
            <a:prstTxWarp prst="textNoShape">
              <a:avLst/>
            </a:prstTxWarp>
            <a:spAutoFit/>
          </a:bodyPr>
          <a:lstStyle/>
          <a:p>
            <a:pPr algn="r"/>
            <a:r>
              <a:rPr lang="es-ES" sz="800">
                <a:solidFill>
                  <a:srgbClr val="404040"/>
                </a:solidFill>
                <a:latin typeface="News Gothic MT" pitchFamily="-105" charset="0"/>
                <a:ea typeface="News Gothic MT" pitchFamily="-105" charset="0"/>
                <a:cs typeface="News Gothic MT" pitchFamily="-105" charset="0"/>
              </a:rPr>
              <a:t>Page - </a:t>
            </a:r>
            <a:fld id="{EA8A37D5-556C-5743-AAD5-7D32F8E35146}" type="slidenum">
              <a:rPr lang="es-ES" sz="800">
                <a:solidFill>
                  <a:srgbClr val="404040"/>
                </a:solidFill>
                <a:latin typeface="News Gothic MT" pitchFamily="-105" charset="0"/>
                <a:ea typeface="News Gothic MT" pitchFamily="-105" charset="0"/>
                <a:cs typeface="News Gothic MT" pitchFamily="-105" charset="0"/>
              </a:rPr>
              <a:pPr algn="r"/>
              <a:t>‹Nº›</a:t>
            </a:fld>
            <a:endParaRPr lang="es-ES" sz="800">
              <a:solidFill>
                <a:srgbClr val="404040"/>
              </a:solidFill>
              <a:latin typeface="News Gothic MT" pitchFamily="-105" charset="0"/>
              <a:ea typeface="News Gothic MT" pitchFamily="-105" charset="0"/>
              <a:cs typeface="News Gothic MT" pitchFamily="-105" charset="0"/>
            </a:endParaRPr>
          </a:p>
        </p:txBody>
      </p:sp>
      <p:sp>
        <p:nvSpPr>
          <p:cNvPr id="14" name="Rectangle 34"/>
          <p:cNvSpPr>
            <a:spLocks noChangeArrowheads="1"/>
          </p:cNvSpPr>
          <p:nvPr userDrawn="1"/>
        </p:nvSpPr>
        <p:spPr bwMode="auto">
          <a:xfrm>
            <a:off x="4343400" y="6367463"/>
            <a:ext cx="2301875" cy="215433"/>
          </a:xfrm>
          <a:prstGeom prst="rect">
            <a:avLst/>
          </a:prstGeom>
          <a:noFill/>
          <a:ln w="9525">
            <a:noFill/>
            <a:miter lim="800000"/>
            <a:headEnd/>
            <a:tailEnd/>
          </a:ln>
          <a:effectLst/>
        </p:spPr>
        <p:txBody>
          <a:bodyPr lIns="91429" tIns="45715" rIns="91429" bIns="45715">
            <a:prstTxWarp prst="textNoShape">
              <a:avLst/>
            </a:prstTxWarp>
            <a:spAutoFit/>
          </a:bodyPr>
          <a:lstStyle/>
          <a:p>
            <a:r>
              <a:rPr lang="en-US" sz="800" dirty="0" err="1" smtClean="0">
                <a:solidFill>
                  <a:srgbClr val="404040"/>
                </a:solidFill>
                <a:latin typeface="News Gothic MT" pitchFamily="-105" charset="0"/>
                <a:ea typeface="News Gothic MT" pitchFamily="-105" charset="0"/>
                <a:cs typeface="News Gothic MT" pitchFamily="-105" charset="0"/>
              </a:rPr>
              <a:t>Fundamentos</a:t>
            </a:r>
            <a:r>
              <a:rPr lang="en-US" sz="800" baseline="0" dirty="0" smtClean="0">
                <a:solidFill>
                  <a:srgbClr val="404040"/>
                </a:solidFill>
                <a:latin typeface="News Gothic MT" pitchFamily="-105" charset="0"/>
                <a:ea typeface="News Gothic MT" pitchFamily="-105" charset="0"/>
                <a:cs typeface="News Gothic MT" pitchFamily="-105" charset="0"/>
              </a:rPr>
              <a:t> de </a:t>
            </a:r>
            <a:r>
              <a:rPr lang="en-US" sz="800" baseline="0" dirty="0" err="1" smtClean="0">
                <a:solidFill>
                  <a:srgbClr val="404040"/>
                </a:solidFill>
                <a:latin typeface="News Gothic MT" pitchFamily="-105" charset="0"/>
                <a:ea typeface="News Gothic MT" pitchFamily="-105" charset="0"/>
                <a:cs typeface="News Gothic MT" pitchFamily="-105" charset="0"/>
              </a:rPr>
              <a:t>ingeniería</a:t>
            </a:r>
            <a:r>
              <a:rPr lang="en-US" sz="800" baseline="0" dirty="0" smtClean="0">
                <a:solidFill>
                  <a:srgbClr val="404040"/>
                </a:solidFill>
                <a:latin typeface="News Gothic MT" pitchFamily="-105" charset="0"/>
                <a:ea typeface="News Gothic MT" pitchFamily="-105" charset="0"/>
                <a:cs typeface="News Gothic MT" pitchFamily="-105" charset="0"/>
              </a:rPr>
              <a:t> de software</a:t>
            </a:r>
            <a:endParaRPr lang="en-US" sz="800" dirty="0">
              <a:solidFill>
                <a:srgbClr val="404040"/>
              </a:solidFill>
              <a:latin typeface="News Gothic MT" pitchFamily="-105" charset="0"/>
              <a:ea typeface="News Gothic MT" pitchFamily="-105" charset="0"/>
              <a:cs typeface="News Gothic MT" pitchFamily="-105" charset="0"/>
            </a:endParaRPr>
          </a:p>
        </p:txBody>
      </p:sp>
      <p:pic>
        <p:nvPicPr>
          <p:cNvPr id="2" name="Picture 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715250" y="6350000"/>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iming>
    <p:tnLst>
      <p:par>
        <p:cTn id="1" dur="indefinite" restart="never" nodeType="tmRoot"/>
      </p:par>
    </p:tnLst>
  </p:timing>
  <p:txStyles>
    <p:title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p:titleStyle>
    <p:bodyStyle>
      <a:lvl1pPr marL="342900" indent="-342900" algn="l" rtl="0" eaLnBrk="0" fontAlgn="base" hangingPunct="0">
        <a:spcBef>
          <a:spcPct val="20000"/>
        </a:spcBef>
        <a:spcAft>
          <a:spcPct val="0"/>
        </a:spcAft>
        <a:buClr>
          <a:srgbClr val="90AC48"/>
        </a:buClr>
        <a:buFont typeface="Lucida Grande" pitchFamily="-105" charset="0"/>
        <a:buChar char="&gt;"/>
        <a:defRPr sz="2400">
          <a:solidFill>
            <a:srgbClr val="515151"/>
          </a:solidFill>
          <a:latin typeface="News Gothic MT"/>
          <a:ea typeface="+mn-ea"/>
          <a:cs typeface="News Gothic MT"/>
        </a:defRPr>
      </a:lvl1pPr>
      <a:lvl2pPr marL="742950" indent="-285750" algn="l" rtl="0" eaLnBrk="0" fontAlgn="base" hangingPunct="0">
        <a:spcBef>
          <a:spcPct val="20000"/>
        </a:spcBef>
        <a:spcAft>
          <a:spcPct val="0"/>
        </a:spcAft>
        <a:buClr>
          <a:srgbClr val="90AC48"/>
        </a:buClr>
        <a:buChar char="–"/>
        <a:defRPr sz="2000">
          <a:solidFill>
            <a:srgbClr val="515151"/>
          </a:solidFill>
          <a:latin typeface="News Gothic MT"/>
          <a:ea typeface="+mn-ea"/>
          <a:cs typeface="News Gothic MT"/>
        </a:defRPr>
      </a:lvl2pPr>
      <a:lvl3pPr marL="1143000" indent="-228600" algn="l" rtl="0" eaLnBrk="0" fontAlgn="base" hangingPunct="0">
        <a:spcBef>
          <a:spcPct val="20000"/>
        </a:spcBef>
        <a:spcAft>
          <a:spcPct val="0"/>
        </a:spcAft>
        <a:buClr>
          <a:srgbClr val="90AC48"/>
        </a:buClr>
        <a:buChar char="•"/>
        <a:defRPr>
          <a:solidFill>
            <a:srgbClr val="515151"/>
          </a:solidFill>
          <a:latin typeface="News Gothic MT"/>
          <a:ea typeface="+mn-ea"/>
          <a:cs typeface="News Gothic MT"/>
        </a:defRPr>
      </a:lvl3pPr>
      <a:lvl4pPr marL="16002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4pPr>
      <a:lvl5pPr marL="20574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33046" y="533400"/>
            <a:ext cx="8018585"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306932" y="2286000"/>
            <a:ext cx="8696392" cy="4114800"/>
          </a:xfrm>
        </p:spPr>
        <p:txBody>
          <a:bodyPr/>
          <a:lstStyle/>
          <a:p>
            <a:pPr eaLnBrk="1" hangingPunct="1"/>
            <a:endParaRPr lang="es-ES" sz="3200" dirty="0"/>
          </a:p>
          <a:p>
            <a:pPr eaLnBrk="1" hangingPunct="1"/>
            <a:r>
              <a:rPr lang="es-ES" sz="3200" dirty="0" smtClean="0">
                <a:solidFill>
                  <a:srgbClr val="006600"/>
                </a:solidFill>
              </a:rPr>
              <a:t>Tema 17:</a:t>
            </a:r>
            <a:r>
              <a:rPr lang="es-ES" sz="2800" dirty="0" smtClean="0">
                <a:solidFill>
                  <a:srgbClr val="006600"/>
                </a:solidFill>
              </a:rPr>
              <a:t> </a:t>
            </a:r>
            <a:r>
              <a:rPr lang="es-ES" sz="2800" b="1" dirty="0" smtClean="0">
                <a:solidFill>
                  <a:srgbClr val="006600"/>
                </a:solidFill>
              </a:rPr>
              <a:t>[</a:t>
            </a:r>
            <a:r>
              <a:rPr lang="es-MX" sz="2800" dirty="0" smtClean="0">
                <a:latin typeface="News Gothic MT" pitchFamily="-111" charset="0"/>
                <a:cs typeface="News Gothic MT" pitchFamily="-111" charset="0"/>
              </a:rPr>
              <a:t>Diseño Estructurado</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Diseño de aplicaciones: Diagrama de estructura</a:t>
            </a:r>
            <a:endParaRPr lang="es-ES" b="1" dirty="0" smtClean="0">
              <a:solidFill>
                <a:srgbClr val="CC0000"/>
              </a:solidFill>
            </a:endParaRPr>
          </a:p>
        </p:txBody>
      </p:sp>
    </p:spTree>
    <p:extLst>
      <p:ext uri="{BB962C8B-B14F-4D97-AF65-F5344CB8AC3E}">
        <p14:creationId xmlns:p14="http://schemas.microsoft.com/office/powerpoint/2010/main" val="2402405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467544" y="1196752"/>
            <a:ext cx="8149853" cy="4680519"/>
          </a:xfrm>
        </p:spPr>
        <p:txBody>
          <a:bodyPr/>
          <a:lstStyle/>
          <a:p>
            <a:pPr>
              <a:buFont typeface="Wingdings" pitchFamily="2" charset="2"/>
              <a:buChar char="v"/>
            </a:pPr>
            <a:r>
              <a:rPr lang="es-MX" sz="2000" dirty="0"/>
              <a:t>En la sección de entradas pueden aparecer uno o varios elementos de las siguientes categorías</a:t>
            </a:r>
            <a:r>
              <a:rPr lang="es-MX" sz="2000" dirty="0" smtClean="0"/>
              <a:t>:</a:t>
            </a:r>
          </a:p>
          <a:p>
            <a:pPr marL="0" indent="0">
              <a:buNone/>
            </a:pPr>
            <a:r>
              <a:rPr lang="es-MX" sz="2000" dirty="0" smtClean="0"/>
              <a:t> </a:t>
            </a:r>
          </a:p>
          <a:p>
            <a:pPr lvl="1">
              <a:buFont typeface="Wingdings" pitchFamily="2" charset="2"/>
              <a:buChar char="§"/>
            </a:pPr>
            <a:r>
              <a:rPr lang="es-MX" sz="1600" dirty="0" smtClean="0"/>
              <a:t>Parámetros </a:t>
            </a:r>
            <a:r>
              <a:rPr lang="es-MX" sz="1600" dirty="0"/>
              <a:t>de entrada</a:t>
            </a:r>
          </a:p>
          <a:p>
            <a:pPr lvl="1">
              <a:buFont typeface="Wingdings" pitchFamily="2" charset="2"/>
              <a:buChar char="§"/>
            </a:pPr>
            <a:r>
              <a:rPr lang="es-MX" sz="1600" dirty="0"/>
              <a:t>Criterios de selección de datos a transformar o consultar</a:t>
            </a:r>
          </a:p>
          <a:p>
            <a:pPr lvl="1">
              <a:buFont typeface="Wingdings" pitchFamily="2" charset="2"/>
              <a:buChar char="§"/>
            </a:pPr>
            <a:r>
              <a:rPr lang="es-MX" sz="1600" dirty="0"/>
              <a:t>Objetos de la aplicación en determinadas condiciones iniciales</a:t>
            </a:r>
          </a:p>
          <a:p>
            <a:pPr lvl="1">
              <a:buFont typeface="Wingdings" pitchFamily="2" charset="2"/>
              <a:buChar char="§"/>
            </a:pPr>
            <a:r>
              <a:rPr lang="es-MX" sz="1600" dirty="0"/>
              <a:t>Evento disparador de una acción</a:t>
            </a:r>
          </a:p>
          <a:p>
            <a:pPr algn="just" eaLnBrk="1" hangingPunct="1">
              <a:lnSpc>
                <a:spcPct val="80000"/>
              </a:lnSpc>
              <a:buFont typeface="Wingdings" pitchFamily="2" charset="2"/>
              <a:buChar char="v"/>
            </a:pPr>
            <a:endParaRPr lang="es-MX"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Tablas EPS : Entradas</a:t>
            </a:r>
          </a:p>
        </p:txBody>
      </p:sp>
    </p:spTree>
    <p:extLst>
      <p:ext uri="{BB962C8B-B14F-4D97-AF65-F5344CB8AC3E}">
        <p14:creationId xmlns:p14="http://schemas.microsoft.com/office/powerpoint/2010/main" val="33874828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467544" y="908720"/>
            <a:ext cx="8568952" cy="4680519"/>
          </a:xfrm>
        </p:spPr>
        <p:txBody>
          <a:bodyPr/>
          <a:lstStyle/>
          <a:p>
            <a:pPr>
              <a:buFont typeface="Wingdings" pitchFamily="2" charset="2"/>
              <a:buChar char="v"/>
            </a:pPr>
            <a:r>
              <a:rPr lang="es-MX" sz="2000" dirty="0"/>
              <a:t>En la sección de procesos utilizaremos las siguientes construcciones posibles:</a:t>
            </a:r>
            <a:br>
              <a:rPr lang="es-MX" sz="2000" dirty="0"/>
            </a:br>
            <a:r>
              <a:rPr lang="es-MX" sz="2000" dirty="0"/>
              <a:t/>
            </a:r>
            <a:br>
              <a:rPr lang="es-MX" sz="2000" dirty="0"/>
            </a:br>
            <a:r>
              <a:rPr lang="es-MX" sz="1050" dirty="0"/>
              <a:t>Mientras condición</a:t>
            </a:r>
            <a:br>
              <a:rPr lang="es-MX" sz="1050" dirty="0"/>
            </a:br>
            <a:r>
              <a:rPr lang="es-MX" sz="1050" dirty="0"/>
              <a:t>   operaciones</a:t>
            </a:r>
            <a:br>
              <a:rPr lang="es-MX" sz="1050" dirty="0"/>
            </a:br>
            <a:r>
              <a:rPr lang="es-MX" sz="1050" dirty="0"/>
              <a:t>Fin Mientras</a:t>
            </a:r>
            <a:br>
              <a:rPr lang="es-MX" sz="1050" dirty="0"/>
            </a:br>
            <a:r>
              <a:rPr lang="es-MX" sz="1050" dirty="0"/>
              <a:t>Repite</a:t>
            </a:r>
            <a:br>
              <a:rPr lang="es-MX" sz="1050" dirty="0"/>
            </a:br>
            <a:r>
              <a:rPr lang="es-MX" sz="1050" dirty="0"/>
              <a:t>   operaciones</a:t>
            </a:r>
            <a:br>
              <a:rPr lang="es-MX" sz="1050" dirty="0"/>
            </a:br>
            <a:r>
              <a:rPr lang="es-MX" sz="1050" dirty="0"/>
              <a:t>Hasta condición</a:t>
            </a:r>
            <a:br>
              <a:rPr lang="es-MX" sz="1050" dirty="0"/>
            </a:br>
            <a:r>
              <a:rPr lang="es-MX" sz="1050" dirty="0"/>
              <a:t/>
            </a:r>
            <a:br>
              <a:rPr lang="es-MX" sz="1050" dirty="0"/>
            </a:br>
            <a:r>
              <a:rPr lang="es-MX" sz="1050" dirty="0"/>
              <a:t>Si condición  entonces</a:t>
            </a:r>
            <a:br>
              <a:rPr lang="es-MX" sz="1050" dirty="0"/>
            </a:br>
            <a:r>
              <a:rPr lang="es-MX" sz="1050" dirty="0"/>
              <a:t>   operaciones</a:t>
            </a:r>
            <a:br>
              <a:rPr lang="es-MX" sz="1050" dirty="0"/>
            </a:br>
            <a:r>
              <a:rPr lang="es-MX" sz="1050" dirty="0"/>
              <a:t>En otro caso</a:t>
            </a:r>
            <a:br>
              <a:rPr lang="es-MX" sz="1050" dirty="0"/>
            </a:br>
            <a:r>
              <a:rPr lang="es-MX" sz="1050" dirty="0"/>
              <a:t>   operaciones</a:t>
            </a:r>
            <a:br>
              <a:rPr lang="es-MX" sz="1050" dirty="0"/>
            </a:br>
            <a:r>
              <a:rPr lang="es-MX" sz="1050" dirty="0"/>
              <a:t>Fin si</a:t>
            </a:r>
            <a:br>
              <a:rPr lang="es-MX" sz="1050" dirty="0"/>
            </a:br>
            <a:r>
              <a:rPr lang="es-MX" sz="1050" dirty="0"/>
              <a:t/>
            </a:r>
            <a:br>
              <a:rPr lang="es-MX" sz="1050" dirty="0"/>
            </a:br>
            <a:r>
              <a:rPr lang="es-MX" sz="1050" dirty="0"/>
              <a:t>Las operaciones pueden ser:</a:t>
            </a:r>
            <a:br>
              <a:rPr lang="es-MX" sz="1050" dirty="0"/>
            </a:br>
            <a:r>
              <a:rPr lang="es-MX" sz="1050" dirty="0"/>
              <a:t>variable = expresión</a:t>
            </a:r>
            <a:br>
              <a:rPr lang="es-MX" sz="1050" dirty="0"/>
            </a:br>
            <a:r>
              <a:rPr lang="es-MX" sz="1050" dirty="0"/>
              <a:t>Llama módulo</a:t>
            </a:r>
            <a:br>
              <a:rPr lang="es-MX" sz="1050" dirty="0"/>
            </a:br>
            <a:r>
              <a:rPr lang="es-MX" sz="1050" dirty="0"/>
              <a:t>{descripción informal de la operación}</a:t>
            </a:r>
            <a:br>
              <a:rPr lang="es-MX" sz="1050" dirty="0"/>
            </a:br>
            <a:r>
              <a:rPr lang="es-MX" sz="1050" dirty="0" err="1"/>
              <a:t>Objeto.Propiedad</a:t>
            </a:r>
            <a:r>
              <a:rPr lang="es-MX" sz="1050" dirty="0"/>
              <a:t>=expresión</a:t>
            </a:r>
            <a:br>
              <a:rPr lang="es-MX" sz="1050" dirty="0"/>
            </a:br>
            <a:r>
              <a:rPr lang="es-MX" sz="1050" dirty="0" err="1"/>
              <a:t>Objeto.Método</a:t>
            </a:r>
            <a:r>
              <a:rPr lang="es-MX" sz="1050" dirty="0"/>
              <a:t/>
            </a:r>
            <a:br>
              <a:rPr lang="es-MX" sz="1050" dirty="0"/>
            </a:br>
            <a:r>
              <a:rPr lang="es-MX" sz="2000" dirty="0"/>
              <a:t/>
            </a:r>
            <a:br>
              <a:rPr lang="es-MX" sz="2000" dirty="0"/>
            </a:br>
            <a:r>
              <a:rPr lang="es-MX" sz="2000" dirty="0"/>
              <a:t>Como podemos ver, en esta sección es donde definimos el </a:t>
            </a:r>
            <a:r>
              <a:rPr lang="es-MX" sz="2000" dirty="0" err="1"/>
              <a:t>pseudo_algoritmo</a:t>
            </a:r>
            <a:r>
              <a:rPr lang="es-MX" sz="2000" dirty="0"/>
              <a:t> de nuestro modulo</a:t>
            </a:r>
            <a:r>
              <a:rPr lang="es-MX" sz="2000" dirty="0" smtClean="0"/>
              <a:t>.</a:t>
            </a:r>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Tablas EPS : Procesos</a:t>
            </a:r>
          </a:p>
        </p:txBody>
      </p:sp>
    </p:spTree>
    <p:extLst>
      <p:ext uri="{BB962C8B-B14F-4D97-AF65-F5344CB8AC3E}">
        <p14:creationId xmlns:p14="http://schemas.microsoft.com/office/powerpoint/2010/main" val="137075885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467544" y="908720"/>
            <a:ext cx="8149853" cy="4680519"/>
          </a:xfrm>
        </p:spPr>
        <p:txBody>
          <a:bodyPr/>
          <a:lstStyle/>
          <a:p>
            <a:pPr>
              <a:buFont typeface="Wingdings" pitchFamily="2" charset="2"/>
              <a:buChar char="v"/>
            </a:pPr>
            <a:r>
              <a:rPr lang="es-MX" sz="2000" dirty="0"/>
              <a:t>En correspondencia con la sección de entradas, en la sección de salidas pueden aparecer uno o varios elementos de las siguientes categorías:</a:t>
            </a:r>
            <a:br>
              <a:rPr lang="es-MX" sz="2000" dirty="0"/>
            </a:br>
            <a:endParaRPr lang="es-MX" sz="2000" dirty="0" smtClean="0"/>
          </a:p>
          <a:p>
            <a:pPr lvl="1">
              <a:buFont typeface="Wingdings" pitchFamily="2" charset="2"/>
              <a:buChar char="§"/>
            </a:pPr>
            <a:r>
              <a:rPr lang="es-MX" sz="1600" dirty="0" smtClean="0"/>
              <a:t>Parámetros de salida</a:t>
            </a:r>
          </a:p>
          <a:p>
            <a:pPr lvl="1">
              <a:buFont typeface="Wingdings" pitchFamily="2" charset="2"/>
              <a:buChar char="§"/>
            </a:pPr>
            <a:r>
              <a:rPr lang="es-MX" sz="1600" dirty="0" smtClean="0"/>
              <a:t>Resultados </a:t>
            </a:r>
            <a:r>
              <a:rPr lang="es-MX" sz="1600" dirty="0"/>
              <a:t>de consulta o datos </a:t>
            </a:r>
            <a:r>
              <a:rPr lang="es-MX" sz="1600" dirty="0" smtClean="0"/>
              <a:t>transformados</a:t>
            </a:r>
          </a:p>
          <a:p>
            <a:pPr lvl="1">
              <a:buFont typeface="Wingdings" pitchFamily="2" charset="2"/>
              <a:buChar char="§"/>
            </a:pPr>
            <a:r>
              <a:rPr lang="es-MX" sz="1600" dirty="0" smtClean="0"/>
              <a:t>Objetos </a:t>
            </a:r>
            <a:r>
              <a:rPr lang="es-MX" sz="1600" dirty="0"/>
              <a:t>de la aplicación </a:t>
            </a:r>
            <a:r>
              <a:rPr lang="es-MX" sz="1600" dirty="0" smtClean="0"/>
              <a:t>modificados</a:t>
            </a:r>
          </a:p>
          <a:p>
            <a:pPr lvl="1">
              <a:buFont typeface="Wingdings" pitchFamily="2" charset="2"/>
              <a:buChar char="§"/>
            </a:pPr>
            <a:r>
              <a:rPr lang="es-MX" sz="1600" dirty="0" smtClean="0"/>
              <a:t>Mensaje </a:t>
            </a:r>
            <a:r>
              <a:rPr lang="es-MX" sz="1600" dirty="0"/>
              <a:t>o manifestación de atención al </a:t>
            </a:r>
            <a:r>
              <a:rPr lang="es-MX" sz="1600" dirty="0" smtClean="0"/>
              <a:t>evento</a:t>
            </a:r>
          </a:p>
          <a:p>
            <a:pPr lvl="1">
              <a:buFont typeface="Wingdings" pitchFamily="2" charset="2"/>
              <a:buChar char="§"/>
            </a:pPr>
            <a:endParaRPr lang="es-MX" sz="16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Tablas EPS : Salidas</a:t>
            </a:r>
          </a:p>
        </p:txBody>
      </p:sp>
    </p:spTree>
    <p:extLst>
      <p:ext uri="{BB962C8B-B14F-4D97-AF65-F5344CB8AC3E}">
        <p14:creationId xmlns:p14="http://schemas.microsoft.com/office/powerpoint/2010/main" val="137075885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33046" y="533400"/>
            <a:ext cx="8018585"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306932" y="2286000"/>
            <a:ext cx="8696392" cy="4114800"/>
          </a:xfrm>
        </p:spPr>
        <p:txBody>
          <a:bodyPr/>
          <a:lstStyle/>
          <a:p>
            <a:pPr eaLnBrk="1" hangingPunct="1"/>
            <a:endParaRPr lang="es-ES" sz="3200" dirty="0"/>
          </a:p>
          <a:p>
            <a:pPr eaLnBrk="1" hangingPunct="1"/>
            <a:r>
              <a:rPr lang="es-ES" sz="3200" dirty="0" smtClean="0">
                <a:solidFill>
                  <a:srgbClr val="006600"/>
                </a:solidFill>
              </a:rPr>
              <a:t>Tema 17:</a:t>
            </a:r>
            <a:r>
              <a:rPr lang="es-ES" sz="2800" dirty="0" smtClean="0">
                <a:solidFill>
                  <a:srgbClr val="006600"/>
                </a:solidFill>
              </a:rPr>
              <a:t> </a:t>
            </a:r>
            <a:r>
              <a:rPr lang="es-ES" sz="2800" b="1" dirty="0" smtClean="0">
                <a:solidFill>
                  <a:srgbClr val="006600"/>
                </a:solidFill>
              </a:rPr>
              <a:t>[</a:t>
            </a:r>
            <a:r>
              <a:rPr lang="es-MX" sz="2800" dirty="0" smtClean="0">
                <a:latin typeface="News Gothic MT" pitchFamily="-111" charset="0"/>
                <a:cs typeface="News Gothic MT" pitchFamily="-111" charset="0"/>
              </a:rPr>
              <a:t>Diseño Estructurado</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Diseño de aplicaciones: Diagrama de estructura</a:t>
            </a:r>
            <a:endParaRPr lang="es-ES" b="1" dirty="0" smtClean="0">
              <a:solidFill>
                <a:srgbClr val="CC0000"/>
              </a:solidFill>
            </a:endParaRPr>
          </a:p>
        </p:txBody>
      </p:sp>
    </p:spTree>
    <p:extLst>
      <p:ext uri="{BB962C8B-B14F-4D97-AF65-F5344CB8AC3E}">
        <p14:creationId xmlns:p14="http://schemas.microsoft.com/office/powerpoint/2010/main" val="2453721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s-ES" dirty="0" smtClean="0"/>
              <a:t>Contexto</a:t>
            </a:r>
          </a:p>
        </p:txBody>
      </p:sp>
      <p:sp>
        <p:nvSpPr>
          <p:cNvPr id="8195" name="Rectangle 3"/>
          <p:cNvSpPr>
            <a:spLocks noGrp="1" noChangeArrowheads="1"/>
          </p:cNvSpPr>
          <p:nvPr>
            <p:ph type="body" idx="1"/>
          </p:nvPr>
        </p:nvSpPr>
        <p:spPr>
          <a:xfrm>
            <a:off x="107504" y="1295400"/>
            <a:ext cx="8807896" cy="4437856"/>
          </a:xfrm>
        </p:spPr>
        <p:txBody>
          <a:bodyPr/>
          <a:lstStyle/>
          <a:p>
            <a:pPr algn="just" eaLnBrk="1" hangingPunct="1">
              <a:buFont typeface="Wingdings" pitchFamily="2" charset="2"/>
              <a:buChar char="v"/>
            </a:pPr>
            <a:r>
              <a:rPr lang="es-MX" sz="2000" dirty="0"/>
              <a:t>De la misma manera en que es necesario transferir el </a:t>
            </a:r>
            <a:r>
              <a:rPr lang="es-MX" sz="2000" b="1" dirty="0"/>
              <a:t>MER</a:t>
            </a:r>
            <a:r>
              <a:rPr lang="es-MX" sz="2000" dirty="0"/>
              <a:t>, que es fundamentalmente un </a:t>
            </a:r>
            <a:r>
              <a:rPr lang="es-MX" sz="2000" u="sng" dirty="0"/>
              <a:t>modelo de análisis</a:t>
            </a:r>
            <a:r>
              <a:rPr lang="es-MX" sz="2000" dirty="0"/>
              <a:t>, al </a:t>
            </a:r>
            <a:r>
              <a:rPr lang="es-MX" sz="2000" b="1" dirty="0"/>
              <a:t>MR</a:t>
            </a:r>
            <a:r>
              <a:rPr lang="es-MX" sz="2000" dirty="0"/>
              <a:t> para hacer posible el diseño de una base de datos, </a:t>
            </a:r>
            <a:r>
              <a:rPr lang="es-MX" sz="2000" dirty="0" smtClean="0"/>
              <a:t>debe crearse un </a:t>
            </a:r>
            <a:r>
              <a:rPr lang="es-MX" sz="2000" u="sng" dirty="0" smtClean="0"/>
              <a:t>modelo de diseño</a:t>
            </a:r>
            <a:r>
              <a:rPr lang="es-MX" sz="2000" dirty="0" smtClean="0"/>
              <a:t> para </a:t>
            </a:r>
            <a:r>
              <a:rPr lang="es-MX" sz="2000" dirty="0"/>
              <a:t>poder crear una solución que responda a lo analizado en el </a:t>
            </a:r>
            <a:r>
              <a:rPr lang="es-MX" sz="2000" b="1" dirty="0" smtClean="0"/>
              <a:t>MFD</a:t>
            </a:r>
            <a:r>
              <a:rPr lang="es-MX" sz="2000" dirty="0" smtClean="0"/>
              <a:t>. </a:t>
            </a:r>
          </a:p>
          <a:p>
            <a:pPr algn="just" eaLnBrk="1" hangingPunct="1">
              <a:buFont typeface="Wingdings" pitchFamily="2" charset="2"/>
              <a:buChar char="v"/>
            </a:pPr>
            <a:endParaRPr lang="es-MX" sz="2000" dirty="0" smtClean="0"/>
          </a:p>
          <a:p>
            <a:pPr algn="just" eaLnBrk="1" hangingPunct="1">
              <a:buFont typeface="Wingdings" pitchFamily="2" charset="2"/>
              <a:buChar char="v"/>
            </a:pPr>
            <a:endParaRPr lang="es-MX" sz="2000" dirty="0"/>
          </a:p>
          <a:p>
            <a:pPr algn="just" eaLnBrk="1" hangingPunct="1">
              <a:buFont typeface="Wingdings" pitchFamily="2" charset="2"/>
              <a:buChar char="v"/>
            </a:pPr>
            <a:r>
              <a:rPr lang="es-MX" sz="2000" dirty="0" smtClean="0"/>
              <a:t>Las </a:t>
            </a:r>
            <a:r>
              <a:rPr lang="es-MX" sz="2000" dirty="0"/>
              <a:t>herramientas que utilizaremos para el modelo de diseño </a:t>
            </a:r>
            <a:r>
              <a:rPr lang="es-MX" sz="2000" dirty="0" smtClean="0"/>
              <a:t>son:</a:t>
            </a:r>
          </a:p>
          <a:p>
            <a:pPr lvl="1" algn="just" eaLnBrk="1" hangingPunct="1">
              <a:buFont typeface="Wingdings" pitchFamily="2" charset="2"/>
              <a:buChar char="v"/>
            </a:pPr>
            <a:r>
              <a:rPr lang="es-MX" sz="1600" dirty="0" smtClean="0"/>
              <a:t>Diagrama </a:t>
            </a:r>
            <a:r>
              <a:rPr lang="es-MX" sz="1600" dirty="0"/>
              <a:t>de Estructura (DE</a:t>
            </a:r>
            <a:r>
              <a:rPr lang="es-MX" sz="1600" dirty="0" smtClean="0"/>
              <a:t>)</a:t>
            </a:r>
          </a:p>
          <a:p>
            <a:pPr lvl="1" algn="just" eaLnBrk="1" hangingPunct="1">
              <a:buFont typeface="Wingdings" pitchFamily="2" charset="2"/>
              <a:buChar char="v"/>
            </a:pPr>
            <a:r>
              <a:rPr lang="es-MX" sz="1600" dirty="0" smtClean="0"/>
              <a:t>Diagramas </a:t>
            </a:r>
            <a:r>
              <a:rPr lang="es-MX" sz="1600" dirty="0"/>
              <a:t>o tablas de Entrada Proceso Salida (EPS</a:t>
            </a:r>
            <a:r>
              <a:rPr lang="es-MX" sz="1600" dirty="0" smtClean="0"/>
              <a:t>).</a:t>
            </a:r>
          </a:p>
          <a:p>
            <a:pPr algn="just" eaLnBrk="1" hangingPunct="1">
              <a:buFont typeface="Wingdings" pitchFamily="2" charset="2"/>
              <a:buChar char="v"/>
            </a:pPr>
            <a:endParaRPr lang="es-MX" sz="2000" dirty="0"/>
          </a:p>
        </p:txBody>
      </p:sp>
    </p:spTree>
    <p:extLst>
      <p:ext uri="{BB962C8B-B14F-4D97-AF65-F5344CB8AC3E}">
        <p14:creationId xmlns:p14="http://schemas.microsoft.com/office/powerpoint/2010/main" val="3808896227"/>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strVal val="#ppt_w+.3"/>
                                          </p:val>
                                        </p:tav>
                                        <p:tav tm="100000">
                                          <p:val>
                                            <p:strVal val="#ppt_w"/>
                                          </p:val>
                                        </p:tav>
                                      </p:tavLst>
                                    </p:anim>
                                    <p:anim calcmode="lin" valueType="num">
                                      <p:cBhvr>
                                        <p:cTn id="8" dur="1000" fill="hold"/>
                                        <p:tgtEl>
                                          <p:spTgt spid="8194"/>
                                        </p:tgtEl>
                                        <p:attrNameLst>
                                          <p:attrName>ppt_h</p:attrName>
                                        </p:attrNameLst>
                                      </p:cBhvr>
                                      <p:tavLst>
                                        <p:tav tm="0">
                                          <p:val>
                                            <p:strVal val="#ppt_h"/>
                                          </p:val>
                                        </p:tav>
                                        <p:tav tm="100000">
                                          <p:val>
                                            <p:strVal val="#ppt_h"/>
                                          </p:val>
                                        </p:tav>
                                      </p:tavLst>
                                    </p:anim>
                                    <p:animEffect transition="in" filter="fade">
                                      <p:cBhvr>
                                        <p:cTn id="9" dur="1000"/>
                                        <p:tgtEl>
                                          <p:spTgt spid="8194"/>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8195">
                                            <p:txEl>
                                              <p:pRg st="0" end="0"/>
                                            </p:txEl>
                                          </p:spTgt>
                                        </p:tgtEl>
                                        <p:attrNameLst>
                                          <p:attrName>style.visibility</p:attrName>
                                        </p:attrNameLst>
                                      </p:cBhvr>
                                      <p:to>
                                        <p:strVal val="visible"/>
                                      </p:to>
                                    </p:set>
                                    <p:anim calcmode="lin" valueType="num">
                                      <p:cBhvr>
                                        <p:cTn id="14" dur="1000" fill="hold"/>
                                        <p:tgtEl>
                                          <p:spTgt spid="8195">
                                            <p:txEl>
                                              <p:pRg st="0" end="0"/>
                                            </p:txEl>
                                          </p:spTgt>
                                        </p:tgtEl>
                                        <p:attrNameLst>
                                          <p:attrName>ppt_w</p:attrName>
                                        </p:attrNameLst>
                                      </p:cBhvr>
                                      <p:tavLst>
                                        <p:tav tm="0">
                                          <p:val>
                                            <p:strVal val="#ppt_w+.3"/>
                                          </p:val>
                                        </p:tav>
                                        <p:tav tm="100000">
                                          <p:val>
                                            <p:strVal val="#ppt_w"/>
                                          </p:val>
                                        </p:tav>
                                      </p:tavLst>
                                    </p:anim>
                                    <p:anim calcmode="lin" valueType="num">
                                      <p:cBhvr>
                                        <p:cTn id="15" dur="1000" fill="hold"/>
                                        <p:tgtEl>
                                          <p:spTgt spid="8195">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819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8195">
                                            <p:txEl>
                                              <p:pRg st="3" end="3"/>
                                            </p:txEl>
                                          </p:spTgt>
                                        </p:tgtEl>
                                        <p:attrNameLst>
                                          <p:attrName>style.visibility</p:attrName>
                                        </p:attrNameLst>
                                      </p:cBhvr>
                                      <p:to>
                                        <p:strVal val="visible"/>
                                      </p:to>
                                    </p:set>
                                    <p:anim calcmode="lin" valueType="num">
                                      <p:cBhvr>
                                        <p:cTn id="21" dur="1000" fill="hold"/>
                                        <p:tgtEl>
                                          <p:spTgt spid="8195">
                                            <p:txEl>
                                              <p:pRg st="3" end="3"/>
                                            </p:txEl>
                                          </p:spTgt>
                                        </p:tgtEl>
                                        <p:attrNameLst>
                                          <p:attrName>ppt_w</p:attrName>
                                        </p:attrNameLst>
                                      </p:cBhvr>
                                      <p:tavLst>
                                        <p:tav tm="0">
                                          <p:val>
                                            <p:strVal val="#ppt_w+.3"/>
                                          </p:val>
                                        </p:tav>
                                        <p:tav tm="100000">
                                          <p:val>
                                            <p:strVal val="#ppt_w"/>
                                          </p:val>
                                        </p:tav>
                                      </p:tavLst>
                                    </p:anim>
                                    <p:anim calcmode="lin" valueType="num">
                                      <p:cBhvr>
                                        <p:cTn id="22" dur="1000" fill="hold"/>
                                        <p:tgtEl>
                                          <p:spTgt spid="8195">
                                            <p:txEl>
                                              <p:pRg st="3" end="3"/>
                                            </p:txEl>
                                          </p:spTgt>
                                        </p:tgtEl>
                                        <p:attrNameLst>
                                          <p:attrName>ppt_h</p:attrName>
                                        </p:attrNameLst>
                                      </p:cBhvr>
                                      <p:tavLst>
                                        <p:tav tm="0">
                                          <p:val>
                                            <p:strVal val="#ppt_h"/>
                                          </p:val>
                                        </p:tav>
                                        <p:tav tm="100000">
                                          <p:val>
                                            <p:strVal val="#ppt_h"/>
                                          </p:val>
                                        </p:tav>
                                      </p:tavLst>
                                    </p:anim>
                                    <p:animEffect transition="in" filter="fade">
                                      <p:cBhvr>
                                        <p:cTn id="23" dur="1000"/>
                                        <p:tgtEl>
                                          <p:spTgt spid="8195">
                                            <p:txEl>
                                              <p:pRg st="3" end="3"/>
                                            </p:txEl>
                                          </p:spTgt>
                                        </p:tgtEl>
                                      </p:cBhvr>
                                    </p:animEffect>
                                  </p:childTnLst>
                                </p:cTn>
                              </p:par>
                              <p:par>
                                <p:cTn id="24" presetID="50" presetClass="entr" presetSubtype="0" decel="100000" fill="hold" grpId="0" nodeType="withEffect">
                                  <p:stCondLst>
                                    <p:cond delay="0"/>
                                  </p:stCondLst>
                                  <p:childTnLst>
                                    <p:set>
                                      <p:cBhvr>
                                        <p:cTn id="25" dur="1" fill="hold">
                                          <p:stCondLst>
                                            <p:cond delay="0"/>
                                          </p:stCondLst>
                                        </p:cTn>
                                        <p:tgtEl>
                                          <p:spTgt spid="8195">
                                            <p:txEl>
                                              <p:pRg st="4" end="4"/>
                                            </p:txEl>
                                          </p:spTgt>
                                        </p:tgtEl>
                                        <p:attrNameLst>
                                          <p:attrName>style.visibility</p:attrName>
                                        </p:attrNameLst>
                                      </p:cBhvr>
                                      <p:to>
                                        <p:strVal val="visible"/>
                                      </p:to>
                                    </p:set>
                                    <p:anim calcmode="lin" valueType="num">
                                      <p:cBhvr>
                                        <p:cTn id="26" dur="1000" fill="hold"/>
                                        <p:tgtEl>
                                          <p:spTgt spid="8195">
                                            <p:txEl>
                                              <p:pRg st="4" end="4"/>
                                            </p:txEl>
                                          </p:spTgt>
                                        </p:tgtEl>
                                        <p:attrNameLst>
                                          <p:attrName>ppt_w</p:attrName>
                                        </p:attrNameLst>
                                      </p:cBhvr>
                                      <p:tavLst>
                                        <p:tav tm="0">
                                          <p:val>
                                            <p:strVal val="#ppt_w+.3"/>
                                          </p:val>
                                        </p:tav>
                                        <p:tav tm="100000">
                                          <p:val>
                                            <p:strVal val="#ppt_w"/>
                                          </p:val>
                                        </p:tav>
                                      </p:tavLst>
                                    </p:anim>
                                    <p:anim calcmode="lin" valueType="num">
                                      <p:cBhvr>
                                        <p:cTn id="27" dur="1000" fill="hold"/>
                                        <p:tgtEl>
                                          <p:spTgt spid="8195">
                                            <p:txEl>
                                              <p:pRg st="4" end="4"/>
                                            </p:txEl>
                                          </p:spTgt>
                                        </p:tgtEl>
                                        <p:attrNameLst>
                                          <p:attrName>ppt_h</p:attrName>
                                        </p:attrNameLst>
                                      </p:cBhvr>
                                      <p:tavLst>
                                        <p:tav tm="0">
                                          <p:val>
                                            <p:strVal val="#ppt_h"/>
                                          </p:val>
                                        </p:tav>
                                        <p:tav tm="100000">
                                          <p:val>
                                            <p:strVal val="#ppt_h"/>
                                          </p:val>
                                        </p:tav>
                                      </p:tavLst>
                                    </p:anim>
                                    <p:animEffect transition="in" filter="fade">
                                      <p:cBhvr>
                                        <p:cTn id="28" dur="1000"/>
                                        <p:tgtEl>
                                          <p:spTgt spid="8195">
                                            <p:txEl>
                                              <p:pRg st="4" end="4"/>
                                            </p:txEl>
                                          </p:spTgt>
                                        </p:tgtEl>
                                      </p:cBhvr>
                                    </p:animEffect>
                                  </p:childTnLst>
                                </p:cTn>
                              </p:par>
                              <p:par>
                                <p:cTn id="29" presetID="50" presetClass="entr" presetSubtype="0" decel="100000" fill="hold" grpId="0" nodeType="withEffect">
                                  <p:stCondLst>
                                    <p:cond delay="0"/>
                                  </p:stCondLst>
                                  <p:childTnLst>
                                    <p:set>
                                      <p:cBhvr>
                                        <p:cTn id="30" dur="1" fill="hold">
                                          <p:stCondLst>
                                            <p:cond delay="0"/>
                                          </p:stCondLst>
                                        </p:cTn>
                                        <p:tgtEl>
                                          <p:spTgt spid="8195">
                                            <p:txEl>
                                              <p:pRg st="5" end="5"/>
                                            </p:txEl>
                                          </p:spTgt>
                                        </p:tgtEl>
                                        <p:attrNameLst>
                                          <p:attrName>style.visibility</p:attrName>
                                        </p:attrNameLst>
                                      </p:cBhvr>
                                      <p:to>
                                        <p:strVal val="visible"/>
                                      </p:to>
                                    </p:set>
                                    <p:anim calcmode="lin" valueType="num">
                                      <p:cBhvr>
                                        <p:cTn id="31" dur="1000" fill="hold"/>
                                        <p:tgtEl>
                                          <p:spTgt spid="8195">
                                            <p:txEl>
                                              <p:pRg st="5" end="5"/>
                                            </p:txEl>
                                          </p:spTgt>
                                        </p:tgtEl>
                                        <p:attrNameLst>
                                          <p:attrName>ppt_w</p:attrName>
                                        </p:attrNameLst>
                                      </p:cBhvr>
                                      <p:tavLst>
                                        <p:tav tm="0">
                                          <p:val>
                                            <p:strVal val="#ppt_w+.3"/>
                                          </p:val>
                                        </p:tav>
                                        <p:tav tm="100000">
                                          <p:val>
                                            <p:strVal val="#ppt_w"/>
                                          </p:val>
                                        </p:tav>
                                      </p:tavLst>
                                    </p:anim>
                                    <p:anim calcmode="lin" valueType="num">
                                      <p:cBhvr>
                                        <p:cTn id="32" dur="1000" fill="hold"/>
                                        <p:tgtEl>
                                          <p:spTgt spid="8195">
                                            <p:txEl>
                                              <p:pRg st="5" end="5"/>
                                            </p:txEl>
                                          </p:spTgt>
                                        </p:tgtEl>
                                        <p:attrNameLst>
                                          <p:attrName>ppt_h</p:attrName>
                                        </p:attrNameLst>
                                      </p:cBhvr>
                                      <p:tavLst>
                                        <p:tav tm="0">
                                          <p:val>
                                            <p:strVal val="#ppt_h"/>
                                          </p:val>
                                        </p:tav>
                                        <p:tav tm="100000">
                                          <p:val>
                                            <p:strVal val="#ppt_h"/>
                                          </p:val>
                                        </p:tav>
                                      </p:tavLst>
                                    </p:anim>
                                    <p:animEffect transition="in" filter="fade">
                                      <p:cBhvr>
                                        <p:cTn id="33" dur="10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980728"/>
            <a:ext cx="8149853" cy="3301827"/>
          </a:xfrm>
        </p:spPr>
        <p:txBody>
          <a:bodyPr/>
          <a:lstStyle/>
          <a:p>
            <a:pPr algn="just">
              <a:buFont typeface="Wingdings" pitchFamily="2" charset="2"/>
              <a:buChar char="v"/>
            </a:pPr>
            <a:r>
              <a:rPr lang="es-MX" sz="2000" dirty="0"/>
              <a:t>Para hacer posible tratar con la complejidad de las aplicaciones, </a:t>
            </a:r>
            <a:r>
              <a:rPr lang="es-MX" sz="2000" b="1" dirty="0"/>
              <a:t>dividimos</a:t>
            </a:r>
            <a:r>
              <a:rPr lang="es-MX" sz="2000" dirty="0"/>
              <a:t> estas en módulos. Los módulos, dependiendo del lenguaje o herramienta en la que se construya, corresponderán con: </a:t>
            </a:r>
            <a:endParaRPr lang="es-MX" sz="2000" dirty="0" smtClean="0"/>
          </a:p>
          <a:p>
            <a:pPr algn="just">
              <a:buFont typeface="Wingdings" pitchFamily="2" charset="2"/>
              <a:buChar char="v"/>
            </a:pPr>
            <a:endParaRPr lang="es-MX" sz="2000" dirty="0" smtClean="0"/>
          </a:p>
          <a:p>
            <a:pPr lvl="1">
              <a:buFont typeface="Wingdings" pitchFamily="2" charset="2"/>
              <a:buChar char="v"/>
            </a:pPr>
            <a:r>
              <a:rPr lang="es-MX" sz="1600" dirty="0" smtClean="0"/>
              <a:t>Funciones</a:t>
            </a:r>
          </a:p>
          <a:p>
            <a:pPr lvl="1">
              <a:buFont typeface="Wingdings" pitchFamily="2" charset="2"/>
              <a:buChar char="v"/>
            </a:pPr>
            <a:r>
              <a:rPr lang="es-MX" sz="1600" dirty="0" smtClean="0"/>
              <a:t>Procedimientos </a:t>
            </a:r>
            <a:r>
              <a:rPr lang="es-MX" sz="1600" dirty="0"/>
              <a:t>o </a:t>
            </a:r>
            <a:r>
              <a:rPr lang="es-MX" sz="1600" dirty="0" smtClean="0"/>
              <a:t>Subrutinas</a:t>
            </a:r>
          </a:p>
          <a:p>
            <a:pPr lvl="1">
              <a:buFont typeface="Wingdings" pitchFamily="2" charset="2"/>
              <a:buChar char="v"/>
            </a:pPr>
            <a:r>
              <a:rPr lang="es-MX" sz="1600" dirty="0" smtClean="0"/>
              <a:t>Formas</a:t>
            </a:r>
          </a:p>
          <a:p>
            <a:pPr lvl="1">
              <a:buFont typeface="Wingdings" pitchFamily="2" charset="2"/>
              <a:buChar char="v"/>
            </a:pPr>
            <a:r>
              <a:rPr lang="es-MX" sz="1600" dirty="0" smtClean="0"/>
              <a:t>Reportes</a:t>
            </a:r>
          </a:p>
          <a:p>
            <a:pPr lvl="1">
              <a:buFont typeface="Wingdings" pitchFamily="2" charset="2"/>
              <a:buChar char="v"/>
            </a:pPr>
            <a:r>
              <a:rPr lang="es-MX" sz="1600" dirty="0" smtClean="0"/>
              <a:t>Clases (Métodos)</a:t>
            </a:r>
          </a:p>
          <a:p>
            <a:pPr lvl="1">
              <a:buFont typeface="Wingdings" pitchFamily="2" charset="2"/>
              <a:buChar char="v"/>
            </a:pPr>
            <a:endParaRPr lang="es-MX" sz="1600" dirty="0" smtClean="0"/>
          </a:p>
          <a:p>
            <a:pPr>
              <a:buFont typeface="Wingdings" pitchFamily="2" charset="2"/>
              <a:buChar char="v"/>
            </a:pPr>
            <a:r>
              <a:rPr lang="es-MX" sz="2000" dirty="0" smtClean="0"/>
              <a:t>En </a:t>
            </a:r>
            <a:r>
              <a:rPr lang="es-MX" sz="2000" dirty="0"/>
              <a:t>el nivel que presentaremos en el </a:t>
            </a:r>
            <a:r>
              <a:rPr lang="es-MX" sz="2000" b="1" dirty="0"/>
              <a:t>DE</a:t>
            </a:r>
            <a:r>
              <a:rPr lang="es-MX" sz="2000" dirty="0"/>
              <a:t>, podemos utilizar una etiqueta característica para indicar en qué tipo de módulo estamos representando: </a:t>
            </a:r>
            <a:r>
              <a:rPr lang="es-MX" sz="2000" b="1" dirty="0"/>
              <a:t>F para formas, R para reportes, S para subrutinas, Y para funciones, M para método</a:t>
            </a:r>
            <a:r>
              <a:rPr lang="es-MX" sz="2000" dirty="0"/>
              <a:t>.</a:t>
            </a:r>
            <a:r>
              <a:rPr lang="es-MX" dirty="0"/>
              <a:t/>
            </a:r>
            <a:br>
              <a:rPr lang="es-MX" dirty="0"/>
            </a:br>
            <a:endParaRPr lang="es-MX"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Módulos</a:t>
            </a:r>
          </a:p>
        </p:txBody>
      </p:sp>
    </p:spTree>
    <p:extLst>
      <p:ext uri="{BB962C8B-B14F-4D97-AF65-F5344CB8AC3E}">
        <p14:creationId xmlns:p14="http://schemas.microsoft.com/office/powerpoint/2010/main" val="39693460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1196752"/>
            <a:ext cx="8149853" cy="4680519"/>
          </a:xfrm>
        </p:spPr>
        <p:txBody>
          <a:bodyPr/>
          <a:lstStyle/>
          <a:p>
            <a:pPr algn="just" eaLnBrk="1" hangingPunct="1">
              <a:lnSpc>
                <a:spcPct val="80000"/>
              </a:lnSpc>
              <a:buFont typeface="Wingdings" pitchFamily="2" charset="2"/>
              <a:buChar char="v"/>
            </a:pPr>
            <a:r>
              <a:rPr lang="es-MX" sz="2000" dirty="0"/>
              <a:t>El diagrama de estructura se utiliza para </a:t>
            </a:r>
            <a:r>
              <a:rPr lang="es-MX" sz="2000" b="1" dirty="0"/>
              <a:t>proponer</a:t>
            </a:r>
            <a:r>
              <a:rPr lang="es-MX" sz="2000" dirty="0"/>
              <a:t> los módulos que integrarán la solución, y la forma en la que un módulo cualquiera </a:t>
            </a:r>
            <a:r>
              <a:rPr lang="es-MX" sz="2000" b="1" dirty="0"/>
              <a:t>invoca</a:t>
            </a:r>
            <a:r>
              <a:rPr lang="es-MX" sz="2000" dirty="0"/>
              <a:t> a otros módulos</a:t>
            </a:r>
            <a:r>
              <a:rPr lang="es-MX" sz="2000" dirty="0" smtClean="0"/>
              <a:t>.</a:t>
            </a:r>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En </a:t>
            </a:r>
            <a:r>
              <a:rPr lang="es-MX" sz="2000" dirty="0"/>
              <a:t>el </a:t>
            </a:r>
            <a:r>
              <a:rPr lang="es-MX" sz="2000" b="1" dirty="0"/>
              <a:t>DE</a:t>
            </a:r>
            <a:r>
              <a:rPr lang="es-MX" sz="2000" dirty="0"/>
              <a:t>, cada módulo en la estructura se representa con un rectángulo, con el nombre del módulo en su interior, y para indicar que un módulo invoca a otro en su ejecución, el módulo que invoca se dibuja arriba, el módulo invocado se dibuja abajo y se traza una línea entre ambos. </a:t>
            </a: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Opcionalmente</a:t>
            </a:r>
            <a:r>
              <a:rPr lang="es-MX" sz="2000" dirty="0"/>
              <a:t>, la línea puede ser una flecha indicando el sentido de la invocación. Un ejemplo simple de esto para una aplicación que calcula una amortización (secuencia de pagos para liquidar un préstamo con un determinado interés), sería el siguiente</a:t>
            </a:r>
            <a:r>
              <a:rPr lang="es-MX" sz="2000" dirty="0" smtClean="0"/>
              <a:t>:</a:t>
            </a:r>
          </a:p>
          <a:p>
            <a:pPr algn="just" eaLnBrk="1" hangingPunct="1">
              <a:lnSpc>
                <a:spcPct val="80000"/>
              </a:lnSpc>
              <a:buFont typeface="Wingdings" pitchFamily="2" charset="2"/>
              <a:buChar char="v"/>
            </a:pPr>
            <a:endParaRPr lang="es-MX" sz="20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Diagrama de estructura</a:t>
            </a:r>
          </a:p>
        </p:txBody>
      </p:sp>
    </p:spTree>
    <p:extLst>
      <p:ext uri="{BB962C8B-B14F-4D97-AF65-F5344CB8AC3E}">
        <p14:creationId xmlns:p14="http://schemas.microsoft.com/office/powerpoint/2010/main" val="426670620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1196752"/>
            <a:ext cx="8149853" cy="4680519"/>
          </a:xfrm>
        </p:spPr>
        <p:txBody>
          <a:bodyPr/>
          <a:lstStyle/>
          <a:p>
            <a:pPr algn="just" eaLnBrk="1" hangingPunct="1">
              <a:lnSpc>
                <a:spcPct val="80000"/>
              </a:lnSpc>
              <a:buFont typeface="Wingdings" pitchFamily="2" charset="2"/>
              <a:buChar char="v"/>
            </a:pPr>
            <a:r>
              <a:rPr lang="es-MX" sz="2000" dirty="0" smtClean="0"/>
              <a:t>Opcionalmente</a:t>
            </a:r>
            <a:r>
              <a:rPr lang="es-MX" sz="2000" dirty="0"/>
              <a:t>, la línea puede ser una flecha indicando el sentido de la invocación. Un ejemplo simple de esto para una aplicación que calcula una amortización (secuencia de pagos para liquidar un préstamo con un determinado interés), sería el siguiente</a:t>
            </a:r>
            <a:r>
              <a:rPr lang="es-MX" sz="2000" dirty="0" smtClean="0"/>
              <a:t>:</a:t>
            </a:r>
          </a:p>
          <a:p>
            <a:pPr algn="just" eaLnBrk="1" hangingPunct="1">
              <a:lnSpc>
                <a:spcPct val="80000"/>
              </a:lnSpc>
              <a:buFont typeface="Wingdings" pitchFamily="2" charset="2"/>
              <a:buChar char="v"/>
            </a:pPr>
            <a:endParaRPr lang="es-MX" sz="20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Diagrama de estructura</a:t>
            </a:r>
          </a:p>
        </p:txBody>
      </p:sp>
      <p:pic>
        <p:nvPicPr>
          <p:cNvPr id="1026" name="Picture 2" descr="C:\rcortese\TC1009 Desarrollo de sistemas y base de datos\curso\semana11\lect16\Dibuj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838012"/>
            <a:ext cx="5422176" cy="2392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32757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1196752"/>
            <a:ext cx="8149853" cy="4680519"/>
          </a:xfrm>
        </p:spPr>
        <p:txBody>
          <a:bodyPr/>
          <a:lstStyle/>
          <a:p>
            <a:pPr algn="just" eaLnBrk="1" hangingPunct="1">
              <a:lnSpc>
                <a:spcPct val="80000"/>
              </a:lnSpc>
              <a:buFont typeface="Wingdings" pitchFamily="2" charset="2"/>
              <a:buChar char="v"/>
            </a:pPr>
            <a:r>
              <a:rPr lang="es-MX" sz="2000" dirty="0" smtClean="0"/>
              <a:t> </a:t>
            </a:r>
            <a:r>
              <a:rPr lang="es-MX" sz="2000" dirty="0"/>
              <a:t>Dado que la estructura es entonces una creación, se requieren algunos criterios para determinar si una estructura es mejor que otra. </a:t>
            </a:r>
            <a:endParaRPr lang="es-MX" sz="2000" dirty="0" smtClean="0"/>
          </a:p>
          <a:p>
            <a:pPr algn="just" eaLnBrk="1" hangingPunct="1">
              <a:lnSpc>
                <a:spcPct val="80000"/>
              </a:lnSpc>
              <a:buFont typeface="Wingdings" pitchFamily="2" charset="2"/>
              <a:buChar char="v"/>
            </a:pPr>
            <a:endParaRPr lang="es-MX" sz="2000" dirty="0"/>
          </a:p>
          <a:p>
            <a:pPr lvl="1" algn="just" eaLnBrk="1" hangingPunct="1">
              <a:lnSpc>
                <a:spcPct val="80000"/>
              </a:lnSpc>
              <a:buFont typeface="Wingdings" pitchFamily="2" charset="2"/>
              <a:buChar char="§"/>
            </a:pPr>
            <a:r>
              <a:rPr lang="es-MX" sz="1600" dirty="0"/>
              <a:t>Deben evitarse </a:t>
            </a:r>
            <a:r>
              <a:rPr lang="es-MX" sz="1600" b="1" dirty="0"/>
              <a:t>estructuras </a:t>
            </a:r>
            <a:r>
              <a:rPr lang="es-MX" sz="1600" b="1" dirty="0" smtClean="0"/>
              <a:t>secuenciales:</a:t>
            </a:r>
            <a:r>
              <a:rPr lang="es-MX" sz="1600" dirty="0" smtClean="0"/>
              <a:t> </a:t>
            </a:r>
            <a:r>
              <a:rPr lang="es-MX" sz="1600" dirty="0"/>
              <a:t>como la que se ilustra (se dice que estas estructuras son burocráticas, pues suceden muchos pasos antes de realizar las acciones concretas</a:t>
            </a:r>
            <a:r>
              <a:rPr lang="es-MX" sz="1600" dirty="0" smtClean="0"/>
              <a:t>):</a:t>
            </a:r>
          </a:p>
          <a:p>
            <a:pPr algn="just" eaLnBrk="1" hangingPunct="1">
              <a:lnSpc>
                <a:spcPct val="80000"/>
              </a:lnSpc>
              <a:buFont typeface="Wingdings" pitchFamily="2" charset="2"/>
              <a:buChar char="v"/>
            </a:pPr>
            <a:endParaRPr lang="es-MX" sz="20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Diagrama de estructura</a:t>
            </a:r>
          </a:p>
        </p:txBody>
      </p:sp>
      <p:pic>
        <p:nvPicPr>
          <p:cNvPr id="3074" name="Picture 2" descr="C:\rcortese\TC1009 Desarrollo de sistemas y base de datos\curso\semana11\lect16\Dibujo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911" y="3428999"/>
            <a:ext cx="2736304" cy="2331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35095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251520" y="908720"/>
            <a:ext cx="8149853" cy="4680519"/>
          </a:xfrm>
        </p:spPr>
        <p:txBody>
          <a:bodyPr/>
          <a:lstStyle/>
          <a:p>
            <a:pPr lvl="1" algn="just" eaLnBrk="1" hangingPunct="1">
              <a:lnSpc>
                <a:spcPct val="80000"/>
              </a:lnSpc>
              <a:buFont typeface="Wingdings" pitchFamily="2" charset="2"/>
              <a:buChar char="§"/>
            </a:pPr>
            <a:r>
              <a:rPr lang="es-MX" sz="1600" dirty="0" smtClean="0"/>
              <a:t>Se </a:t>
            </a:r>
            <a:r>
              <a:rPr lang="es-MX" sz="1600" dirty="0"/>
              <a:t>deben evitar </a:t>
            </a:r>
            <a:r>
              <a:rPr lang="es-MX" sz="1600" b="1" dirty="0"/>
              <a:t>estructuras complejas</a:t>
            </a:r>
            <a:r>
              <a:rPr lang="es-MX" sz="1600" dirty="0"/>
              <a:t> .Las estructuras en las que un módulo tiene que invocar a muchos módulos y que cada módulo es invocado por muchos módulos </a:t>
            </a:r>
            <a:r>
              <a:rPr lang="es-MX" sz="1600" b="1" dirty="0"/>
              <a:t>tampoco son deseables</a:t>
            </a:r>
            <a:r>
              <a:rPr lang="es-MX" sz="1600" dirty="0"/>
              <a:t>: con una estructura de este tipo es muy difícil de modificar un módulo porque es necesario analizar el efecto de la modificación en todos los invocadores. </a:t>
            </a:r>
            <a:endParaRPr lang="es-MX" sz="1600" dirty="0" smtClean="0"/>
          </a:p>
          <a:p>
            <a:pPr lvl="1" algn="just" eaLnBrk="1" hangingPunct="1">
              <a:lnSpc>
                <a:spcPct val="80000"/>
              </a:lnSpc>
              <a:buFont typeface="Wingdings" pitchFamily="2" charset="2"/>
              <a:buChar char="§"/>
            </a:pPr>
            <a:endParaRPr lang="es-MX" sz="1600" u="sng" dirty="0"/>
          </a:p>
          <a:p>
            <a:pPr lvl="1" algn="just" eaLnBrk="1" hangingPunct="1">
              <a:lnSpc>
                <a:spcPct val="80000"/>
              </a:lnSpc>
              <a:buFont typeface="Wingdings" pitchFamily="2" charset="2"/>
              <a:buChar char="§"/>
            </a:pPr>
            <a:r>
              <a:rPr lang="es-MX" sz="1600" u="sng" dirty="0" smtClean="0"/>
              <a:t>Una </a:t>
            </a:r>
            <a:r>
              <a:rPr lang="es-MX" sz="1600" u="sng" dirty="0"/>
              <a:t>excepción</a:t>
            </a:r>
            <a:r>
              <a:rPr lang="es-MX" sz="1600" dirty="0"/>
              <a:t> a esta regla es la de los módulos de muy bajo nivel llamados </a:t>
            </a:r>
            <a:r>
              <a:rPr lang="es-MX" sz="1600" b="1" i="1" dirty="0"/>
              <a:t>funciones básicas</a:t>
            </a:r>
            <a:r>
              <a:rPr lang="es-MX" sz="1600" dirty="0"/>
              <a:t>. Una función básica es un módulo con un objetivo muy acotado y utilizable en muchos lugares de la </a:t>
            </a:r>
            <a:r>
              <a:rPr lang="es-MX" sz="1600" dirty="0" smtClean="0"/>
              <a:t>aplicación.</a:t>
            </a:r>
          </a:p>
          <a:p>
            <a:pPr lvl="1" algn="just" eaLnBrk="1" hangingPunct="1">
              <a:lnSpc>
                <a:spcPct val="80000"/>
              </a:lnSpc>
              <a:buFont typeface="Wingdings" pitchFamily="2" charset="2"/>
              <a:buChar char="§"/>
            </a:pPr>
            <a:endParaRPr lang="es-MX" sz="1600" dirty="0" smtClean="0"/>
          </a:p>
          <a:p>
            <a:pPr lvl="2" algn="just" eaLnBrk="1" hangingPunct="1">
              <a:lnSpc>
                <a:spcPct val="80000"/>
              </a:lnSpc>
              <a:buFont typeface="Wingdings" pitchFamily="2" charset="2"/>
              <a:buChar char="§"/>
            </a:pPr>
            <a:r>
              <a:rPr lang="es-MX" sz="1400" dirty="0" smtClean="0"/>
              <a:t>Ejemplos</a:t>
            </a:r>
            <a:r>
              <a:rPr lang="es-MX" sz="1400" dirty="0"/>
              <a:t>: una función matemática, </a:t>
            </a:r>
            <a:r>
              <a:rPr lang="es-MX" sz="1400" dirty="0" smtClean="0"/>
              <a:t>una función para llenar una lista de selección con valores de una tabla, etc</a:t>
            </a:r>
            <a:r>
              <a:rPr lang="es-MX" sz="1400" dirty="0"/>
              <a:t>.</a:t>
            </a:r>
          </a:p>
          <a:p>
            <a:pPr algn="just" eaLnBrk="1" hangingPunct="1">
              <a:lnSpc>
                <a:spcPct val="80000"/>
              </a:lnSpc>
              <a:buFont typeface="Wingdings" pitchFamily="2" charset="2"/>
              <a:buChar char="v"/>
            </a:pPr>
            <a:endParaRPr lang="es-MX" sz="20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Diagrama de estructura</a:t>
            </a:r>
          </a:p>
        </p:txBody>
      </p:sp>
      <p:pic>
        <p:nvPicPr>
          <p:cNvPr id="4098" name="Picture 2" descr="C:\rcortese\TC1009 Desarrollo de sistemas y base de datos\curso\semana11\lect16\Dibujo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8807" y="3973558"/>
            <a:ext cx="4104456" cy="1903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62821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251520" y="908720"/>
            <a:ext cx="8149853" cy="4680519"/>
          </a:xfrm>
        </p:spPr>
        <p:txBody>
          <a:bodyPr/>
          <a:lstStyle/>
          <a:p>
            <a:pPr lvl="1" algn="just" eaLnBrk="1" hangingPunct="1">
              <a:lnSpc>
                <a:spcPct val="80000"/>
              </a:lnSpc>
              <a:buFont typeface="Wingdings" pitchFamily="2" charset="2"/>
              <a:buChar char="§"/>
            </a:pPr>
            <a:r>
              <a:rPr lang="es-MX" sz="1600" dirty="0"/>
              <a:t>Es deseable, una estructura en la que en general se distingan niveles y la comunicación entre módulos sea la indispensable es la más deseable; este tipo de estructuras presenta una forma </a:t>
            </a:r>
            <a:r>
              <a:rPr lang="es-MX" sz="1600" b="1" dirty="0"/>
              <a:t>jerárquica</a:t>
            </a:r>
            <a:r>
              <a:rPr lang="es-MX" sz="1600" dirty="0" smtClean="0"/>
              <a:t>:</a:t>
            </a:r>
          </a:p>
          <a:p>
            <a:pPr lvl="1" algn="just" eaLnBrk="1" hangingPunct="1">
              <a:lnSpc>
                <a:spcPct val="80000"/>
              </a:lnSpc>
              <a:buFont typeface="Wingdings" pitchFamily="2" charset="2"/>
              <a:buChar char="§"/>
            </a:pPr>
            <a:endParaRPr lang="es-MX" sz="1600" dirty="0"/>
          </a:p>
          <a:p>
            <a:pPr lvl="1" algn="just" eaLnBrk="1" hangingPunct="1">
              <a:lnSpc>
                <a:spcPct val="80000"/>
              </a:lnSpc>
              <a:buFont typeface="Wingdings" pitchFamily="2" charset="2"/>
              <a:buChar char="§"/>
            </a:pPr>
            <a:r>
              <a:rPr lang="es-MX" sz="1600" dirty="0" smtClean="0"/>
              <a:t>Un </a:t>
            </a:r>
            <a:r>
              <a:rPr lang="es-MX" sz="1600" dirty="0"/>
              <a:t>convenio útil es utilizar una marca  (un sombreado, o un asterisco en el nombre) cuando un módulo </a:t>
            </a:r>
            <a:r>
              <a:rPr lang="es-MX" sz="1600" b="1" dirty="0"/>
              <a:t>es invocado en más de un lugar de la estructura</a:t>
            </a:r>
            <a:r>
              <a:rPr lang="es-MX" sz="1600" dirty="0"/>
              <a:t>, para evitar cruzar líneas en el diagrama, consiguiendo una mayor claridad</a:t>
            </a:r>
            <a:r>
              <a:rPr lang="es-MX" sz="1600" dirty="0" smtClean="0"/>
              <a:t>.</a:t>
            </a:r>
          </a:p>
          <a:p>
            <a:pPr lvl="1" algn="just" eaLnBrk="1" hangingPunct="1">
              <a:lnSpc>
                <a:spcPct val="80000"/>
              </a:lnSpc>
              <a:buFont typeface="Wingdings" pitchFamily="2" charset="2"/>
              <a:buChar char="§"/>
            </a:pPr>
            <a:endParaRPr lang="es-MX" sz="1600" dirty="0" smtClean="0"/>
          </a:p>
          <a:p>
            <a:pPr lvl="1" algn="just" eaLnBrk="1" hangingPunct="1">
              <a:lnSpc>
                <a:spcPct val="80000"/>
              </a:lnSpc>
              <a:buFont typeface="Wingdings" pitchFamily="2" charset="2"/>
              <a:buChar char="§"/>
            </a:pPr>
            <a:endParaRPr lang="es-MX" sz="1600" dirty="0"/>
          </a:p>
          <a:p>
            <a:pPr algn="just" eaLnBrk="1" hangingPunct="1">
              <a:lnSpc>
                <a:spcPct val="80000"/>
              </a:lnSpc>
              <a:buFont typeface="Wingdings" pitchFamily="2" charset="2"/>
              <a:buChar char="v"/>
            </a:pPr>
            <a:endParaRPr lang="es-MX" sz="20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Diagrama de estructura</a:t>
            </a:r>
          </a:p>
        </p:txBody>
      </p:sp>
      <p:pic>
        <p:nvPicPr>
          <p:cNvPr id="5122" name="Picture 2" descr="C:\rcortese\TC1009 Desarrollo de sistemas y base de datos\curso\semana11\lect16\Dibujo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068960"/>
            <a:ext cx="7546194"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40980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1196752"/>
            <a:ext cx="8149853" cy="4680519"/>
          </a:xfrm>
        </p:spPr>
        <p:txBody>
          <a:bodyPr/>
          <a:lstStyle/>
          <a:p>
            <a:pPr algn="just" eaLnBrk="1" hangingPunct="1">
              <a:lnSpc>
                <a:spcPct val="80000"/>
              </a:lnSpc>
              <a:buFont typeface="Wingdings" pitchFamily="2" charset="2"/>
              <a:buChar char="v"/>
            </a:pPr>
            <a:r>
              <a:rPr lang="es-MX" sz="2000" dirty="0"/>
              <a:t>La herramienta de modelado que utilizaremos para detallar cada uno de los módulos presentes en la estructura es el diagrama (o tabla) </a:t>
            </a:r>
            <a:r>
              <a:rPr lang="es-MX" sz="2000" u="sng" dirty="0"/>
              <a:t>Entrada Proceso Salida</a:t>
            </a:r>
            <a:r>
              <a:rPr lang="es-MX" sz="2000" dirty="0"/>
              <a:t> </a:t>
            </a:r>
            <a:r>
              <a:rPr lang="es-MX" sz="2000" b="1" dirty="0"/>
              <a:t>(EPS)</a:t>
            </a:r>
            <a:r>
              <a:rPr lang="es-MX" sz="2000" dirty="0"/>
              <a:t>. </a:t>
            </a: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Esta </a:t>
            </a:r>
            <a:r>
              <a:rPr lang="es-MX" sz="2000" dirty="0"/>
              <a:t>herramienta nos permite exponer de manera clara el objetivo de un módulo en términos de tres secciones</a:t>
            </a:r>
            <a:r>
              <a:rPr lang="es-MX" sz="2000" dirty="0" smtClean="0"/>
              <a:t>:</a:t>
            </a:r>
          </a:p>
          <a:p>
            <a:pPr algn="just" eaLnBrk="1" hangingPunct="1">
              <a:lnSpc>
                <a:spcPct val="80000"/>
              </a:lnSpc>
              <a:buFont typeface="Wingdings" pitchFamily="2" charset="2"/>
              <a:buChar char="v"/>
            </a:pPr>
            <a:endParaRPr lang="es-MX" sz="2000" dirty="0"/>
          </a:p>
          <a:p>
            <a:pPr lvl="1" algn="just" eaLnBrk="1" hangingPunct="1">
              <a:lnSpc>
                <a:spcPct val="80000"/>
              </a:lnSpc>
              <a:buFont typeface="Wingdings" pitchFamily="2" charset="2"/>
              <a:buChar char="§"/>
            </a:pPr>
            <a:r>
              <a:rPr lang="es-MX" sz="1600" dirty="0" smtClean="0"/>
              <a:t> En </a:t>
            </a:r>
            <a:r>
              <a:rPr lang="es-MX" sz="1600" dirty="0"/>
              <a:t>la primera se manifiestan las entradas que </a:t>
            </a:r>
            <a:r>
              <a:rPr lang="es-MX" sz="1600" dirty="0" smtClean="0"/>
              <a:t>recibe</a:t>
            </a:r>
          </a:p>
          <a:p>
            <a:pPr lvl="1" algn="just" eaLnBrk="1" hangingPunct="1">
              <a:lnSpc>
                <a:spcPct val="80000"/>
              </a:lnSpc>
              <a:buFont typeface="Wingdings" pitchFamily="2" charset="2"/>
              <a:buChar char="§"/>
            </a:pPr>
            <a:r>
              <a:rPr lang="es-MX" sz="1600" dirty="0" smtClean="0"/>
              <a:t> En </a:t>
            </a:r>
            <a:r>
              <a:rPr lang="es-MX" sz="1600" dirty="0"/>
              <a:t>la segunda el proceso que efectúa para transformar esas </a:t>
            </a:r>
            <a:r>
              <a:rPr lang="es-MX" sz="1600" dirty="0" smtClean="0"/>
              <a:t>entradas</a:t>
            </a:r>
          </a:p>
          <a:p>
            <a:pPr lvl="1" algn="just" eaLnBrk="1" hangingPunct="1">
              <a:lnSpc>
                <a:spcPct val="80000"/>
              </a:lnSpc>
              <a:buFont typeface="Wingdings" pitchFamily="2" charset="2"/>
              <a:buChar char="§"/>
            </a:pPr>
            <a:r>
              <a:rPr lang="es-MX" sz="1600" dirty="0" smtClean="0"/>
              <a:t>Y </a:t>
            </a:r>
            <a:r>
              <a:rPr lang="es-MX" sz="1600" dirty="0"/>
              <a:t>en la tercera las salidas que produce</a:t>
            </a:r>
            <a:r>
              <a:rPr lang="es-MX" sz="1600" dirty="0" smtClean="0"/>
              <a:t>.</a:t>
            </a:r>
          </a:p>
          <a:p>
            <a:pPr lvl="1" algn="just" eaLnBrk="1" hangingPunct="1">
              <a:lnSpc>
                <a:spcPct val="80000"/>
              </a:lnSpc>
              <a:buFont typeface="Wingdings" pitchFamily="2" charset="2"/>
              <a:buChar char="§"/>
            </a:pPr>
            <a:endParaRPr lang="es-MX" sz="1600" dirty="0"/>
          </a:p>
          <a:p>
            <a:pPr algn="just" eaLnBrk="1" hangingPunct="1">
              <a:lnSpc>
                <a:spcPct val="80000"/>
              </a:lnSpc>
              <a:buFont typeface="Wingdings" pitchFamily="2" charset="2"/>
              <a:buChar char="§"/>
            </a:pPr>
            <a:r>
              <a:rPr lang="es-MX" sz="2000" dirty="0"/>
              <a:t>Existen diversas notaciones para este tipo de diagramas o tablas, que varían esencialmente en </a:t>
            </a:r>
            <a:r>
              <a:rPr lang="es-MX" sz="2000" b="1" dirty="0"/>
              <a:t>la parte de proceso</a:t>
            </a:r>
            <a:r>
              <a:rPr lang="es-MX" sz="2000" dirty="0"/>
              <a:t>: algunos autores utilizan diferentes flujo-gramas en esta sección, otros algún lenguaje estructurado. </a:t>
            </a:r>
          </a:p>
          <a:p>
            <a:pPr algn="just" eaLnBrk="1" hangingPunct="1">
              <a:lnSpc>
                <a:spcPct val="80000"/>
              </a:lnSpc>
              <a:buFont typeface="Wingdings" pitchFamily="2" charset="2"/>
              <a:buChar char="§"/>
            </a:pPr>
            <a:endParaRPr lang="es-MX" dirty="0" smtClean="0"/>
          </a:p>
          <a:p>
            <a:pPr algn="just" eaLnBrk="1" hangingPunct="1">
              <a:lnSpc>
                <a:spcPct val="80000"/>
              </a:lnSpc>
              <a:buFont typeface="Wingdings" pitchFamily="2" charset="2"/>
              <a:buChar char="v"/>
            </a:pPr>
            <a:endParaRPr lang="es-MX" sz="2000" dirty="0"/>
          </a:p>
          <a:p>
            <a:pPr marL="0" indent="0" algn="just" eaLnBrk="1" hangingPunct="1">
              <a:lnSpc>
                <a:spcPct val="80000"/>
              </a:lnSpc>
              <a:buNone/>
            </a:pPr>
            <a:endParaRPr lang="es-MX"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Tablas Entrada-Procesos-Salida</a:t>
            </a:r>
          </a:p>
        </p:txBody>
      </p:sp>
    </p:spTree>
    <p:extLst>
      <p:ext uri="{BB962C8B-B14F-4D97-AF65-F5344CB8AC3E}">
        <p14:creationId xmlns:p14="http://schemas.microsoft.com/office/powerpoint/2010/main" val="9590404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4862</TotalTime>
  <Words>820</Words>
  <Application>Microsoft Office PowerPoint</Application>
  <PresentationFormat>Presentación en pantalla (4:3)</PresentationFormat>
  <Paragraphs>78</Paragraphs>
  <Slides>13</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ＭＳ Ｐゴシック</vt:lpstr>
      <vt:lpstr>Arial</vt:lpstr>
      <vt:lpstr>Lucida Grande</vt:lpstr>
      <vt:lpstr>News Gothic MT</vt:lpstr>
      <vt:lpstr>Times New Roman</vt:lpstr>
      <vt:lpstr>TradeGothic Bold</vt:lpstr>
      <vt:lpstr>Wingdings</vt:lpstr>
      <vt:lpstr>Blank Presentation</vt:lpstr>
      <vt:lpstr>Fundamentos de ingeniería de software </vt:lpstr>
      <vt:lpstr>Contexto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Fundamentos de ingeniería de software </vt:lpstr>
    </vt:vector>
  </TitlesOfParts>
  <Company>kkubo kkk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kkubo kkk</dc:creator>
  <cp:lastModifiedBy>Dianita</cp:lastModifiedBy>
  <cp:revision>294</cp:revision>
  <cp:lastPrinted>2009-10-26T20:13:22Z</cp:lastPrinted>
  <dcterms:created xsi:type="dcterms:W3CDTF">2009-10-26T20:11:07Z</dcterms:created>
  <dcterms:modified xsi:type="dcterms:W3CDTF">2019-07-22T21:32:43Z</dcterms:modified>
</cp:coreProperties>
</file>