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4" r:id="rId2"/>
    <p:sldId id="435" r:id="rId3"/>
    <p:sldId id="436" r:id="rId4"/>
    <p:sldId id="468" r:id="rId5"/>
    <p:sldId id="513" r:id="rId6"/>
    <p:sldId id="514" r:id="rId7"/>
    <p:sldId id="531" r:id="rId8"/>
    <p:sldId id="530" r:id="rId9"/>
    <p:sldId id="526" r:id="rId10"/>
    <p:sldId id="527" r:id="rId11"/>
    <p:sldId id="524" r:id="rId12"/>
    <p:sldId id="528" r:id="rId13"/>
    <p:sldId id="529" r:id="rId14"/>
    <p:sldId id="532" r:id="rId15"/>
    <p:sldId id="533" r:id="rId16"/>
    <p:sldId id="523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0" autoAdjust="0"/>
    <p:restoredTop sz="92265" autoAdjust="0"/>
  </p:normalViewPr>
  <p:slideViewPr>
    <p:cSldViewPr>
      <p:cViewPr varScale="1">
        <p:scale>
          <a:sx n="74" d="100"/>
          <a:sy n="74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1125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16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00121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443038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524625"/>
            <a:ext cx="2895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4388-D9B5-40F6-897A-8E6FBB890F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4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pic>
        <p:nvPicPr>
          <p:cNvPr id="1030" name="Picture 3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48600" y="6172200"/>
            <a:ext cx="1295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18: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Paradigma lógico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Introducción al paradigma lógico</a:t>
            </a:r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Lenguaje Prolog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07896" cy="443785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r>
              <a:rPr lang="es-MX" sz="2000" dirty="0"/>
              <a:t>PROLOG dotado de un motor de inferencia que realiza búsquedas en su base de hechos, es un lenguaje de programación declarativa; donde</a:t>
            </a:r>
            <a:r>
              <a:rPr lang="es-MX" sz="2000" dirty="0" smtClean="0"/>
              <a:t>:</a:t>
            </a:r>
          </a:p>
          <a:p>
            <a:pPr marL="0" indent="0" algn="just">
              <a:buNone/>
            </a:pPr>
            <a:r>
              <a:rPr lang="es-MX" sz="2000" dirty="0" smtClean="0"/>
              <a:t> </a:t>
            </a:r>
            <a:endParaRPr lang="es-MX" sz="2000" dirty="0"/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El programador declara los objetos del dominio.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El programador declara en forma de lógica formal las relaciones entre tales objetos.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A partir de esos datos, PROLOG aplicando la lógica de primer orden, infiere consecuencias.</a:t>
            </a:r>
            <a:r>
              <a:rPr lang="es-MX" sz="1600" dirty="0"/>
              <a:t> </a:t>
            </a:r>
          </a:p>
          <a:p>
            <a:pPr algn="just">
              <a:buFont typeface="Wingdings" pitchFamily="2" charset="2"/>
              <a:buChar char="v"/>
            </a:pP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2665008313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 El lenguaje Prolog consta de dos tipos de elementos: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Hechos </a:t>
            </a:r>
            <a:endParaRPr lang="es-MX" sz="1800" dirty="0" smtClean="0"/>
          </a:p>
          <a:p>
            <a:pPr lvl="1" algn="just">
              <a:buFont typeface="Wingdings" pitchFamily="2" charset="2"/>
              <a:buChar char="v"/>
            </a:pPr>
            <a:r>
              <a:rPr lang="es-MX" sz="1800" dirty="0" smtClean="0"/>
              <a:t>y Reglas </a:t>
            </a:r>
            <a:endParaRPr lang="es-MX" sz="1800" dirty="0"/>
          </a:p>
          <a:p>
            <a:pPr marL="914400" lvl="2" indent="0" algn="just">
              <a:buNone/>
            </a:pPr>
            <a:r>
              <a:rPr lang="es-MX" sz="1400" dirty="0"/>
              <a:t>Con ellos, opera predicados, constantes, variables, cuyos nombres de variables comienzan con mayúsculas</a:t>
            </a:r>
            <a:r>
              <a:rPr lang="es-MX" sz="14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Los </a:t>
            </a:r>
            <a:r>
              <a:rPr lang="es-MX" sz="2000" dirty="0"/>
              <a:t>tipos de datos básicos de PROLOG son: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Á</a:t>
            </a:r>
            <a:r>
              <a:rPr lang="es-MX" sz="1600" dirty="0" smtClean="0"/>
              <a:t>tomos</a:t>
            </a:r>
            <a:r>
              <a:rPr lang="es-MX" sz="1600" dirty="0"/>
              <a:t>,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Números y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Cadenas de caracteres. </a:t>
            </a:r>
          </a:p>
          <a:p>
            <a:pPr lvl="1" algn="just"/>
            <a:endParaRPr lang="es-MX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 err="1" smtClean="0"/>
              <a:t>prolog</a:t>
            </a:r>
            <a:endParaRPr lang="es-ES" kern="0" dirty="0" smtClean="0"/>
          </a:p>
        </p:txBody>
      </p:sp>
    </p:spTree>
    <p:extLst>
      <p:ext uri="{BB962C8B-B14F-4D97-AF65-F5344CB8AC3E}">
        <p14:creationId xmlns:p14="http://schemas.microsoft.com/office/powerpoint/2010/main" val="2674312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5173" y="1268760"/>
            <a:ext cx="8149853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 </a:t>
            </a:r>
            <a:r>
              <a:rPr lang="es-MX" sz="2000" dirty="0" smtClean="0"/>
              <a:t>Hechos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 smtClean="0"/>
              <a:t>Sentencias </a:t>
            </a:r>
            <a:r>
              <a:rPr lang="es-MX" sz="1600" dirty="0"/>
              <a:t>mediante las cuales, se expresan las relaciones que existen entre los objetos que conforman el ambiente de nuestro sistema</a:t>
            </a:r>
            <a:r>
              <a:rPr lang="es-MX" sz="1600" dirty="0" smtClean="0"/>
              <a:t>;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 smtClean="0"/>
              <a:t> </a:t>
            </a:r>
            <a:r>
              <a:rPr lang="es-MX" sz="1600" dirty="0"/>
              <a:t>tienen el siguiente formato: nombre-de-predicado(constante...)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Ejemplo que establece la relación o el hecho de que Cayo y </a:t>
            </a:r>
            <a:r>
              <a:rPr lang="es-MX" sz="1600" dirty="0" err="1"/>
              <a:t>Pity</a:t>
            </a:r>
            <a:r>
              <a:rPr lang="es-MX" sz="1600" dirty="0"/>
              <a:t> son hermanos: </a:t>
            </a:r>
          </a:p>
          <a:p>
            <a:pPr lvl="1" algn="just"/>
            <a:r>
              <a:rPr lang="es-MX" sz="1400" dirty="0"/>
              <a:t>Hermano (Cayo, </a:t>
            </a:r>
            <a:r>
              <a:rPr lang="es-MX" sz="1400" dirty="0" err="1"/>
              <a:t>Pity</a:t>
            </a:r>
            <a:r>
              <a:rPr lang="es-MX" sz="1400" dirty="0"/>
              <a:t>). </a:t>
            </a:r>
          </a:p>
          <a:p>
            <a:pPr lvl="1" algn="just"/>
            <a:r>
              <a:rPr lang="es-MX" sz="1400" dirty="0"/>
              <a:t>Con la definición de todos los hechos, o la base de hechos, se constituye la información que puede ser explotada, para encontrar soluciones. </a:t>
            </a:r>
            <a:endParaRPr lang="es-MX" sz="1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 err="1" smtClean="0"/>
              <a:t>prolog</a:t>
            </a:r>
            <a:r>
              <a:rPr lang="es-ES" kern="0" dirty="0" smtClean="0"/>
              <a:t>: Hechos</a:t>
            </a:r>
          </a:p>
        </p:txBody>
      </p:sp>
    </p:spTree>
    <p:extLst>
      <p:ext uri="{BB962C8B-B14F-4D97-AF65-F5344CB8AC3E}">
        <p14:creationId xmlns:p14="http://schemas.microsoft.com/office/powerpoint/2010/main" val="1430375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700808"/>
            <a:ext cx="8149853" cy="4176463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Usadas </a:t>
            </a:r>
            <a:r>
              <a:rPr lang="es-MX" sz="2000" dirty="0"/>
              <a:t>para la definición de reglas, cuyo ámbito se reduce a la regla en la que aparecen, por tanto no existen variables globales. Comienzan con una letra mayúscula. </a:t>
            </a:r>
            <a:endParaRPr lang="es-MX" sz="2000" dirty="0" smtClean="0"/>
          </a:p>
          <a:p>
            <a:pPr marL="514350" lvl="1" indent="0" algn="just">
              <a:buNone/>
            </a:pPr>
            <a:r>
              <a:rPr lang="es-MX" sz="1400" dirty="0" smtClean="0"/>
              <a:t>   Ejemplo</a:t>
            </a:r>
            <a:r>
              <a:rPr lang="es-MX" sz="1400" dirty="0"/>
              <a:t>: </a:t>
            </a:r>
            <a:r>
              <a:rPr lang="es-MX" sz="1400" dirty="0" err="1"/>
              <a:t>Pity</a:t>
            </a:r>
            <a:r>
              <a:rPr lang="es-MX" sz="1400" dirty="0"/>
              <a:t> </a:t>
            </a:r>
            <a:endParaRPr lang="es-MX" sz="1400" dirty="0" smtClean="0"/>
          </a:p>
          <a:p>
            <a:pPr marL="514350" lvl="1" indent="0" algn="just">
              <a:buNone/>
            </a:pPr>
            <a:endParaRPr lang="es-MX" sz="1400" dirty="0"/>
          </a:p>
          <a:p>
            <a:pPr algn="just">
              <a:buFont typeface="Wingdings" pitchFamily="2" charset="2"/>
              <a:buChar char="v"/>
            </a:pPr>
            <a:r>
              <a:rPr lang="es-MX" sz="2000" dirty="0"/>
              <a:t>Como un caso particular existe la variable anónima, identificada con el </a:t>
            </a:r>
            <a:r>
              <a:rPr lang="es-MX" sz="2000" dirty="0" smtClean="0"/>
              <a:t>guion </a:t>
            </a:r>
            <a:r>
              <a:rPr lang="es-MX" sz="2000" dirty="0"/>
              <a:t>bajo ("_"), y que sirve para almacenar valores temporales dado que su referencia posterior no será necesaria.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/>
              <a:t>P</a:t>
            </a:r>
            <a:r>
              <a:rPr lang="es-ES" kern="0" dirty="0" smtClean="0"/>
              <a:t>rolog: Variables</a:t>
            </a:r>
          </a:p>
        </p:txBody>
      </p:sp>
    </p:spTree>
    <p:extLst>
      <p:ext uri="{BB962C8B-B14F-4D97-AF65-F5344CB8AC3E}">
        <p14:creationId xmlns:p14="http://schemas.microsoft.com/office/powerpoint/2010/main" val="2823673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Permiten establecer sentencias para determinar la relación entre hechos, en forma de implicaciones del tipo </a:t>
            </a:r>
            <a:r>
              <a:rPr lang="es-MX" sz="2000" dirty="0" err="1"/>
              <a:t>p®q</a:t>
            </a:r>
            <a:r>
              <a:rPr lang="es-MX" sz="2000" dirty="0"/>
              <a:t>, aunque en PROLOG deberíamos leer en el sentido contrario, es decir </a:t>
            </a:r>
            <a:r>
              <a:rPr lang="es-MX" sz="2000" dirty="0" err="1"/>
              <a:t>qp</a:t>
            </a:r>
            <a:r>
              <a:rPr lang="es-MX" sz="2000" dirty="0"/>
              <a:t>. </a:t>
            </a:r>
            <a:endParaRPr lang="es-MX" sz="2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s-MX" sz="1800" dirty="0" smtClean="0"/>
              <a:t>Las </a:t>
            </a:r>
            <a:r>
              <a:rPr lang="es-MX" sz="1800" dirty="0"/>
              <a:t>reglas tienen la forma: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800" dirty="0"/>
              <a:t>nombre-de-predicado(constante o variable...) :- nombre-de-predicado(constante o variable...)... </a:t>
            </a:r>
            <a:endParaRPr lang="es-MX" sz="1800" dirty="0" smtClean="0"/>
          </a:p>
          <a:p>
            <a:pPr marL="457200" lvl="1" indent="0" algn="just">
              <a:buNone/>
            </a:pPr>
            <a:endParaRPr lang="es-MX" sz="1800" dirty="0" smtClean="0"/>
          </a:p>
          <a:p>
            <a:pPr marL="457200" lvl="1" indent="0" algn="just">
              <a:buNone/>
            </a:pPr>
            <a:r>
              <a:rPr lang="es-MX" sz="1800" dirty="0" smtClean="0"/>
              <a:t>Ejemplo</a:t>
            </a:r>
            <a:r>
              <a:rPr lang="es-MX" sz="1800" dirty="0"/>
              <a:t>: </a:t>
            </a:r>
          </a:p>
          <a:p>
            <a:pPr marL="457200" lvl="1" indent="0" algn="just">
              <a:buNone/>
            </a:pPr>
            <a:r>
              <a:rPr lang="es-MX" sz="1800" dirty="0" err="1"/>
              <a:t>Hermano_de</a:t>
            </a:r>
            <a:r>
              <a:rPr lang="es-MX" sz="1800" dirty="0"/>
              <a:t>(X,Y):-hombre(X), padres(X,M,P), padres (Y,M,P). </a:t>
            </a:r>
          </a:p>
          <a:p>
            <a:pPr lvl="1" algn="just">
              <a:buFont typeface="Wingdings" pitchFamily="2" charset="2"/>
              <a:buChar char="v"/>
            </a:pPr>
            <a:endParaRPr lang="es-MX" sz="1800" dirty="0" smtClean="0"/>
          </a:p>
          <a:p>
            <a:pPr marL="457200" lvl="1" indent="0" algn="just">
              <a:buNone/>
            </a:pPr>
            <a:r>
              <a:rPr lang="es-MX" sz="1800" dirty="0" smtClean="0"/>
              <a:t>La </a:t>
            </a:r>
            <a:r>
              <a:rPr lang="es-MX" sz="1800" dirty="0"/>
              <a:t>cual se lee como: </a:t>
            </a:r>
            <a:br>
              <a:rPr lang="es-MX" sz="1800" dirty="0"/>
            </a:br>
            <a:r>
              <a:rPr lang="es-MX" sz="1800" dirty="0"/>
              <a:t>Si X es hombre y los padres de X (MP) son los mismos que los de Y (MP), entonces establece el hecho de que X es hermano de Y. </a:t>
            </a:r>
          </a:p>
          <a:p>
            <a:pPr lvl="1" algn="just">
              <a:buFont typeface="Wingdings" pitchFamily="2" charset="2"/>
              <a:buChar char="v"/>
            </a:pPr>
            <a:endParaRPr lang="es-MX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/>
              <a:t>P</a:t>
            </a:r>
            <a:r>
              <a:rPr lang="es-ES" kern="0" dirty="0" smtClean="0"/>
              <a:t>rolog: Reglas</a:t>
            </a:r>
          </a:p>
        </p:txBody>
      </p:sp>
    </p:spTree>
    <p:extLst>
      <p:ext uri="{BB962C8B-B14F-4D97-AF65-F5344CB8AC3E}">
        <p14:creationId xmlns:p14="http://schemas.microsoft.com/office/powerpoint/2010/main" val="778607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Para </a:t>
            </a:r>
            <a:r>
              <a:rPr lang="es-MX" sz="2000" dirty="0"/>
              <a:t>la definición de reglas es posible hacer uso de la mayoría de los operadores relacionales y aritméticos básicos, cuya precedencia y asociativa es la misma a la que estamos acostumbrados en la mayoría de los lenguajes de programación. </a:t>
            </a: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Existe </a:t>
            </a:r>
            <a:r>
              <a:rPr lang="es-MX" sz="2000" dirty="0"/>
              <a:t>el operador "</a:t>
            </a:r>
            <a:r>
              <a:rPr lang="es-MX" sz="2000" dirty="0" err="1"/>
              <a:t>is</a:t>
            </a:r>
            <a:r>
              <a:rPr lang="es-MX" sz="2000" dirty="0"/>
              <a:t>", el cual puede decirse que representa al operador de asignación, aunque en algunos casos puede ser interpretado como el operador relacional igual</a:t>
            </a:r>
            <a:r>
              <a:rPr lang="es-MX" sz="20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 Ejemplo:</a:t>
            </a:r>
            <a:endParaRPr lang="es-MX" sz="2000" dirty="0"/>
          </a:p>
          <a:p>
            <a:pPr lvl="1" algn="just"/>
            <a:r>
              <a:rPr lang="es-MX" sz="1600" dirty="0"/>
              <a:t>Velocidad (X,V): </a:t>
            </a:r>
            <a:r>
              <a:rPr lang="es-MX" sz="1600" dirty="0" err="1"/>
              <a:t>distancia_recorrida</a:t>
            </a:r>
            <a:r>
              <a:rPr lang="es-MX" sz="1600" dirty="0"/>
              <a:t>(X.D), </a:t>
            </a:r>
            <a:r>
              <a:rPr lang="es-MX" sz="1600" dirty="0" err="1"/>
              <a:t>tiempo_utilizado</a:t>
            </a:r>
            <a:r>
              <a:rPr lang="es-MX" sz="1600" dirty="0"/>
              <a:t>(X,T), V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smtClean="0"/>
              <a:t>D/T</a:t>
            </a:r>
            <a:r>
              <a:rPr lang="es-MX" sz="1600" dirty="0"/>
              <a:t>. </a:t>
            </a:r>
          </a:p>
          <a:p>
            <a:pPr lvl="1" algn="just"/>
            <a:endParaRPr lang="es-MX" sz="1600" dirty="0" smtClean="0"/>
          </a:p>
          <a:p>
            <a:pPr lvl="1" algn="just"/>
            <a:r>
              <a:rPr lang="es-MX" sz="1600" dirty="0" smtClean="0"/>
              <a:t>Leído </a:t>
            </a:r>
            <a:r>
              <a:rPr lang="es-MX" sz="1600" dirty="0"/>
              <a:t>como: </a:t>
            </a:r>
            <a:br>
              <a:rPr lang="es-MX" sz="1600" dirty="0"/>
            </a:br>
            <a:r>
              <a:rPr lang="es-MX" sz="1600" dirty="0"/>
              <a:t>Si la distancia recorrida por X es D, y el tiempo utilizado por X es T, se calcula y almacena en V, la velocidad, por medio de la división de la distancia entre el tiempo, y se concluye que X tiene una velocidad V</a:t>
            </a:r>
          </a:p>
          <a:p>
            <a:pPr marL="0" indent="0" algn="just">
              <a:buNone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Elementos de </a:t>
            </a:r>
            <a:r>
              <a:rPr lang="es-ES" kern="0" dirty="0"/>
              <a:t>P</a:t>
            </a:r>
            <a:r>
              <a:rPr lang="es-ES" kern="0" dirty="0" smtClean="0"/>
              <a:t>rolog: Operadores</a:t>
            </a:r>
          </a:p>
        </p:txBody>
      </p:sp>
    </p:spTree>
    <p:extLst>
      <p:ext uri="{BB962C8B-B14F-4D97-AF65-F5344CB8AC3E}">
        <p14:creationId xmlns:p14="http://schemas.microsoft.com/office/powerpoint/2010/main" val="2720784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18: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Paradigma lógico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Introducción al paradigma lógico</a:t>
            </a:r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Contexto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807896" cy="4437856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es-MX" sz="2000" dirty="0"/>
              <a:t>Resuelve problemas descriptos como las relaciones de un conjunto de datos, sobre las que aplica reglas de deducción y a partir de tales premisas genera conclusiones aceptadas como validas. </a:t>
            </a:r>
            <a:endParaRPr lang="es-MX" sz="2000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buFont typeface="Wingdings" pitchFamily="2" charset="2"/>
              <a:buChar char="v"/>
            </a:pPr>
            <a:r>
              <a:rPr lang="es-MX" sz="2000" dirty="0" smtClean="0"/>
              <a:t>Usa </a:t>
            </a:r>
            <a:r>
              <a:rPr lang="es-MX" sz="2000" dirty="0"/>
              <a:t>la lógica de predicados, o aserciones lógicas que representan el conocimiento sobre un á</a:t>
            </a:r>
            <a:r>
              <a:rPr lang="es-MX" sz="2000" dirty="0" smtClean="0"/>
              <a:t>mbito</a:t>
            </a:r>
            <a:r>
              <a:rPr lang="es-MX" sz="2000" dirty="0"/>
              <a:t>. </a:t>
            </a:r>
          </a:p>
          <a:p>
            <a:pPr algn="just" eaLnBrk="1" hangingPunct="1">
              <a:buFont typeface="Wingdings" pitchFamily="2" charset="2"/>
              <a:buChar char="v"/>
            </a:pP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80889622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980728"/>
            <a:ext cx="8149853" cy="5112568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El programador especifica hechos y propiedades del problema, no como debe resolverse; es el sistema quién debe buscar la solución, usando: </a:t>
            </a: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endParaRPr lang="es-MX" sz="2000" dirty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Hechos o asertos y reglas para representar la información </a:t>
            </a:r>
            <a:endParaRPr lang="es-MX" sz="1600" dirty="0" smtClean="0"/>
          </a:p>
          <a:p>
            <a:pPr lvl="1" algn="just">
              <a:buFont typeface="Wingdings" pitchFamily="2" charset="2"/>
              <a:buChar char="v"/>
            </a:pPr>
            <a:endParaRPr lang="es-MX" sz="1600" dirty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Deducciones para responder consultas, y generar nuevos hechos, a partir de sus componentes lógicos y secuencias de control del sistema, automatizando así la corrección del programa. </a:t>
            </a:r>
            <a:endParaRPr lang="es-MX" sz="1600" dirty="0" smtClean="0"/>
          </a:p>
          <a:p>
            <a:pPr lvl="1" algn="just">
              <a:buFont typeface="Wingdings" pitchFamily="2" charset="2"/>
              <a:buChar char="v"/>
            </a:pPr>
            <a:endParaRPr lang="es-MX" sz="1600" dirty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Verificación de las transformaciones, evaluadas partiendo de metas. Si se prueba que se ajustan a hechos o se deducen de alguna regla, entonces sus antecedentes se convierten en nuevas metas. </a:t>
            </a:r>
            <a:endParaRPr lang="es-MX" sz="1600" dirty="0" smtClean="0"/>
          </a:p>
          <a:p>
            <a:pPr lvl="1" algn="just">
              <a:buFont typeface="Wingdings" pitchFamily="2" charset="2"/>
              <a:buChar char="v"/>
            </a:pPr>
            <a:endParaRPr lang="es-MX" sz="1600" dirty="0"/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La solución final resulta de aplicar resultados intermedios de las variables de la meta inicial, usando un proceso iterativo, que concluye cuando las sub-metas son probadas.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39693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Se estructura como </a:t>
            </a:r>
            <a:r>
              <a:rPr lang="es-MX" sz="2000" dirty="0"/>
              <a:t>conjunto de </a:t>
            </a:r>
            <a:r>
              <a:rPr lang="es-MX" sz="2000" dirty="0" smtClean="0"/>
              <a:t>asertos (proposición en que se da como cierto algo) </a:t>
            </a:r>
            <a:r>
              <a:rPr lang="es-MX" sz="2000" dirty="0"/>
              <a:t>o proposiciones o hechos de reglas lógicas establecidas </a:t>
            </a:r>
            <a:r>
              <a:rPr lang="es-MX" sz="2000" dirty="0" err="1"/>
              <a:t>apriori</a:t>
            </a:r>
            <a:r>
              <a:rPr lang="es-MX" sz="2000" dirty="0"/>
              <a:t>, que generan conclusiones ya sea a partir de una serie de preguntas o por cuestiones lógicas, de modo que tales conjunto de hechos o asertos y reglas permitirán deducir nuevos </a:t>
            </a:r>
            <a:r>
              <a:rPr lang="es-MX" sz="2000" dirty="0" smtClean="0"/>
              <a:t>hechos. </a:t>
            </a: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1600" b="1" dirty="0" smtClean="0"/>
              <a:t>Ejemplo: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1600" b="1" dirty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600" dirty="0"/>
              <a:t>Para el aserto </a:t>
            </a:r>
            <a:r>
              <a:rPr lang="es-MX" sz="1600" dirty="0" err="1"/>
              <a:t>Pity</a:t>
            </a:r>
            <a:r>
              <a:rPr lang="es-MX" sz="1600" dirty="0"/>
              <a:t> es padre: </a:t>
            </a:r>
            <a:endParaRPr lang="es-MX" sz="1600" dirty="0" smtClean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600" dirty="0" smtClean="0"/>
              <a:t>Para </a:t>
            </a:r>
            <a:r>
              <a:rPr lang="es-MX" sz="1600" dirty="0"/>
              <a:t>todo y, Si y es padre, y es masculino, </a:t>
            </a:r>
            <a:endParaRPr lang="es-MX" sz="1600" dirty="0" smtClean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600" dirty="0" smtClean="0"/>
              <a:t>Se </a:t>
            </a:r>
            <a:r>
              <a:rPr lang="es-MX" sz="1600" dirty="0"/>
              <a:t>puede deducir que </a:t>
            </a:r>
            <a:r>
              <a:rPr lang="es-MX" sz="1600" dirty="0" err="1"/>
              <a:t>Pity</a:t>
            </a:r>
            <a:r>
              <a:rPr lang="es-MX" sz="1600" dirty="0"/>
              <a:t> es masculino.</a:t>
            </a:r>
            <a:endParaRPr lang="es-MX" sz="16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Estructura del paradigma lógico</a:t>
            </a:r>
          </a:p>
        </p:txBody>
      </p:sp>
    </p:spTree>
    <p:extLst>
      <p:ext uri="{BB962C8B-B14F-4D97-AF65-F5344CB8AC3E}">
        <p14:creationId xmlns:p14="http://schemas.microsoft.com/office/powerpoint/2010/main" val="4266706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303840" cy="468051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La programación lógica implica el uso de: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Hechos y reglas para representar la información </a:t>
            </a:r>
          </a:p>
          <a:p>
            <a:pPr lvl="1" algn="just">
              <a:buFont typeface="Wingdings" pitchFamily="2" charset="2"/>
              <a:buChar char="v"/>
            </a:pPr>
            <a:r>
              <a:rPr lang="es-MX" sz="1600" dirty="0"/>
              <a:t>Deducciones para responder consultas </a:t>
            </a:r>
            <a:endParaRPr lang="es-MX" sz="1600" dirty="0" smtClean="0"/>
          </a:p>
          <a:p>
            <a:pPr lvl="1" algn="just">
              <a:buFont typeface="Wingdings" pitchFamily="2" charset="2"/>
              <a:buChar char="v"/>
            </a:pPr>
            <a:endParaRPr lang="es-MX" sz="1600" dirty="0"/>
          </a:p>
          <a:p>
            <a:pPr algn="just">
              <a:buFont typeface="Wingdings" pitchFamily="2" charset="2"/>
              <a:buChar char="v"/>
            </a:pPr>
            <a:r>
              <a:rPr lang="es-MX" sz="2000" dirty="0"/>
              <a:t>Los programadores proporcionamos los hechos y las reglas, mientras que el lenguaje usa la deducción para calcular respuestas a consultas. </a:t>
            </a:r>
            <a:endParaRPr lang="es-MX" sz="2000" dirty="0" smtClean="0"/>
          </a:p>
          <a:p>
            <a:pPr algn="just">
              <a:buFont typeface="Wingdings" pitchFamily="2" charset="2"/>
              <a:buChar char="v"/>
            </a:pPr>
            <a:endParaRPr lang="es-MX" sz="2000" dirty="0"/>
          </a:p>
          <a:p>
            <a:pPr algn="just">
              <a:buFont typeface="Wingdings" pitchFamily="2" charset="2"/>
              <a:buChar char="v"/>
            </a:pPr>
            <a:r>
              <a:rPr lang="es-MX" sz="2000" dirty="0"/>
              <a:t>Un programa lógico se configura como un conjunto de hechos( asertos o proposiciones ) y de reglas lógicas previamente establecidas, que generan conclusiones ya sea a partir de una serie de preguntas o cuestiones lógicas, de modo que tales conjuntos de hechos o asertos y reglas permitirán deducir nuevos hechos.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Paradigma lógico</a:t>
            </a:r>
          </a:p>
        </p:txBody>
      </p:sp>
    </p:spTree>
    <p:extLst>
      <p:ext uri="{BB962C8B-B14F-4D97-AF65-F5344CB8AC3E}">
        <p14:creationId xmlns:p14="http://schemas.microsoft.com/office/powerpoint/2010/main" val="3356327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484784"/>
            <a:ext cx="8149853" cy="468051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MX" sz="2000" dirty="0" smtClean="0"/>
              <a:t> LOGICA:</a:t>
            </a:r>
            <a:endParaRPr lang="es-MX" sz="2000" dirty="0"/>
          </a:p>
          <a:p>
            <a:pPr lvl="1">
              <a:buFont typeface="Wingdings" pitchFamily="2" charset="2"/>
              <a:buChar char="v"/>
            </a:pPr>
            <a:r>
              <a:rPr lang="es-MX" sz="1600" dirty="0" smtClean="0"/>
              <a:t>Constituida por: </a:t>
            </a:r>
            <a:endParaRPr lang="es-MX" sz="1600" dirty="0"/>
          </a:p>
          <a:p>
            <a:pPr lvl="1"/>
            <a:r>
              <a:rPr lang="es-MX" sz="1600" b="1" dirty="0"/>
              <a:t>HECHOS: 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Que permiten establecer relaciones entre objetos. </a:t>
            </a:r>
            <a:endParaRPr lang="es-MX" sz="1600" dirty="0" smtClean="0"/>
          </a:p>
          <a:p>
            <a:pPr lvl="1"/>
            <a:r>
              <a:rPr lang="es-MX" sz="1600" dirty="0" smtClean="0"/>
              <a:t>Ejemplo</a:t>
            </a:r>
            <a:r>
              <a:rPr lang="es-MX" sz="1600" dirty="0"/>
              <a:t>: Chita es amiga de </a:t>
            </a:r>
            <a:r>
              <a:rPr lang="es-MX" sz="1600" dirty="0" smtClean="0"/>
              <a:t>Tarzán </a:t>
            </a:r>
          </a:p>
          <a:p>
            <a:pPr lvl="1"/>
            <a:r>
              <a:rPr lang="es-MX" sz="1600" dirty="0" smtClean="0"/>
              <a:t>OBJETOS</a:t>
            </a:r>
            <a:r>
              <a:rPr lang="es-MX" sz="1600" dirty="0"/>
              <a:t>: Chita y </a:t>
            </a:r>
            <a:r>
              <a:rPr lang="es-MX" sz="1600" dirty="0" smtClean="0"/>
              <a:t>Tarzán </a:t>
            </a:r>
          </a:p>
          <a:p>
            <a:pPr lvl="1"/>
            <a:r>
              <a:rPr lang="es-MX" sz="1600" dirty="0" smtClean="0"/>
              <a:t>RELACION</a:t>
            </a:r>
            <a:r>
              <a:rPr lang="es-MX" sz="1600" dirty="0"/>
              <a:t>: </a:t>
            </a:r>
            <a:r>
              <a:rPr lang="es-MX" sz="1600" dirty="0" smtClean="0"/>
              <a:t>amiga</a:t>
            </a:r>
          </a:p>
          <a:p>
            <a:pPr lvl="1"/>
            <a:endParaRPr lang="es-MX" sz="1600" dirty="0"/>
          </a:p>
          <a:p>
            <a:pPr lvl="1"/>
            <a:r>
              <a:rPr lang="es-MX" sz="1600" b="1" dirty="0"/>
              <a:t>REGLAS LOGICAS: 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Expresan que un hecho depende de un grupo de otros hechos. </a:t>
            </a:r>
            <a:endParaRPr lang="es-MX" sz="1600" dirty="0" smtClean="0"/>
          </a:p>
          <a:p>
            <a:pPr lvl="1"/>
            <a:r>
              <a:rPr lang="es-MX" sz="1600" dirty="0" smtClean="0"/>
              <a:t>Ejemplo</a:t>
            </a:r>
            <a:r>
              <a:rPr lang="es-MX" sz="1600" dirty="0"/>
              <a:t>: X es el abuelo paterno de Y si X es el padre de </a:t>
            </a:r>
            <a:r>
              <a:rPr lang="es-MX" sz="1600" dirty="0" smtClean="0"/>
              <a:t>Z y Z </a:t>
            </a:r>
            <a:r>
              <a:rPr lang="es-MX" sz="1600" dirty="0"/>
              <a:t>es el padre de Y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>
                <a:solidFill>
                  <a:srgbClr val="FF0000"/>
                </a:solidFill>
              </a:rPr>
              <a:t>Lógica</a:t>
            </a:r>
            <a:r>
              <a:rPr lang="es-ES" kern="0" dirty="0" smtClean="0"/>
              <a:t> + control + estructura de datos = programa</a:t>
            </a:r>
          </a:p>
        </p:txBody>
      </p:sp>
    </p:spTree>
    <p:extLst>
      <p:ext uri="{BB962C8B-B14F-4D97-AF65-F5344CB8AC3E}">
        <p14:creationId xmlns:p14="http://schemas.microsoft.com/office/powerpoint/2010/main" val="3425350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5173" y="1988840"/>
            <a:ext cx="8149853" cy="331236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MX" sz="2000" dirty="0" smtClean="0"/>
              <a:t>Inherente </a:t>
            </a:r>
            <a:r>
              <a:rPr lang="es-MX" sz="2000" dirty="0"/>
              <a:t>al sistema, son las estrategias a seguir para investigar las cuestiones lógicas. </a:t>
            </a:r>
            <a:endParaRPr lang="es-MX" sz="2000" dirty="0" smtClean="0"/>
          </a:p>
          <a:p>
            <a:pPr>
              <a:buFont typeface="Wingdings" pitchFamily="2" charset="2"/>
              <a:buChar char="v"/>
            </a:pPr>
            <a:endParaRPr lang="es-MX" sz="2000" dirty="0"/>
          </a:p>
          <a:p>
            <a:pPr>
              <a:buFont typeface="Wingdings" pitchFamily="2" charset="2"/>
              <a:buChar char="v"/>
            </a:pPr>
            <a:r>
              <a:rPr lang="es-MX" sz="2000" dirty="0" smtClean="0"/>
              <a:t>Ejemplo</a:t>
            </a:r>
            <a:r>
              <a:rPr lang="es-MX" sz="2000" dirty="0"/>
              <a:t>: </a:t>
            </a:r>
            <a:br>
              <a:rPr lang="es-MX" sz="2000" dirty="0"/>
            </a:br>
            <a:r>
              <a:rPr lang="es-MX" sz="2000" dirty="0" smtClean="0"/>
              <a:t>Estrategia </a:t>
            </a:r>
            <a:r>
              <a:rPr lang="es-MX" sz="2000" dirty="0"/>
              <a:t>de búsqueda “ primero en profundidad” </a:t>
            </a:r>
          </a:p>
          <a:p>
            <a:pPr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Lógica + </a:t>
            </a:r>
            <a:r>
              <a:rPr lang="es-ES" kern="0" dirty="0" smtClean="0">
                <a:solidFill>
                  <a:srgbClr val="FF0000"/>
                </a:solidFill>
              </a:rPr>
              <a:t>control</a:t>
            </a:r>
            <a:r>
              <a:rPr lang="es-ES" kern="0" dirty="0" smtClean="0"/>
              <a:t> + estructura de datos = programa</a:t>
            </a:r>
          </a:p>
        </p:txBody>
      </p:sp>
    </p:spTree>
    <p:extLst>
      <p:ext uri="{BB962C8B-B14F-4D97-AF65-F5344CB8AC3E}">
        <p14:creationId xmlns:p14="http://schemas.microsoft.com/office/powerpoint/2010/main" val="2667868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2204864"/>
            <a:ext cx="8149853" cy="367240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MX" sz="2000" dirty="0" smtClean="0"/>
              <a:t> Estructura de datos:</a:t>
            </a:r>
            <a:endParaRPr lang="es-MX" sz="2000" dirty="0"/>
          </a:p>
          <a:p>
            <a:pPr lvl="1"/>
            <a:r>
              <a:rPr lang="es-MX" sz="1600" dirty="0"/>
              <a:t>Son los elementos que soportan la base de conocimiento y cuestiones lógicas. Ejemplo: </a:t>
            </a:r>
            <a:br>
              <a:rPr lang="es-MX" sz="1600" dirty="0"/>
            </a:br>
            <a:r>
              <a:rPr lang="es-MX" sz="1600" dirty="0"/>
              <a:t>variables, listas, constantes, etc. </a:t>
            </a:r>
          </a:p>
          <a:p>
            <a:pPr lvl="1"/>
            <a:endParaRPr lang="es-MX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Lógica + control + </a:t>
            </a:r>
            <a:r>
              <a:rPr lang="es-ES" kern="0" dirty="0" smtClean="0">
                <a:solidFill>
                  <a:srgbClr val="FF0000"/>
                </a:solidFill>
              </a:rPr>
              <a:t>estructura de datos </a:t>
            </a:r>
            <a:r>
              <a:rPr lang="es-ES" kern="0" dirty="0" smtClean="0"/>
              <a:t>= programa</a:t>
            </a:r>
          </a:p>
        </p:txBody>
      </p:sp>
    </p:spTree>
    <p:extLst>
      <p:ext uri="{BB962C8B-B14F-4D97-AF65-F5344CB8AC3E}">
        <p14:creationId xmlns:p14="http://schemas.microsoft.com/office/powerpoint/2010/main" val="1147816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Lenguaje Prolog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07896" cy="443785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s-MX" sz="2000" dirty="0"/>
              <a:t>Creado por Alain </a:t>
            </a:r>
            <a:r>
              <a:rPr lang="es-MX" sz="2000" dirty="0" err="1"/>
              <a:t>Colmenauer</a:t>
            </a:r>
            <a:r>
              <a:rPr lang="es-MX" sz="2000" dirty="0"/>
              <a:t> en la Universidad de Marsella en 1972, PROLOG es un lenguaje declarativo </a:t>
            </a:r>
            <a:r>
              <a:rPr lang="es-MX" sz="2000" dirty="0" smtClean="0"/>
              <a:t>a fin </a:t>
            </a:r>
            <a:r>
              <a:rPr lang="es-MX" sz="2000" dirty="0"/>
              <a:t>al Paradigma Lógico, estructurado sobre la descripción de hechos conocidos y las relaciones existentes entre ellos, para luego a partir de los cuales, deduce nuevos hechos para resolver automáticamente el problema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r>
              <a:rPr lang="es-MX" sz="2000" dirty="0" smtClean="0"/>
              <a:t> 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/>
              <a:t>Lenguaje </a:t>
            </a:r>
            <a:r>
              <a:rPr lang="es-MX" sz="2000" dirty="0"/>
              <a:t>poco comercial, que solo tuvo su auge en los ochentas, cuando Japón propone el proyecto destinado a la quinta generación de ordenadores de máquinas de inteligencia artificial, con PROLOG como lenguaje nativo capaces de pensar, sacar conclusiones, emitir juicios e incluso comprender las palabras escritas y orales. </a:t>
            </a:r>
          </a:p>
        </p:txBody>
      </p:sp>
    </p:spTree>
    <p:extLst>
      <p:ext uri="{BB962C8B-B14F-4D97-AF65-F5344CB8AC3E}">
        <p14:creationId xmlns:p14="http://schemas.microsoft.com/office/powerpoint/2010/main" val="1244206585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1025</Words>
  <Application>Microsoft Office PowerPoint</Application>
  <PresentationFormat>Presentación en pantalla (4:3)</PresentationFormat>
  <Paragraphs>108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Lucida Grande</vt:lpstr>
      <vt:lpstr>News Gothic MT</vt:lpstr>
      <vt:lpstr>Times New Roman</vt:lpstr>
      <vt:lpstr>TradeGothic Bold</vt:lpstr>
      <vt:lpstr>Wingdings</vt:lpstr>
      <vt:lpstr>Blank Presentation</vt:lpstr>
      <vt:lpstr>Fundamentos de ingeniería de software </vt:lpstr>
      <vt:lpstr>Contexto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Lenguaje Prolog</vt:lpstr>
      <vt:lpstr>Lenguaje Prolog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ingeniería de software </vt:lpstr>
    </vt:vector>
  </TitlesOfParts>
  <Company>kkubo kkk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Dianita</cp:lastModifiedBy>
  <cp:revision>314</cp:revision>
  <cp:lastPrinted>2009-10-26T20:13:22Z</cp:lastPrinted>
  <dcterms:created xsi:type="dcterms:W3CDTF">2009-10-26T20:11:07Z</dcterms:created>
  <dcterms:modified xsi:type="dcterms:W3CDTF">2019-07-22T21:33:44Z</dcterms:modified>
</cp:coreProperties>
</file>