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3" r:id="rId2"/>
    <p:sldId id="465" r:id="rId3"/>
    <p:sldId id="467" r:id="rId4"/>
    <p:sldId id="468" r:id="rId5"/>
    <p:sldId id="479" r:id="rId6"/>
    <p:sldId id="469" r:id="rId7"/>
    <p:sldId id="470" r:id="rId8"/>
    <p:sldId id="485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84" r:id="rId17"/>
    <p:sldId id="482" r:id="rId18"/>
    <p:sldId id="483" r:id="rId19"/>
    <p:sldId id="480" r:id="rId20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9" autoAdjust="0"/>
    <p:restoredTop sz="89744" autoAdjust="0"/>
  </p:normalViewPr>
  <p:slideViewPr>
    <p:cSldViewPr snapToGrid="0">
      <p:cViewPr varScale="1">
        <p:scale>
          <a:sx n="74" d="100"/>
          <a:sy n="74" d="100"/>
        </p:scale>
        <p:origin x="1350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2022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3A0361-2436-4044-8F0A-3AEB4DC51AE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10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BC426D-59A8-4175-956D-EEC8D8D77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40CA48-B60D-4A77-A928-E2D205A8C4B9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0013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D5BCF8C4-9C31-442D-980B-361ED515331D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/>
              <a:t>Sistemas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Un sistema es algo más que la suma de sus partes, también se</a:t>
            </a:r>
          </a:p>
          <a:p>
            <a:pPr eaLnBrk="1" hangingPunct="1"/>
            <a:r>
              <a:rPr lang="es-ES" smtClean="0"/>
              <a:t>enriquece de las relaciones entre sus componentes.</a:t>
            </a:r>
          </a:p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22003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7BFD3B43-0AD4-4121-82FE-BBC4BB2C41CE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  <a:p>
            <a:pPr eaLnBrk="1" hangingPunct="1"/>
            <a:endParaRPr lang="es-ES" smtClean="0"/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Sistemas Comerciales</a:t>
            </a:r>
          </a:p>
          <a:p>
            <a:pPr eaLnBrk="1" hangingPunct="1"/>
            <a:r>
              <a:rPr lang="es-ES" smtClean="0"/>
              <a:t>Una compañía piensa en un producto, que implementado en software </a:t>
            </a:r>
          </a:p>
          <a:p>
            <a:pPr eaLnBrk="1" hangingPunct="1"/>
            <a:r>
              <a:rPr lang="es-ES" smtClean="0"/>
              <a:t>es rápidamente distribuido a todo el mundo. El impacto de estas </a:t>
            </a:r>
          </a:p>
          <a:p>
            <a:pPr eaLnBrk="1" hangingPunct="1"/>
            <a:r>
              <a:rPr lang="es-ES" smtClean="0"/>
              <a:t>tendencias es un incremento de la competitividad y la capacidad de </a:t>
            </a:r>
          </a:p>
          <a:p>
            <a:pPr eaLnBrk="1" hangingPunct="1"/>
            <a:r>
              <a:rPr lang="es-ES" smtClean="0"/>
              <a:t>monopolizar los beneficios de las nuevas tecnologías, sin necesidad de </a:t>
            </a:r>
          </a:p>
          <a:p>
            <a:pPr eaLnBrk="1" hangingPunct="1"/>
            <a:r>
              <a:rPr lang="es-ES" smtClean="0"/>
              <a:t>contar con gran número de fábricas.</a:t>
            </a:r>
          </a:p>
          <a:p>
            <a:pPr eaLnBrk="1" hangingPunct="1"/>
            <a:r>
              <a:rPr lang="es-ES" smtClean="0"/>
              <a:t>Utilizar la ingeniería de sistemas para gestionar requisitos, </a:t>
            </a:r>
          </a:p>
          <a:p>
            <a:pPr eaLnBrk="1" hangingPunct="1"/>
            <a:r>
              <a:rPr lang="es-ES" smtClean="0"/>
              <a:t>diseños, producción, distribución y reacción del producto no solo acorta el</a:t>
            </a:r>
          </a:p>
          <a:p>
            <a:pPr eaLnBrk="1" hangingPunct="1"/>
            <a:r>
              <a:rPr lang="es-ES" smtClean="0"/>
              <a:t>tiempo en el mercado, sino que además asegura que construimos el</a:t>
            </a:r>
          </a:p>
          <a:p>
            <a:pPr eaLnBrk="1" hangingPunct="1"/>
            <a:r>
              <a:rPr lang="es-ES" smtClean="0"/>
              <a:t>producto adecuado (Ingeniería de requisitos).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Sistemas hechos a medida</a:t>
            </a:r>
          </a:p>
          <a:p>
            <a:pPr eaLnBrk="1" hangingPunct="1"/>
            <a:r>
              <a:rPr lang="es-ES" smtClean="0"/>
              <a:t>En este ámbito, la necesidad real del cliente es una completa capacidad</a:t>
            </a:r>
          </a:p>
          <a:p>
            <a:pPr eaLnBrk="1" hangingPunct="1"/>
            <a:r>
              <a:rPr lang="es-ES" smtClean="0"/>
              <a:t>operativa, es decir, que el producto trabaje correctamente dentro de su entorno.</a:t>
            </a:r>
          </a:p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4429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CEF64E99-2B02-4CC9-B361-A58EEDE50E4F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3550" cy="383857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/>
              <a:t>Herramienta: permite modelar y/o formalizar. (incluso pseudocodigo??)</a:t>
            </a:r>
          </a:p>
          <a:p>
            <a:pPr eaLnBrk="1" hangingPunct="1"/>
            <a:r>
              <a:rPr lang="es-ES" smtClean="0"/>
              <a:t>Lenguaje de modelado: conjunto de herramientas</a:t>
            </a:r>
          </a:p>
          <a:p>
            <a:pPr eaLnBrk="1" hangingPunct="1"/>
            <a:r>
              <a:rPr lang="es-ES" smtClean="0"/>
              <a:t>Técnica: Indica como formalizar aunque no necesariamente tiene porque obligar con la herramienta</a:t>
            </a:r>
          </a:p>
          <a:p>
            <a:pPr eaLnBrk="1" hangingPunct="1"/>
            <a:r>
              <a:rPr lang="es-ES" smtClean="0"/>
              <a:t>Proceso: define la secuencia que debe seguirse para lograr el objetivo, con independencia de tecnicas o herramientas</a:t>
            </a:r>
          </a:p>
          <a:p>
            <a:pPr eaLnBrk="1" hangingPunct="1"/>
            <a:r>
              <a:rPr lang="es-ES" smtClean="0"/>
              <a:t>Método: Conjunto de procesos técnicas y herramientas que no comprenden toda la ISW</a:t>
            </a:r>
          </a:p>
          <a:p>
            <a:pPr eaLnBrk="1" hangingPunct="1"/>
            <a:r>
              <a:rPr lang="es-ES" smtClean="0"/>
              <a:t>Metodología: como la ISO. Cubre todo lo que tiene debajo y con todas las estapas</a:t>
            </a:r>
          </a:p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11419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F351750-0E7F-4C85-9176-0BD01EE2E23E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8722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6D88DD5C-5FAE-4C2B-B77B-62695532C5A4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43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</a:t>
            </a:r>
            <a:r>
              <a:rPr lang="es-ES" sz="900" baseline="0" dirty="0" smtClean="0">
                <a:solidFill>
                  <a:srgbClr val="000066"/>
                </a:solidFill>
                <a:latin typeface="Arial" charset="0"/>
              </a:rPr>
              <a:t>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34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0655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2844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646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5400" y="11430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5400" y="38481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4132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8681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70872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2931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110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4035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8337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16930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66316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9B6955EF-D2E1-41A9-826A-3CB6AAD891C2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43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34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Introducción a la Ingeniería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6702425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  <a:p>
            <a:pPr lvl="1" eaLnBrk="1" hangingPunct="1"/>
            <a:r>
              <a:rPr lang="es-ES" sz="1800" dirty="0" smtClean="0"/>
              <a:t>http://www.standishgroup.com</a:t>
            </a:r>
          </a:p>
        </p:txBody>
      </p:sp>
      <p:pic>
        <p:nvPicPr>
          <p:cNvPr id="1485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286000"/>
            <a:ext cx="94202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  <a:p>
            <a:pPr lvl="1" eaLnBrk="1" hangingPunct="1"/>
            <a:r>
              <a:rPr lang="es-ES" sz="1800" dirty="0" smtClean="0"/>
              <a:t>Mientras más caro resulta un proyecto, menor es su probabilidad de terminar con éxito</a:t>
            </a:r>
          </a:p>
        </p:txBody>
      </p:sp>
      <p:pic>
        <p:nvPicPr>
          <p:cNvPr id="1486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95513"/>
            <a:ext cx="8686800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</p:txBody>
      </p:sp>
      <p:sp>
        <p:nvSpPr>
          <p:cNvPr id="1487876" name="Rectangle 4"/>
          <p:cNvSpPr>
            <a:spLocks noChangeArrowheads="1"/>
          </p:cNvSpPr>
          <p:nvPr/>
        </p:nvSpPr>
        <p:spPr bwMode="auto">
          <a:xfrm>
            <a:off x="1752600" y="1676400"/>
            <a:ext cx="6553200" cy="4800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400" dirty="0">
                <a:solidFill>
                  <a:srgbClr val="CC3300"/>
                </a:solidFill>
              </a:rPr>
              <a:t>Factores de éxito en los proyectos: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u="sng" dirty="0">
                <a:solidFill>
                  <a:srgbClr val="000066"/>
                </a:solidFill>
              </a:rPr>
              <a:t>Implicación de los </a:t>
            </a:r>
            <a:r>
              <a:rPr lang="es-ES" sz="2400" u="sng" dirty="0" smtClean="0">
                <a:solidFill>
                  <a:srgbClr val="000066"/>
                </a:solidFill>
              </a:rPr>
              <a:t>usuarios.</a:t>
            </a:r>
            <a:endParaRPr lang="es-ES" sz="24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Apoyo de los </a:t>
            </a:r>
            <a:r>
              <a:rPr lang="es-ES" sz="2400" dirty="0" smtClean="0">
                <a:solidFill>
                  <a:srgbClr val="000066"/>
                </a:solidFill>
              </a:rPr>
              <a:t>directivos.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u="sng" dirty="0">
                <a:solidFill>
                  <a:srgbClr val="000066"/>
                </a:solidFill>
              </a:rPr>
              <a:t>Enunciado claro de los </a:t>
            </a:r>
            <a:r>
              <a:rPr lang="es-ES" sz="2400" u="sng" dirty="0" smtClean="0">
                <a:solidFill>
                  <a:srgbClr val="000066"/>
                </a:solidFill>
              </a:rPr>
              <a:t>requisitos.</a:t>
            </a:r>
            <a:endParaRPr lang="es-ES" sz="24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Planificación </a:t>
            </a:r>
            <a:r>
              <a:rPr lang="es-ES" sz="2400" dirty="0" smtClean="0">
                <a:solidFill>
                  <a:srgbClr val="000066"/>
                </a:solidFill>
              </a:rPr>
              <a:t>adecuada.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Expectativas </a:t>
            </a:r>
            <a:r>
              <a:rPr lang="es-ES" sz="2400" dirty="0" smtClean="0">
                <a:solidFill>
                  <a:srgbClr val="000066"/>
                </a:solidFill>
              </a:rPr>
              <a:t>realistas.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Hitos cortos del </a:t>
            </a:r>
            <a:r>
              <a:rPr lang="es-ES" sz="2400" dirty="0" smtClean="0">
                <a:solidFill>
                  <a:srgbClr val="000066"/>
                </a:solidFill>
              </a:rPr>
              <a:t>proyecto.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Personal </a:t>
            </a:r>
            <a:r>
              <a:rPr lang="es-ES" sz="2400" dirty="0" smtClean="0">
                <a:solidFill>
                  <a:srgbClr val="000066"/>
                </a:solidFill>
              </a:rPr>
              <a:t>cualificado.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Sentimiento de </a:t>
            </a:r>
            <a:r>
              <a:rPr lang="es-ES" sz="2400" dirty="0" smtClean="0">
                <a:solidFill>
                  <a:srgbClr val="000066"/>
                </a:solidFill>
              </a:rPr>
              <a:t>propiedad.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u="sng" dirty="0">
                <a:solidFill>
                  <a:srgbClr val="000066"/>
                </a:solidFill>
              </a:rPr>
              <a:t>Metas y objetivos </a:t>
            </a:r>
            <a:r>
              <a:rPr lang="es-ES" sz="2400" u="sng" dirty="0" smtClean="0">
                <a:solidFill>
                  <a:srgbClr val="000066"/>
                </a:solidFill>
              </a:rPr>
              <a:t>claros.</a:t>
            </a:r>
            <a:endParaRPr lang="es-ES" sz="24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Trabajo intenso y personal </a:t>
            </a:r>
            <a:r>
              <a:rPr lang="es-ES" sz="2400" dirty="0" smtClean="0">
                <a:solidFill>
                  <a:srgbClr val="000066"/>
                </a:solidFill>
              </a:rPr>
              <a:t>concentrado.</a:t>
            </a:r>
            <a:endParaRPr lang="es-E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6" grpId="0" animBg="1"/>
      <p:bldP spid="148787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</p:txBody>
      </p:sp>
      <p:sp>
        <p:nvSpPr>
          <p:cNvPr id="1488900" name="Rectangle 4"/>
          <p:cNvSpPr>
            <a:spLocks noChangeArrowheads="1"/>
          </p:cNvSpPr>
          <p:nvPr/>
        </p:nvSpPr>
        <p:spPr bwMode="auto">
          <a:xfrm>
            <a:off x="1752600" y="1676400"/>
            <a:ext cx="6553200" cy="4479925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000" dirty="0">
                <a:solidFill>
                  <a:srgbClr val="CC3300"/>
                </a:solidFill>
              </a:rPr>
              <a:t>Factores problemáticos en los proyectos: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Falta de información por parte de los </a:t>
            </a:r>
            <a:r>
              <a:rPr lang="es-ES" sz="2000" u="sng" dirty="0" smtClean="0">
                <a:solidFill>
                  <a:srgbClr val="000066"/>
                </a:solidFill>
              </a:rPr>
              <a:t>usuarios.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Especificaciones y requisitos </a:t>
            </a:r>
            <a:r>
              <a:rPr lang="es-ES" sz="2000" u="sng" dirty="0" smtClean="0">
                <a:solidFill>
                  <a:srgbClr val="000066"/>
                </a:solidFill>
              </a:rPr>
              <a:t>incompletos.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Especificaciones y requisitos </a:t>
            </a:r>
            <a:r>
              <a:rPr lang="es-ES" sz="2000" u="sng" dirty="0" smtClean="0">
                <a:solidFill>
                  <a:srgbClr val="000066"/>
                </a:solidFill>
              </a:rPr>
              <a:t>cambiantes.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apoyo de los </a:t>
            </a:r>
            <a:r>
              <a:rPr lang="es-ES" sz="2000" dirty="0" smtClean="0">
                <a:solidFill>
                  <a:srgbClr val="000066"/>
                </a:solidFill>
              </a:rPr>
              <a:t>directivos.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Incompetencia </a:t>
            </a:r>
            <a:r>
              <a:rPr lang="es-ES" sz="2000" dirty="0" smtClean="0">
                <a:solidFill>
                  <a:srgbClr val="000066"/>
                </a:solidFill>
              </a:rPr>
              <a:t>tecnológica.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</a:t>
            </a:r>
            <a:r>
              <a:rPr lang="es-ES" sz="2000" dirty="0" smtClean="0">
                <a:solidFill>
                  <a:srgbClr val="000066"/>
                </a:solidFill>
              </a:rPr>
              <a:t>recursos.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Expectativas no </a:t>
            </a:r>
            <a:r>
              <a:rPr lang="es-ES" sz="2000" u="sng" dirty="0" smtClean="0">
                <a:solidFill>
                  <a:srgbClr val="000066"/>
                </a:solidFill>
              </a:rPr>
              <a:t>realistas.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Objetivos poco </a:t>
            </a:r>
            <a:r>
              <a:rPr lang="es-ES" sz="2000" u="sng" dirty="0" smtClean="0">
                <a:solidFill>
                  <a:srgbClr val="000066"/>
                </a:solidFill>
              </a:rPr>
              <a:t>claros.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Plazos temporales no </a:t>
            </a:r>
            <a:r>
              <a:rPr lang="es-ES" sz="2000" dirty="0" smtClean="0">
                <a:solidFill>
                  <a:srgbClr val="000066"/>
                </a:solidFill>
              </a:rPr>
              <a:t>realistas.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Nueva </a:t>
            </a:r>
            <a:r>
              <a:rPr lang="es-ES" sz="2000" dirty="0" smtClean="0">
                <a:solidFill>
                  <a:srgbClr val="000066"/>
                </a:solidFill>
              </a:rPr>
              <a:t>tecnología.</a:t>
            </a:r>
            <a:endParaRPr lang="es-E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88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0" grpId="0" animBg="1"/>
      <p:bldP spid="148890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</p:txBody>
      </p:sp>
      <p:sp>
        <p:nvSpPr>
          <p:cNvPr id="1489924" name="Rectangle 4"/>
          <p:cNvSpPr>
            <a:spLocks noChangeArrowheads="1"/>
          </p:cNvSpPr>
          <p:nvPr/>
        </p:nvSpPr>
        <p:spPr bwMode="auto">
          <a:xfrm>
            <a:off x="1752600" y="1676400"/>
            <a:ext cx="6553200" cy="423545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000" dirty="0">
                <a:solidFill>
                  <a:srgbClr val="CC3300"/>
                </a:solidFill>
              </a:rPr>
              <a:t>Factores de cancelación en los proyectos: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Requisitos </a:t>
            </a:r>
            <a:r>
              <a:rPr lang="es-ES" sz="2000" u="sng" dirty="0" smtClean="0">
                <a:solidFill>
                  <a:srgbClr val="000066"/>
                </a:solidFill>
              </a:rPr>
              <a:t>incompletos.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Falta de implicación de los </a:t>
            </a:r>
            <a:r>
              <a:rPr lang="es-ES" sz="2000" u="sng" dirty="0" smtClean="0">
                <a:solidFill>
                  <a:srgbClr val="000066"/>
                </a:solidFill>
              </a:rPr>
              <a:t>usuarios.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</a:t>
            </a:r>
            <a:r>
              <a:rPr lang="es-ES" sz="2000" dirty="0" smtClean="0">
                <a:solidFill>
                  <a:srgbClr val="000066"/>
                </a:solidFill>
              </a:rPr>
              <a:t>recursos.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Expectativas no </a:t>
            </a:r>
            <a:r>
              <a:rPr lang="es-ES" sz="2000" u="sng" dirty="0" smtClean="0">
                <a:solidFill>
                  <a:srgbClr val="000066"/>
                </a:solidFill>
              </a:rPr>
              <a:t>realistas.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apoyo de los </a:t>
            </a:r>
            <a:r>
              <a:rPr lang="es-ES" sz="2000" dirty="0" smtClean="0">
                <a:solidFill>
                  <a:srgbClr val="000066"/>
                </a:solidFill>
              </a:rPr>
              <a:t>directivos.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Especificaciones y requisitos </a:t>
            </a:r>
            <a:r>
              <a:rPr lang="es-ES" sz="2000" u="sng" dirty="0" smtClean="0">
                <a:solidFill>
                  <a:srgbClr val="000066"/>
                </a:solidFill>
              </a:rPr>
              <a:t>cambiantes.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</a:t>
            </a:r>
            <a:r>
              <a:rPr lang="es-ES" sz="2000" dirty="0" smtClean="0">
                <a:solidFill>
                  <a:srgbClr val="000066"/>
                </a:solidFill>
              </a:rPr>
              <a:t>planificación.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Vigencia ( </a:t>
            </a:r>
            <a:r>
              <a:rPr lang="es-ES" sz="2000" i="1" u="sng" dirty="0" smtClean="0">
                <a:solidFill>
                  <a:srgbClr val="000066"/>
                </a:solidFill>
              </a:rPr>
              <a:t>¡Ya </a:t>
            </a:r>
            <a:r>
              <a:rPr lang="es-ES" sz="2000" i="1" u="sng" dirty="0">
                <a:solidFill>
                  <a:srgbClr val="000066"/>
                </a:solidFill>
              </a:rPr>
              <a:t>no es necesario! </a:t>
            </a:r>
            <a:r>
              <a:rPr lang="es-ES" sz="2000" u="sng" dirty="0" smtClean="0">
                <a:solidFill>
                  <a:srgbClr val="000066"/>
                </a:solidFill>
              </a:rPr>
              <a:t>).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gestión de </a:t>
            </a:r>
            <a:r>
              <a:rPr lang="es-ES" sz="2000" dirty="0" err="1" smtClean="0">
                <a:solidFill>
                  <a:srgbClr val="000066"/>
                </a:solidFill>
              </a:rPr>
              <a:t>TICs</a:t>
            </a:r>
            <a:r>
              <a:rPr lang="es-ES" sz="2000" dirty="0" smtClean="0">
                <a:solidFill>
                  <a:srgbClr val="000066"/>
                </a:solidFill>
              </a:rPr>
              <a:t>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Desconocimiento </a:t>
            </a:r>
            <a:r>
              <a:rPr lang="es-ES" sz="2000" dirty="0" smtClean="0">
                <a:solidFill>
                  <a:srgbClr val="000066"/>
                </a:solidFill>
              </a:rPr>
              <a:t>tecnológico.</a:t>
            </a:r>
            <a:endParaRPr lang="es-E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4" grpId="0" animBg="1"/>
      <p:bldP spid="148992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En 1996, el proyecto ESPITI (</a:t>
            </a:r>
            <a:r>
              <a:rPr lang="es-ES" sz="1800" i="1" dirty="0" err="1" smtClean="0"/>
              <a:t>European</a:t>
            </a:r>
            <a:r>
              <a:rPr lang="es-ES" sz="1800" i="1" dirty="0" smtClean="0"/>
              <a:t> Software </a:t>
            </a:r>
            <a:r>
              <a:rPr lang="es-ES" sz="1800" i="1" dirty="0" err="1" smtClean="0"/>
              <a:t>Process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Improvement</a:t>
            </a:r>
            <a:r>
              <a:rPr lang="es-ES" sz="1800" i="1" dirty="0" smtClean="0"/>
              <a:t> Training </a:t>
            </a:r>
            <a:r>
              <a:rPr lang="es-ES" sz="1800" i="1" dirty="0" err="1" smtClean="0"/>
              <a:t>Initiative</a:t>
            </a:r>
            <a:r>
              <a:rPr lang="es-ES" sz="2000" dirty="0" smtClean="0"/>
              <a:t>)</a:t>
            </a:r>
          </a:p>
          <a:p>
            <a:pPr lvl="1" eaLnBrk="1" hangingPunct="1"/>
            <a:r>
              <a:rPr lang="es-ES" sz="1800" dirty="0" smtClean="0"/>
              <a:t>Investigación sobre los principales problemas en el desarrollo de software a nivel europeo.</a:t>
            </a:r>
          </a:p>
          <a:p>
            <a:pPr lvl="1" eaLnBrk="1" hangingPunct="1"/>
            <a:r>
              <a:rPr lang="es-ES" sz="1800" dirty="0" smtClean="0"/>
              <a:t>3.869 entrevistas.</a:t>
            </a:r>
          </a:p>
          <a:p>
            <a:pPr lvl="1" eaLnBrk="1" hangingPunct="1"/>
            <a:r>
              <a:rPr lang="es-ES" sz="1800" dirty="0" smtClean="0"/>
              <a:t>17 países europeos.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smtClean="0"/>
              <a:t>En 1996, el proyecto ESPITI (</a:t>
            </a:r>
            <a:r>
              <a:rPr lang="es-ES" sz="1800" i="1" smtClean="0"/>
              <a:t>European Software Process Improvement Training Initiative</a:t>
            </a:r>
            <a:r>
              <a:rPr lang="es-ES" sz="2000" smtClean="0"/>
              <a:t>)</a:t>
            </a:r>
          </a:p>
          <a:p>
            <a:pPr lvl="1" eaLnBrk="1" hangingPunct="1"/>
            <a:r>
              <a:rPr lang="es-ES" sz="1800" smtClean="0"/>
              <a:t>Investigación sobre los principales problemas en el desarrollo de software a nivel europeo</a:t>
            </a:r>
          </a:p>
          <a:p>
            <a:pPr lvl="1" eaLnBrk="1" hangingPunct="1"/>
            <a:r>
              <a:rPr lang="es-ES" sz="1800" smtClean="0"/>
              <a:t>3.869 entrevistas</a:t>
            </a:r>
          </a:p>
          <a:p>
            <a:pPr lvl="1" eaLnBrk="1" hangingPunct="1"/>
            <a:r>
              <a:rPr lang="es-ES" sz="1800" smtClean="0"/>
              <a:t>17 países europeos</a:t>
            </a:r>
          </a:p>
        </p:txBody>
      </p:sp>
      <p:graphicFrame>
        <p:nvGraphicFramePr>
          <p:cNvPr id="14991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-12700" y="774700"/>
          <a:ext cx="99822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Gráfico" r:id="rId3" imgW="9572508" imgH="7038959" progId="Excel.Chart.8">
                  <p:embed/>
                </p:oleObj>
              </mc:Choice>
              <mc:Fallback>
                <p:oleObj name="Gráfico" r:id="rId3" imgW="9572508" imgH="7038959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774700"/>
                        <a:ext cx="99822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9141" name="Rectangle 5"/>
          <p:cNvSpPr>
            <a:spLocks noChangeArrowheads="1"/>
          </p:cNvSpPr>
          <p:nvPr/>
        </p:nvSpPr>
        <p:spPr bwMode="auto">
          <a:xfrm>
            <a:off x="381000" y="5638800"/>
            <a:ext cx="1905000" cy="228600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9142" name="Rectangle 6"/>
          <p:cNvSpPr>
            <a:spLocks noChangeArrowheads="1"/>
          </p:cNvSpPr>
          <p:nvPr/>
        </p:nvSpPr>
        <p:spPr bwMode="auto">
          <a:xfrm>
            <a:off x="381000" y="5257800"/>
            <a:ext cx="1905000" cy="228600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9143" name="Rectangle 7"/>
          <p:cNvSpPr>
            <a:spLocks noChangeArrowheads="1"/>
          </p:cNvSpPr>
          <p:nvPr/>
        </p:nvSpPr>
        <p:spPr bwMode="auto">
          <a:xfrm>
            <a:off x="381000" y="4038600"/>
            <a:ext cx="1905000" cy="228600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9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9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9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499140" grpId="0"/>
      <p:bldP spid="1499141" grpId="0" animBg="1"/>
      <p:bldP spid="1499142" grpId="0" animBg="1"/>
      <p:bldP spid="14991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La Ingeniería del Software</a:t>
            </a:r>
          </a:p>
        </p:txBody>
      </p:sp>
      <p:sp>
        <p:nvSpPr>
          <p:cNvPr id="1496067" name="Rectangle 3"/>
          <p:cNvSpPr>
            <a:spLocks noChangeArrowheads="1"/>
          </p:cNvSpPr>
          <p:nvPr/>
        </p:nvSpPr>
        <p:spPr bwMode="auto">
          <a:xfrm>
            <a:off x="977900" y="1346200"/>
            <a:ext cx="8305800" cy="2417763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800">
                <a:solidFill>
                  <a:srgbClr val="CC3300"/>
                </a:solidFill>
              </a:rPr>
              <a:t>Definición</a:t>
            </a:r>
          </a:p>
          <a:p>
            <a:pPr marL="742950" lvl="1" indent="-28575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None/>
            </a:pPr>
            <a:r>
              <a:rPr lang="es-ES" sz="2800">
                <a:solidFill>
                  <a:srgbClr val="000066"/>
                </a:solidFill>
              </a:rPr>
              <a:t>	</a:t>
            </a:r>
            <a:r>
              <a:rPr lang="es-ES" sz="2400">
                <a:solidFill>
                  <a:srgbClr val="000066"/>
                </a:solidFill>
              </a:rPr>
              <a:t>“Establecimiento y uso de principios de ingeniería robustos, orientados a obtener, en forma económica, software que sea confiable y funcione de manera eficiente” </a:t>
            </a:r>
            <a:r>
              <a:rPr lang="es-ES" sz="2400">
                <a:solidFill>
                  <a:srgbClr val="CC3300"/>
                </a:solidFill>
              </a:rPr>
              <a:t>[</a:t>
            </a:r>
            <a:r>
              <a:rPr lang="es-ES" sz="2400">
                <a:solidFill>
                  <a:srgbClr val="000066"/>
                </a:solidFill>
              </a:rPr>
              <a:t>Fritz Bauer</a:t>
            </a:r>
            <a:r>
              <a:rPr lang="es-ES" sz="2400">
                <a:solidFill>
                  <a:srgbClr val="CC3300"/>
                </a:solidFill>
              </a:rPr>
              <a:t>]</a:t>
            </a:r>
            <a:r>
              <a:rPr lang="es-ES" sz="240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496068" name="Rectangle 4"/>
          <p:cNvSpPr>
            <a:spLocks noChangeArrowheads="1"/>
          </p:cNvSpPr>
          <p:nvPr/>
        </p:nvSpPr>
        <p:spPr bwMode="auto">
          <a:xfrm>
            <a:off x="993775" y="3846513"/>
            <a:ext cx="8305800" cy="2417762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800">
                <a:solidFill>
                  <a:srgbClr val="CC3300"/>
                </a:solidFill>
              </a:rPr>
              <a:t>Definición</a:t>
            </a:r>
          </a:p>
          <a:p>
            <a:pPr marL="742950" lvl="1" indent="-28575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None/>
            </a:pPr>
            <a:r>
              <a:rPr lang="es-ES" sz="2800">
                <a:solidFill>
                  <a:srgbClr val="000066"/>
                </a:solidFill>
              </a:rPr>
              <a:t>	</a:t>
            </a:r>
            <a:r>
              <a:rPr lang="es-ES" sz="2400">
                <a:solidFill>
                  <a:srgbClr val="000066"/>
                </a:solidFill>
              </a:rPr>
              <a:t>“La aplicación de un enfoque sistemático, disciplinado y cuantificable hacia el desarrollo, operación y mantenimiento del software; es decir, la aplicación de la ingeniería al software.”  </a:t>
            </a:r>
            <a:r>
              <a:rPr lang="es-ES" sz="2400">
                <a:solidFill>
                  <a:srgbClr val="CC3300"/>
                </a:solidFill>
              </a:rPr>
              <a:t>[</a:t>
            </a:r>
            <a:r>
              <a:rPr lang="es-ES" sz="2400">
                <a:solidFill>
                  <a:srgbClr val="000066"/>
                </a:solidFill>
              </a:rPr>
              <a:t>IEEE</a:t>
            </a:r>
            <a:r>
              <a:rPr lang="es-ES" sz="2400">
                <a:solidFill>
                  <a:srgbClr val="CC3300"/>
                </a:solidFill>
              </a:rPr>
              <a:t>]</a:t>
            </a:r>
            <a:r>
              <a:rPr lang="es-ES" sz="2400">
                <a:solidFill>
                  <a:srgbClr val="000066"/>
                </a:solidFill>
              </a:rPr>
              <a:t>.</a:t>
            </a:r>
            <a:endParaRPr lang="es-ES" sz="28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96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9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96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7" grpId="0" animBg="1"/>
      <p:bldP spid="1496067" grpId="1" animBg="1"/>
      <p:bldP spid="1496068" grpId="0" animBg="1"/>
      <p:bldP spid="149606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La Ingeniería del Software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000" dirty="0" smtClean="0">
                <a:solidFill>
                  <a:schemeClr val="hlink"/>
                </a:solidFill>
              </a:rPr>
              <a:t>Terminología y conceptos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476500" y="1389063"/>
            <a:ext cx="495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4" y="1603224"/>
            <a:ext cx="9472704" cy="324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Introducción a la Ingeniería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¿Qué es un sistema?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Una colección de personas y componentes tipo máquina:</a:t>
            </a:r>
          </a:p>
          <a:p>
            <a:pPr eaLnBrk="1" hangingPunct="1"/>
            <a:endParaRPr lang="es-ES_tradnl" dirty="0" smtClean="0"/>
          </a:p>
          <a:p>
            <a:pPr lvl="1" eaLnBrk="1" hangingPunct="1"/>
            <a:r>
              <a:rPr lang="es-ES_tradnl" dirty="0" smtClean="0"/>
              <a:t>Cooperan </a:t>
            </a:r>
            <a:r>
              <a:rPr lang="es-ES_tradnl" dirty="0" smtClean="0"/>
              <a:t>de forma organizada.</a:t>
            </a:r>
          </a:p>
          <a:p>
            <a:pPr lvl="1" eaLnBrk="1" hangingPunct="1"/>
            <a:r>
              <a:rPr lang="es-ES_tradnl" dirty="0" smtClean="0"/>
              <a:t>Para alcanzar algún resultado deseado.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Un sistema es más que la suma de sus partes.</a:t>
            </a:r>
          </a:p>
          <a:p>
            <a:pPr eaLnBrk="1" hangingPunct="1"/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El software</a:t>
            </a:r>
          </a:p>
        </p:txBody>
      </p:sp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990600" y="1524000"/>
            <a:ext cx="8305800" cy="4419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>
                <a:solidFill>
                  <a:schemeClr val="hlink"/>
                </a:solidFill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800">
                <a:solidFill>
                  <a:srgbClr val="CC3300"/>
                </a:solidFill>
              </a:rPr>
              <a:t>Definición</a:t>
            </a:r>
          </a:p>
          <a:p>
            <a:pPr marL="742950" lvl="1" indent="-28575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None/>
            </a:pPr>
            <a:r>
              <a:rPr lang="es-ES" sz="2800">
                <a:solidFill>
                  <a:srgbClr val="000066"/>
                </a:solidFill>
              </a:rPr>
              <a:t>	Conjunto de instrucciones que cuando se ejecutan proporcionan la función y el rendimiento deseado, las estructuras de datos que permiten a los programas manipular adecuadamente la información y los documentos que describen la operación y uso de los programas.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78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 animBg="1"/>
      <p:bldP spid="147865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Aplicaciones del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Software de sistemas.</a:t>
            </a:r>
          </a:p>
          <a:p>
            <a:pPr eaLnBrk="1" hangingPunct="1"/>
            <a:r>
              <a:rPr lang="es-ES" dirty="0" smtClean="0"/>
              <a:t>Software de tiempo real.</a:t>
            </a:r>
          </a:p>
          <a:p>
            <a:pPr eaLnBrk="1" hangingPunct="1"/>
            <a:r>
              <a:rPr lang="es-ES" dirty="0" smtClean="0"/>
              <a:t>Software de sistemas distribuidos.</a:t>
            </a:r>
          </a:p>
          <a:p>
            <a:pPr eaLnBrk="1" hangingPunct="1"/>
            <a:r>
              <a:rPr lang="es-ES" dirty="0" smtClean="0"/>
              <a:t>Software de gestión.</a:t>
            </a:r>
          </a:p>
          <a:p>
            <a:pPr eaLnBrk="1" hangingPunct="1"/>
            <a:r>
              <a:rPr lang="es-ES" dirty="0" smtClean="0"/>
              <a:t>Software de ingeniería y cálculo científico.</a:t>
            </a:r>
          </a:p>
          <a:p>
            <a:pPr eaLnBrk="1" hangingPunct="1"/>
            <a:r>
              <a:rPr lang="es-ES" dirty="0" smtClean="0"/>
              <a:t>Software empotrado (sistemas de control).</a:t>
            </a:r>
          </a:p>
          <a:p>
            <a:pPr eaLnBrk="1" hangingPunct="1"/>
            <a:r>
              <a:rPr lang="es-ES" dirty="0" smtClean="0"/>
              <a:t>Software de cómputo personal.</a:t>
            </a:r>
          </a:p>
          <a:p>
            <a:pPr eaLnBrk="1" hangingPunct="1"/>
            <a:r>
              <a:rPr lang="es-ES" dirty="0" smtClean="0"/>
              <a:t>Software de inteligencia artificial.</a:t>
            </a:r>
          </a:p>
          <a:p>
            <a:pPr eaLnBrk="1" hangingPunct="1"/>
            <a:r>
              <a:rPr lang="es-ES" dirty="0" smtClean="0"/>
              <a:t>Software basado en Web.</a:t>
            </a:r>
          </a:p>
          <a:p>
            <a:pPr eaLnBrk="1" hangingPunct="1"/>
            <a:r>
              <a:rPr lang="es-ES" dirty="0" smtClean="0"/>
              <a:t>...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¿Qué es un proyecto software?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6025"/>
            <a:ext cx="8520113" cy="4899025"/>
          </a:xfrm>
        </p:spPr>
        <p:txBody>
          <a:bodyPr/>
          <a:lstStyle/>
          <a:p>
            <a:pPr eaLnBrk="1" hangingPunct="1"/>
            <a:r>
              <a:rPr lang="es-ES" dirty="0" smtClean="0"/>
              <a:t>Desarrollo de un sistema.</a:t>
            </a:r>
          </a:p>
          <a:p>
            <a:pPr eaLnBrk="1" hangingPunct="1"/>
            <a:r>
              <a:rPr lang="es-ES" dirty="0" smtClean="0"/>
              <a:t>Estudio de factibilidad.</a:t>
            </a:r>
          </a:p>
          <a:p>
            <a:pPr eaLnBrk="1" hangingPunct="1"/>
            <a:r>
              <a:rPr lang="es-ES" dirty="0" smtClean="0"/>
              <a:t>Consultoría.</a:t>
            </a:r>
          </a:p>
          <a:p>
            <a:pPr eaLnBrk="1" hangingPunct="1"/>
            <a:r>
              <a:rPr lang="es-ES" dirty="0" smtClean="0"/>
              <a:t>Análisis.</a:t>
            </a:r>
          </a:p>
          <a:p>
            <a:pPr eaLnBrk="1" hangingPunct="1"/>
            <a:r>
              <a:rPr lang="es-ES" dirty="0" smtClean="0"/>
              <a:t>Diseño.</a:t>
            </a:r>
          </a:p>
          <a:p>
            <a:pPr eaLnBrk="1" hangingPunct="1"/>
            <a:r>
              <a:rPr lang="es-ES" dirty="0" smtClean="0"/>
              <a:t>Evaluación de aplicaciones.</a:t>
            </a:r>
          </a:p>
          <a:p>
            <a:pPr eaLnBrk="1" hangingPunct="1"/>
            <a:r>
              <a:rPr lang="es-ES" dirty="0" smtClean="0"/>
              <a:t>Conversiones.</a:t>
            </a:r>
          </a:p>
          <a:p>
            <a:pPr eaLnBrk="1" hangingPunct="1"/>
            <a:r>
              <a:rPr lang="es-ES" dirty="0" smtClean="0"/>
              <a:t>Cursos de entrenamiento.</a:t>
            </a:r>
          </a:p>
          <a:p>
            <a:pPr eaLnBrk="1" hangingPunct="1"/>
            <a:r>
              <a:rPr lang="es-ES" dirty="0" smtClean="0"/>
              <a:t>Instalación (equipo, software, redes).</a:t>
            </a:r>
          </a:p>
          <a:p>
            <a:pPr eaLnBrk="1" hangingPunct="1"/>
            <a:r>
              <a:rPr lang="es-ES" dirty="0" smtClean="0"/>
              <a:t>...</a:t>
            </a:r>
            <a:endParaRPr lang="es-ES" dirty="0" smtClean="0"/>
          </a:p>
          <a:p>
            <a:pPr eaLnBrk="1" hangingPunct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Aplicaciones del software</a:t>
            </a:r>
          </a:p>
        </p:txBody>
      </p:sp>
      <p:pic>
        <p:nvPicPr>
          <p:cNvPr id="2150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363" y="1347788"/>
            <a:ext cx="8066087" cy="4848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Software hechos a medida (‘</a:t>
            </a:r>
            <a:r>
              <a:rPr lang="es-ES_tradnl" i="1" smtClean="0"/>
              <a:t>Bespoke</a:t>
            </a:r>
            <a:r>
              <a:rPr lang="es-ES_tradnl" smtClean="0"/>
              <a:t>’) </a:t>
            </a:r>
            <a:br>
              <a:rPr lang="es-ES_tradnl" smtClean="0"/>
            </a:br>
            <a:r>
              <a:rPr lang="es-ES_tradnl" sz="2000" smtClean="0">
                <a:solidFill>
                  <a:schemeClr val="hlink"/>
                </a:solidFill>
              </a:rPr>
              <a:t>frente a Software comerciales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dirty="0" smtClean="0"/>
              <a:t>Software Comerciales</a:t>
            </a:r>
          </a:p>
          <a:p>
            <a:pPr eaLnBrk="1" hangingPunct="1">
              <a:lnSpc>
                <a:spcPct val="90000"/>
              </a:lnSpc>
              <a:buFont typeface="Trebuchet MS" pitchFamily="34" charset="0"/>
              <a:buNone/>
            </a:pPr>
            <a:endParaRPr lang="es-ES_tradnl" dirty="0" smtClean="0"/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Producción en masa: el sistema de producción es importante.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Usuarios: organizaciones de desarrollo orientadas a producto.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s-ES_tradnl" dirty="0" smtClean="0"/>
              <a:t>Clientes numerosos: representados por departamentos u organizaciones de marketing.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s-ES_tradnl" dirty="0" smtClean="0"/>
          </a:p>
          <a:p>
            <a:pPr eaLnBrk="1" hangingPunct="1">
              <a:lnSpc>
                <a:spcPct val="90000"/>
              </a:lnSpc>
            </a:pPr>
            <a:r>
              <a:rPr lang="es-ES_tradnl" dirty="0" smtClean="0"/>
              <a:t>Software a Medida</a:t>
            </a:r>
          </a:p>
          <a:p>
            <a:pPr eaLnBrk="1" hangingPunct="1">
              <a:lnSpc>
                <a:spcPct val="90000"/>
              </a:lnSpc>
              <a:buFont typeface="Trebuchet MS" pitchFamily="34" charset="0"/>
              <a:buNone/>
            </a:pPr>
            <a:endParaRPr lang="es-ES_tradnl" dirty="0" smtClean="0"/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Realizados en número pequeño.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Un único cliente.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Usuarios: especialistas de esas disciplinas.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Crisis en la producción de software 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26" y="1000394"/>
            <a:ext cx="51530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76" y="4981844"/>
            <a:ext cx="54006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475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5745163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(2014).</a:t>
            </a:r>
          </a:p>
          <a:p>
            <a:pPr lvl="1" eaLnBrk="1" hangingPunct="1"/>
            <a:r>
              <a:rPr lang="es-ES" sz="1800" dirty="0" smtClean="0"/>
              <a:t>http://www.standishgroup.com </a:t>
            </a:r>
          </a:p>
          <a:p>
            <a:pPr lvl="1" eaLnBrk="1" hangingPunct="1"/>
            <a:r>
              <a:rPr lang="es-ES" sz="1800" dirty="0" smtClean="0"/>
              <a:t>365 directivos, 8.830 desarrollos</a:t>
            </a:r>
          </a:p>
          <a:p>
            <a:pPr lvl="1" eaLnBrk="1" hangingPunct="1"/>
            <a:r>
              <a:rPr lang="es-ES" sz="1800" dirty="0" smtClean="0"/>
              <a:t>Empresas en EE.UU.</a:t>
            </a:r>
          </a:p>
          <a:p>
            <a:pPr lvl="1" eaLnBrk="1" hangingPunct="1"/>
            <a:r>
              <a:rPr lang="es-ES" sz="1800" dirty="0" smtClean="0"/>
              <a:t>Coste final: 189% del coste previsto</a:t>
            </a:r>
          </a:p>
          <a:p>
            <a:pPr lvl="1" eaLnBrk="1" hangingPunct="1"/>
            <a:r>
              <a:rPr lang="es-ES" sz="1800" dirty="0" smtClean="0"/>
              <a:t>Duración final: 222% de lo planificado</a:t>
            </a:r>
          </a:p>
          <a:p>
            <a:pPr lvl="1" eaLnBrk="1" hangingPunct="1"/>
            <a:endParaRPr lang="es-ES" sz="1800" dirty="0" smtClean="0"/>
          </a:p>
        </p:txBody>
      </p:sp>
      <p:graphicFrame>
        <p:nvGraphicFramePr>
          <p:cNvPr id="1484804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41882673"/>
              </p:ext>
            </p:extLst>
          </p:nvPr>
        </p:nvGraphicFramePr>
        <p:xfrm>
          <a:off x="2971800" y="3279775"/>
          <a:ext cx="59658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Gráfico" r:id="rId3" imgW="7077109" imgH="3667133" progId="Excel.Chart.8">
                  <p:embed/>
                </p:oleObj>
              </mc:Choice>
              <mc:Fallback>
                <p:oleObj name="Gráfico" r:id="rId3" imgW="7077109" imgH="3667133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9775"/>
                        <a:ext cx="59658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05" name="Rectangle 5"/>
          <p:cNvSpPr>
            <a:spLocks noChangeArrowheads="1"/>
          </p:cNvSpPr>
          <p:nvPr/>
        </p:nvSpPr>
        <p:spPr bwMode="auto">
          <a:xfrm>
            <a:off x="7086600" y="2057400"/>
            <a:ext cx="2590800" cy="1303338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000">
                <a:solidFill>
                  <a:schemeClr val="hlink"/>
                </a:solidFill>
              </a:rPr>
              <a:t> </a:t>
            </a:r>
            <a:r>
              <a:rPr lang="es-ES" sz="1600">
                <a:solidFill>
                  <a:srgbClr val="CC3300"/>
                </a:solidFill>
              </a:rPr>
              <a:t>Terminado y operativo pero fuera de plazo, fuera de presupuesto y sin satisfacer todos los requisitos.</a:t>
            </a:r>
            <a:endParaRPr lang="es-ES">
              <a:solidFill>
                <a:srgbClr val="000066"/>
              </a:solidFill>
            </a:endParaRPr>
          </a:p>
        </p:txBody>
      </p:sp>
      <p:sp>
        <p:nvSpPr>
          <p:cNvPr id="1484806" name="Rectangle 6"/>
          <p:cNvSpPr>
            <a:spLocks noChangeArrowheads="1"/>
          </p:cNvSpPr>
          <p:nvPr/>
        </p:nvSpPr>
        <p:spPr bwMode="auto">
          <a:xfrm>
            <a:off x="990600" y="54102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000">
                <a:solidFill>
                  <a:schemeClr val="hlink"/>
                </a:solidFill>
              </a:rPr>
              <a:t> </a:t>
            </a:r>
            <a:r>
              <a:rPr lang="es-ES" sz="1600">
                <a:solidFill>
                  <a:srgbClr val="CC3300"/>
                </a:solidFill>
              </a:rPr>
              <a:t>Terminado dentro del plazo y presupuesto, cumpliendo todos los requisitos</a:t>
            </a:r>
            <a:endParaRPr lang="es-ES">
              <a:solidFill>
                <a:srgbClr val="000066"/>
              </a:solidFill>
            </a:endParaRPr>
          </a:p>
        </p:txBody>
      </p:sp>
      <p:sp>
        <p:nvSpPr>
          <p:cNvPr id="1484807" name="Rectangle 7"/>
          <p:cNvSpPr>
            <a:spLocks noChangeArrowheads="1"/>
          </p:cNvSpPr>
          <p:nvPr/>
        </p:nvSpPr>
        <p:spPr bwMode="auto">
          <a:xfrm>
            <a:off x="457200" y="3657600"/>
            <a:ext cx="21336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000">
                <a:solidFill>
                  <a:schemeClr val="hlink"/>
                </a:solidFill>
              </a:rPr>
              <a:t> </a:t>
            </a:r>
            <a:r>
              <a:rPr lang="es-ES" sz="1600">
                <a:solidFill>
                  <a:srgbClr val="CC3300"/>
                </a:solidFill>
              </a:rPr>
              <a:t>Cancelado durante el desarrollo</a:t>
            </a:r>
            <a:endParaRPr lang="es-ES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8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8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8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484804" grpId="0"/>
      <p:bldP spid="1484805" grpId="0" animBg="1"/>
      <p:bldP spid="1484806" grpId="0" animBg="1"/>
      <p:bldP spid="1484807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26305</TotalTime>
  <Words>899</Words>
  <Application>Microsoft Office PowerPoint</Application>
  <PresentationFormat>A4 (210 x 297 mm)</PresentationFormat>
  <Paragraphs>163</Paragraphs>
  <Slides>19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Garrison Light Sans</vt:lpstr>
      <vt:lpstr>Times New Roman</vt:lpstr>
      <vt:lpstr>Trebuchet MS</vt:lpstr>
      <vt:lpstr>Diseño predeterminado</vt:lpstr>
      <vt:lpstr>Gráfico</vt:lpstr>
      <vt:lpstr>Fundamentos de ingeniería de software</vt:lpstr>
      <vt:lpstr>¿Qué es un sistema?</vt:lpstr>
      <vt:lpstr>El software</vt:lpstr>
      <vt:lpstr>Aplicaciones del software</vt:lpstr>
      <vt:lpstr>¿Qué es un proyecto software?</vt:lpstr>
      <vt:lpstr>Aplicaciones del software</vt:lpstr>
      <vt:lpstr>Software hechos a medida (‘Bespoke’)  frente a Software comerciales</vt:lpstr>
      <vt:lpstr>Crisis en la producción de software 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La Ingeniería del Software</vt:lpstr>
      <vt:lpstr>La Ingeniería del Software Terminología y conceptos</vt:lpstr>
      <vt:lpstr>Fundamentos de ingeniería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1048</cp:revision>
  <cp:lastPrinted>2001-11-28T11:57:43Z</cp:lastPrinted>
  <dcterms:created xsi:type="dcterms:W3CDTF">1601-01-01T00:00:00Z</dcterms:created>
  <dcterms:modified xsi:type="dcterms:W3CDTF">2019-07-22T23:41:13Z</dcterms:modified>
</cp:coreProperties>
</file>