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63" r:id="rId2"/>
    <p:sldId id="465" r:id="rId3"/>
    <p:sldId id="466" r:id="rId4"/>
    <p:sldId id="467" r:id="rId5"/>
    <p:sldId id="468" r:id="rId6"/>
    <p:sldId id="469" r:id="rId7"/>
    <p:sldId id="470" r:id="rId8"/>
    <p:sldId id="471" r:id="rId9"/>
    <p:sldId id="472" r:id="rId10"/>
    <p:sldId id="473" r:id="rId11"/>
    <p:sldId id="474" r:id="rId12"/>
    <p:sldId id="475" r:id="rId13"/>
    <p:sldId id="476" r:id="rId14"/>
    <p:sldId id="477" r:id="rId15"/>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mn-ea"/>
        <a:cs typeface="+mn-cs"/>
      </a:defRPr>
    </a:lvl1pPr>
    <a:lvl2pPr marL="457200" algn="ctr" rtl="0" fontAlgn="base">
      <a:spcBef>
        <a:spcPct val="50000"/>
      </a:spcBef>
      <a:spcAft>
        <a:spcPct val="0"/>
      </a:spcAft>
      <a:defRPr kern="1200">
        <a:solidFill>
          <a:srgbClr val="990000"/>
        </a:solidFill>
        <a:latin typeface="Garrison Light Sans" pitchFamily="34" charset="0"/>
        <a:ea typeface="+mn-ea"/>
        <a:cs typeface="+mn-cs"/>
      </a:defRPr>
    </a:lvl2pPr>
    <a:lvl3pPr marL="914400" algn="ctr" rtl="0" fontAlgn="base">
      <a:spcBef>
        <a:spcPct val="50000"/>
      </a:spcBef>
      <a:spcAft>
        <a:spcPct val="0"/>
      </a:spcAft>
      <a:defRPr kern="1200">
        <a:solidFill>
          <a:srgbClr val="990000"/>
        </a:solidFill>
        <a:latin typeface="Garrison Light Sans" pitchFamily="34" charset="0"/>
        <a:ea typeface="+mn-ea"/>
        <a:cs typeface="+mn-cs"/>
      </a:defRPr>
    </a:lvl3pPr>
    <a:lvl4pPr marL="1371600" algn="ctr" rtl="0" fontAlgn="base">
      <a:spcBef>
        <a:spcPct val="50000"/>
      </a:spcBef>
      <a:spcAft>
        <a:spcPct val="0"/>
      </a:spcAft>
      <a:defRPr kern="1200">
        <a:solidFill>
          <a:srgbClr val="990000"/>
        </a:solidFill>
        <a:latin typeface="Garrison Light Sans" pitchFamily="34" charset="0"/>
        <a:ea typeface="+mn-ea"/>
        <a:cs typeface="+mn-cs"/>
      </a:defRPr>
    </a:lvl4pPr>
    <a:lvl5pPr marL="1828800" algn="ctr" rtl="0" fontAlgn="base">
      <a:spcBef>
        <a:spcPct val="50000"/>
      </a:spcBef>
      <a:spcAft>
        <a:spcPct val="0"/>
      </a:spcAft>
      <a:defRPr kern="1200">
        <a:solidFill>
          <a:srgbClr val="990000"/>
        </a:solidFill>
        <a:latin typeface="Garrison Light Sans" pitchFamily="34" charset="0"/>
        <a:ea typeface="+mn-ea"/>
        <a:cs typeface="+mn-cs"/>
      </a:defRPr>
    </a:lvl5pPr>
    <a:lvl6pPr marL="2286000" algn="l" defTabSz="914400" rtl="0" eaLnBrk="1" latinLnBrk="0" hangingPunct="1">
      <a:defRPr kern="1200">
        <a:solidFill>
          <a:srgbClr val="990000"/>
        </a:solidFill>
        <a:latin typeface="Garrison Light Sans" pitchFamily="34" charset="0"/>
        <a:ea typeface="+mn-ea"/>
        <a:cs typeface="+mn-cs"/>
      </a:defRPr>
    </a:lvl6pPr>
    <a:lvl7pPr marL="2743200" algn="l" defTabSz="914400" rtl="0" eaLnBrk="1" latinLnBrk="0" hangingPunct="1">
      <a:defRPr kern="1200">
        <a:solidFill>
          <a:srgbClr val="990000"/>
        </a:solidFill>
        <a:latin typeface="Garrison Light Sans" pitchFamily="34" charset="0"/>
        <a:ea typeface="+mn-ea"/>
        <a:cs typeface="+mn-cs"/>
      </a:defRPr>
    </a:lvl7pPr>
    <a:lvl8pPr marL="3200400" algn="l" defTabSz="914400" rtl="0" eaLnBrk="1" latinLnBrk="0" hangingPunct="1">
      <a:defRPr kern="1200">
        <a:solidFill>
          <a:srgbClr val="990000"/>
        </a:solidFill>
        <a:latin typeface="Garrison Light Sans" pitchFamily="34" charset="0"/>
        <a:ea typeface="+mn-ea"/>
        <a:cs typeface="+mn-cs"/>
      </a:defRPr>
    </a:lvl8pPr>
    <a:lvl9pPr marL="3657600" algn="l" defTabSz="914400" rtl="0" eaLnBrk="1" latinLnBrk="0" hangingPunct="1">
      <a:defRPr kern="1200">
        <a:solidFill>
          <a:srgbClr val="990000"/>
        </a:solidFill>
        <a:latin typeface="Garrison Light San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9" autoAdjust="0"/>
    <p:restoredTop sz="89748" autoAdjust="0"/>
  </p:normalViewPr>
  <p:slideViewPr>
    <p:cSldViewPr snapToGrid="0">
      <p:cViewPr varScale="1">
        <p:scale>
          <a:sx n="67" d="100"/>
          <a:sy n="67" d="100"/>
        </p:scale>
        <p:origin x="1578"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24"/>
    </p:cViewPr>
  </p:sorterViewPr>
  <p:notesViewPr>
    <p:cSldViewPr snapToGrid="0">
      <p:cViewPr>
        <p:scale>
          <a:sx n="75" d="100"/>
          <a:sy n="75" d="100"/>
        </p:scale>
        <p:origin x="-2400" y="-7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pitchFamily="18" charset="0"/>
              </a:defRPr>
            </a:lvl1pPr>
          </a:lstStyle>
          <a:p>
            <a:pPr>
              <a:defRPr/>
            </a:pPr>
            <a:fld id="{E18DCA30-0ED8-4411-B0B9-0F27C8E85654}" type="slidenum">
              <a:rPr lang="es-MX"/>
              <a:pPr>
                <a:defRPr/>
              </a:pPr>
              <a:t>‹Nº›</a:t>
            </a:fld>
            <a:endParaRPr lang="es-MX" dirty="0"/>
          </a:p>
        </p:txBody>
      </p:sp>
    </p:spTree>
    <p:extLst>
      <p:ext uri="{BB962C8B-B14F-4D97-AF65-F5344CB8AC3E}">
        <p14:creationId xmlns:p14="http://schemas.microsoft.com/office/powerpoint/2010/main" val="408068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dirty="0">
                <a:solidFill>
                  <a:schemeClr val="tx1"/>
                </a:solidFill>
                <a:latin typeface="Times New Roman" pitchFamily="18" charset="0"/>
              </a:defRPr>
            </a:lvl1pPr>
          </a:lstStyle>
          <a:p>
            <a:pPr>
              <a:defRPr/>
            </a:pPr>
            <a:endParaRPr lang="en-US"/>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dirty="0">
                <a:solidFill>
                  <a:schemeClr val="tx1"/>
                </a:solidFill>
                <a:latin typeface="Times New Roman"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dirty="0">
                <a:solidFill>
                  <a:schemeClr val="tx1"/>
                </a:solidFill>
                <a:latin typeface="Times New Roman" pitchFamily="18" charset="0"/>
              </a:defRPr>
            </a:lvl1pPr>
          </a:lstStyle>
          <a:p>
            <a:pPr>
              <a:defRPr/>
            </a:pPr>
            <a:endParaRPr lang="en-US"/>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pitchFamily="18" charset="0"/>
              </a:defRPr>
            </a:lvl1pPr>
          </a:lstStyle>
          <a:p>
            <a:pPr>
              <a:defRPr/>
            </a:pPr>
            <a:fld id="{C14E9884-D546-4294-885B-4C53C9422923}" type="slidenum">
              <a:rPr lang="en-US"/>
              <a:pPr>
                <a:defRPr/>
              </a:pPr>
              <a:t>‹Nº›</a:t>
            </a:fld>
            <a:endParaRPr lang="en-US" dirty="0"/>
          </a:p>
        </p:txBody>
      </p:sp>
    </p:spTree>
    <p:extLst>
      <p:ext uri="{BB962C8B-B14F-4D97-AF65-F5344CB8AC3E}">
        <p14:creationId xmlns:p14="http://schemas.microsoft.com/office/powerpoint/2010/main" val="606068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A6490FFA-4E72-4E6C-ACF4-DB61C38120A1}" type="slidenum">
              <a:rPr lang="en-US" smtClean="0">
                <a:solidFill>
                  <a:schemeClr val="tx1"/>
                </a:solidFill>
                <a:latin typeface="Times New Roman" pitchFamily="18" charset="0"/>
              </a:rPr>
              <a:pPr eaLnBrk="1" hangingPunct="1"/>
              <a:t>1</a:t>
            </a:fld>
            <a:endParaRPr lang="en-US" smtClean="0">
              <a:solidFill>
                <a:schemeClr val="tx1"/>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68545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5014C3B3-F999-4368-91A1-43FD4390B997}" type="slidenum">
              <a:rPr lang="en-US" smtClean="0">
                <a:solidFill>
                  <a:schemeClr val="tx1"/>
                </a:solidFill>
                <a:latin typeface="Times New Roman" pitchFamily="18" charset="0"/>
              </a:rPr>
              <a:pPr eaLnBrk="1" hangingPunct="1"/>
              <a:t>5</a:t>
            </a:fld>
            <a:endParaRPr lang="en-US" smtClean="0">
              <a:solidFill>
                <a:schemeClr val="tx1"/>
              </a:solidFill>
              <a:latin typeface="Times New Roman" pitchFamily="18" charset="0"/>
            </a:endParaRPr>
          </a:p>
        </p:txBody>
      </p:sp>
      <p:sp>
        <p:nvSpPr>
          <p:cNvPr id="30723" name="Rectangle 2"/>
          <p:cNvSpPr>
            <a:spLocks noGrp="1" noRot="1" noChangeAspect="1" noChangeArrowheads="1" noTextEdit="1"/>
          </p:cNvSpPr>
          <p:nvPr>
            <p:ph type="sldImg"/>
          </p:nvPr>
        </p:nvSpPr>
        <p:spPr>
          <a:xfrm>
            <a:off x="777875" y="768350"/>
            <a:ext cx="5543550" cy="3838575"/>
          </a:xfrm>
          <a:ln/>
        </p:spPr>
      </p:sp>
      <p:sp>
        <p:nvSpPr>
          <p:cNvPr id="30724"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smtClean="0"/>
              <a:t>Se comporta como una cadena de producción</a:t>
            </a:r>
          </a:p>
          <a:p>
            <a:pPr eaLnBrk="1" hangingPunct="1"/>
            <a:endParaRPr lang="es-ES" smtClean="0"/>
          </a:p>
          <a:p>
            <a:pPr eaLnBrk="1" hangingPunct="1"/>
            <a:r>
              <a:rPr lang="en-US" smtClean="0"/>
              <a:t>SAGE combined computer systems and a sophisticated radar and communications system to track U.S. air space and send the data to 23 installations around the country. Each installation had its own computer and backup system. SAGE used CRTs, and a light pen was used to hone in on a suspicious blip on the screen.</a:t>
            </a:r>
          </a:p>
          <a:p>
            <a:pPr eaLnBrk="1" hangingPunct="1"/>
            <a:r>
              <a:rPr lang="es-ES" smtClean="0"/>
              <a:t>SAGE  sistema desarrollado durante la guerra fría  que combina ordenadores con radares y sistemas de comunicación para el seguimiento de aeronaves. Esta basado en un desarrollo del MIT</a:t>
            </a:r>
          </a:p>
        </p:txBody>
      </p:sp>
    </p:spTree>
    <p:extLst>
      <p:ext uri="{BB962C8B-B14F-4D97-AF65-F5344CB8AC3E}">
        <p14:creationId xmlns:p14="http://schemas.microsoft.com/office/powerpoint/2010/main" val="165253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17A89191-E353-4DBF-A099-8395AAEDF6AA}" type="slidenum">
              <a:rPr lang="en-US" smtClean="0">
                <a:solidFill>
                  <a:schemeClr val="tx1"/>
                </a:solidFill>
                <a:latin typeface="Times New Roman" pitchFamily="18" charset="0"/>
              </a:rPr>
              <a:pPr eaLnBrk="1" hangingPunct="1"/>
              <a:t>9</a:t>
            </a:fld>
            <a:endParaRPr lang="en-US" smtClean="0">
              <a:solidFill>
                <a:schemeClr val="tx1"/>
              </a:solidFill>
              <a:latin typeface="Times New Roman" pitchFamily="18" charset="0"/>
            </a:endParaRPr>
          </a:p>
        </p:txBody>
      </p:sp>
      <p:sp>
        <p:nvSpPr>
          <p:cNvPr id="31747" name="Rectangle 2"/>
          <p:cNvSpPr>
            <a:spLocks noGrp="1" noRot="1" noChangeAspect="1" noChangeArrowheads="1" noTextEdit="1"/>
          </p:cNvSpPr>
          <p:nvPr>
            <p:ph type="sldImg"/>
          </p:nvPr>
        </p:nvSpPr>
        <p:spPr>
          <a:xfrm>
            <a:off x="777875" y="768350"/>
            <a:ext cx="5543550" cy="3838575"/>
          </a:xfrm>
          <a:ln/>
        </p:spPr>
      </p:sp>
      <p:sp>
        <p:nvSpPr>
          <p:cNvPr id="3174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s-ES" smtClean="0"/>
              <a:t>Versiones incrementales. Durante la primera iteración la versión podría ser un modelo tan solo en papel o bien un prototipo. </a:t>
            </a:r>
          </a:p>
          <a:p>
            <a:pPr eaLnBrk="1" hangingPunct="1"/>
            <a:endParaRPr lang="es-ES" smtClean="0"/>
          </a:p>
        </p:txBody>
      </p:sp>
    </p:spTree>
    <p:extLst>
      <p:ext uri="{BB962C8B-B14F-4D97-AF65-F5344CB8AC3E}">
        <p14:creationId xmlns:p14="http://schemas.microsoft.com/office/powerpoint/2010/main" val="329722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defRPr>
            </a:lvl1pPr>
            <a:lvl2pPr marL="742950" indent="-285750" defTabSz="963613" eaLnBrk="0" hangingPunct="0">
              <a:defRPr>
                <a:solidFill>
                  <a:srgbClr val="990000"/>
                </a:solidFill>
                <a:latin typeface="Garrison Light Sans" pitchFamily="34" charset="0"/>
              </a:defRPr>
            </a:lvl2pPr>
            <a:lvl3pPr marL="1143000" indent="-228600" defTabSz="963613" eaLnBrk="0" hangingPunct="0">
              <a:defRPr>
                <a:solidFill>
                  <a:srgbClr val="990000"/>
                </a:solidFill>
                <a:latin typeface="Garrison Light Sans" pitchFamily="34" charset="0"/>
              </a:defRPr>
            </a:lvl3pPr>
            <a:lvl4pPr marL="1600200" indent="-228600" defTabSz="963613" eaLnBrk="0" hangingPunct="0">
              <a:defRPr>
                <a:solidFill>
                  <a:srgbClr val="990000"/>
                </a:solidFill>
                <a:latin typeface="Garrison Light Sans" pitchFamily="34" charset="0"/>
              </a:defRPr>
            </a:lvl4pPr>
            <a:lvl5pPr marL="2057400" indent="-228600" defTabSz="963613" eaLnBrk="0" hangingPunct="0">
              <a:defRPr>
                <a:solidFill>
                  <a:srgbClr val="990000"/>
                </a:solidFill>
                <a:latin typeface="Garrison Light Sans" pitchFamily="34" charset="0"/>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defRPr>
            </a:lvl9pPr>
          </a:lstStyle>
          <a:p>
            <a:pPr eaLnBrk="1" hangingPunct="1"/>
            <a:fld id="{A6490FFA-4E72-4E6C-ACF4-DB61C38120A1}" type="slidenum">
              <a:rPr lang="en-US" smtClean="0">
                <a:solidFill>
                  <a:schemeClr val="tx1"/>
                </a:solidFill>
                <a:latin typeface="Times New Roman" pitchFamily="18" charset="0"/>
              </a:rPr>
              <a:pPr eaLnBrk="1" hangingPunct="1"/>
              <a:t>14</a:t>
            </a:fld>
            <a:endParaRPr lang="en-US" smtClean="0">
              <a:solidFill>
                <a:schemeClr val="tx1"/>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3534068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918C5B11-8D90-4C80-9106-5B663A7DDE8B}"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43" y="6553200"/>
            <a:ext cx="22172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Haga clic para modificar el estilo de título del patrón</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pitchFamily="34" charset="0"/>
              <a:buNone/>
              <a:defRPr/>
            </a:lvl1pPr>
          </a:lstStyle>
          <a:p>
            <a:r>
              <a:rPr lang="es-MX"/>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812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1797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6016397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239000" y="76200"/>
            <a:ext cx="2209800" cy="63246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09600" y="76200"/>
            <a:ext cx="6477000" cy="6324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9008612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76200"/>
            <a:ext cx="8839200" cy="762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609600" y="1143000"/>
            <a:ext cx="434340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5400" y="1143000"/>
            <a:ext cx="434340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3882609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6895042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3809101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6822469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2628019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2330034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5397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2058741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dirty="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5266035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E1DD01B3-C2A6-45F7-9D0C-4E7445B88526}"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3032"/>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mj-ea"/>
          <a:cs typeface="+mj-cs"/>
        </a:defRPr>
      </a:lvl1pPr>
      <a:lvl2pPr algn="r" rtl="0" eaLnBrk="0" fontAlgn="base" hangingPunct="0">
        <a:spcBef>
          <a:spcPct val="0"/>
        </a:spcBef>
        <a:spcAft>
          <a:spcPct val="0"/>
        </a:spcAft>
        <a:defRPr sz="2800">
          <a:solidFill>
            <a:srgbClr val="006600"/>
          </a:solidFill>
          <a:latin typeface="Garrison Light Sans" pitchFamily="34" charset="0"/>
        </a:defRPr>
      </a:lvl2pPr>
      <a:lvl3pPr algn="r" rtl="0" eaLnBrk="0" fontAlgn="base" hangingPunct="0">
        <a:spcBef>
          <a:spcPct val="0"/>
        </a:spcBef>
        <a:spcAft>
          <a:spcPct val="0"/>
        </a:spcAft>
        <a:defRPr sz="2800">
          <a:solidFill>
            <a:srgbClr val="006600"/>
          </a:solidFill>
          <a:latin typeface="Garrison Light Sans" pitchFamily="34" charset="0"/>
        </a:defRPr>
      </a:lvl3pPr>
      <a:lvl4pPr algn="r" rtl="0" eaLnBrk="0" fontAlgn="base" hangingPunct="0">
        <a:spcBef>
          <a:spcPct val="0"/>
        </a:spcBef>
        <a:spcAft>
          <a:spcPct val="0"/>
        </a:spcAft>
        <a:defRPr sz="2800">
          <a:solidFill>
            <a:srgbClr val="006600"/>
          </a:solidFill>
          <a:latin typeface="Garrison Light Sans" pitchFamily="34" charset="0"/>
        </a:defRPr>
      </a:lvl4pPr>
      <a:lvl5pPr algn="r" rtl="0" eaLnBrk="0" fontAlgn="base" hangingPunct="0">
        <a:spcBef>
          <a:spcPct val="0"/>
        </a:spcBef>
        <a:spcAft>
          <a:spcPct val="0"/>
        </a:spcAft>
        <a:defRPr sz="2800">
          <a:solidFill>
            <a:srgbClr val="006600"/>
          </a:solidFill>
          <a:latin typeface="Garrison Light Sans" pitchFamily="34" charset="0"/>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pitchFamily="34" charset="0"/>
        <a:buChar char="&gt;"/>
        <a:defRPr sz="2400">
          <a:solidFill>
            <a:srgbClr val="000066"/>
          </a:solidFill>
          <a:latin typeface="+mn-lt"/>
          <a:ea typeface="+mn-ea"/>
          <a:cs typeface="+mn-cs"/>
        </a:defRPr>
      </a:lvl1pPr>
      <a:lvl2pPr marL="742950" indent="-285750" algn="just" rtl="0" eaLnBrk="0" fontAlgn="base" hangingPunct="0">
        <a:spcBef>
          <a:spcPct val="20000"/>
        </a:spcBef>
        <a:spcAft>
          <a:spcPct val="0"/>
        </a:spcAft>
        <a:buClr>
          <a:srgbClr val="CC3300"/>
        </a:buClr>
        <a:buFont typeface="Times New Roman" pitchFamily="18" charset="0"/>
        <a:buChar char="–"/>
        <a:defRPr sz="2000">
          <a:solidFill>
            <a:srgbClr val="000066"/>
          </a:solidFill>
          <a:latin typeface="+mn-lt"/>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defRPr>
      </a:lvl3pPr>
      <a:lvl4pPr marL="1600200" indent="-228600" algn="just" rtl="0" eaLnBrk="0" fontAlgn="base" hangingPunct="0">
        <a:spcBef>
          <a:spcPct val="20000"/>
        </a:spcBef>
        <a:spcAft>
          <a:spcPct val="0"/>
        </a:spcAft>
        <a:buClr>
          <a:srgbClr val="CC3300"/>
        </a:buClr>
        <a:buFont typeface="Times New Roman" pitchFamily="18" charset="0"/>
        <a:buChar char="–"/>
        <a:defRPr sz="1600">
          <a:solidFill>
            <a:srgbClr val="000066"/>
          </a:solidFill>
          <a:latin typeface="+mn-lt"/>
        </a:defRPr>
      </a:lvl4pPr>
      <a:lvl5pPr marL="2057400" indent="-228600" algn="just" rtl="0" eaLnBrk="0" fontAlgn="base" hangingPunct="0">
        <a:spcBef>
          <a:spcPct val="20000"/>
        </a:spcBef>
        <a:spcAft>
          <a:spcPct val="0"/>
        </a:spcAft>
        <a:buClr>
          <a:srgbClr val="CC3300"/>
        </a:buClr>
        <a:buFont typeface="Trebuchet MS" pitchFamily="34" charset="0"/>
        <a:buChar char="&gt;"/>
        <a:defRPr sz="1600">
          <a:solidFill>
            <a:srgbClr val="000066"/>
          </a:solidFill>
          <a:latin typeface="+mn-lt"/>
        </a:defRPr>
      </a:lvl5pPr>
      <a:lvl6pPr marL="25146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6pPr>
      <a:lvl7pPr marL="29718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7pPr>
      <a:lvl8pPr marL="34290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8pPr>
      <a:lvl9pPr marL="3886200" indent="-228600" algn="just" rtl="0" fontAlgn="base">
        <a:spcBef>
          <a:spcPct val="20000"/>
        </a:spcBef>
        <a:spcAft>
          <a:spcPct val="0"/>
        </a:spcAft>
        <a:buClr>
          <a:srgbClr val="CC3300"/>
        </a:buClr>
        <a:buFont typeface="Trebuchet MS" pitchFamily="34" charset="0"/>
        <a:buChar char="&gt;"/>
        <a:defRPr sz="1600">
          <a:solidFill>
            <a:srgbClr val="000066"/>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smtClean="0">
                <a:solidFill>
                  <a:srgbClr val="000066"/>
                </a:solidFill>
              </a:rPr>
              <a:t>Fundamentos de ingeniería de software</a:t>
            </a: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2:</a:t>
            </a:r>
            <a:r>
              <a:rPr lang="es-ES" sz="2800" dirty="0" smtClean="0">
                <a:solidFill>
                  <a:srgbClr val="006600"/>
                </a:solidFill>
              </a:rPr>
              <a:t> </a:t>
            </a:r>
            <a:r>
              <a:rPr lang="es-ES" sz="2800" b="1" dirty="0" smtClean="0">
                <a:solidFill>
                  <a:srgbClr val="006600"/>
                </a:solidFill>
              </a:rPr>
              <a:t>[</a:t>
            </a:r>
            <a:r>
              <a:rPr lang="es-ES" sz="2800" dirty="0" smtClean="0"/>
              <a:t>Procesos de desarrollo</a:t>
            </a:r>
            <a:r>
              <a:rPr lang="es-ES" sz="2800" b="1" dirty="0" smtClean="0">
                <a:solidFill>
                  <a:srgbClr val="006600"/>
                </a:solidFill>
              </a:rPr>
              <a:t>]</a:t>
            </a:r>
            <a:r>
              <a:rPr lang="es-ES" sz="2800" dirty="0" smtClean="0">
                <a:solidFill>
                  <a:srgbClr val="006600"/>
                </a:solidFill>
              </a:rPr>
              <a:t> </a:t>
            </a:r>
          </a:p>
          <a:p>
            <a:pPr eaLnBrk="1" hangingPunct="1"/>
            <a:endParaRPr lang="es-ES" sz="2800" dirty="0" smtClean="0">
              <a:solidFill>
                <a:srgbClr val="006600"/>
              </a:solidFill>
            </a:endParaRP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 smtClean="0"/>
              <a:t>Procesos evolutivos de software: </a:t>
            </a:r>
            <a:r>
              <a:rPr lang="es-ES" sz="2400" smtClean="0">
                <a:solidFill>
                  <a:schemeClr val="hlink"/>
                </a:solidFill>
              </a:rPr>
              <a:t>Ensamblado de componentes</a:t>
            </a:r>
          </a:p>
        </p:txBody>
      </p:sp>
      <p:sp>
        <p:nvSpPr>
          <p:cNvPr id="23555" name="Rectangle 3"/>
          <p:cNvSpPr>
            <a:spLocks noGrp="1" noChangeArrowheads="1"/>
          </p:cNvSpPr>
          <p:nvPr>
            <p:ph type="body" sz="half" idx="1"/>
          </p:nvPr>
        </p:nvSpPr>
        <p:spPr>
          <a:xfrm>
            <a:off x="350838" y="1125538"/>
            <a:ext cx="4144962" cy="4689475"/>
          </a:xfrm>
        </p:spPr>
        <p:txBody>
          <a:bodyPr/>
          <a:lstStyle/>
          <a:p>
            <a:pPr algn="l" eaLnBrk="1" hangingPunct="1"/>
            <a:r>
              <a:rPr lang="es-ES" smtClean="0">
                <a:solidFill>
                  <a:srgbClr val="CC0000"/>
                </a:solidFill>
              </a:rPr>
              <a:t>Ensamblado de componentes</a:t>
            </a:r>
          </a:p>
          <a:p>
            <a:pPr eaLnBrk="1" hangingPunct="1"/>
            <a:endParaRPr lang="es-ES" sz="1800" smtClean="0"/>
          </a:p>
          <a:p>
            <a:pPr lvl="1" eaLnBrk="1" hangingPunct="1"/>
            <a:r>
              <a:rPr lang="es-ES" smtClean="0"/>
              <a:t>Orientado a la reutilización de componentes</a:t>
            </a:r>
          </a:p>
          <a:p>
            <a:pPr eaLnBrk="1" hangingPunct="1"/>
            <a:endParaRPr lang="es-ES" smtClean="0"/>
          </a:p>
          <a:p>
            <a:pPr lvl="1" eaLnBrk="1" hangingPunct="1"/>
            <a:r>
              <a:rPr lang="es-ES" smtClean="0"/>
              <a:t>Se puede utilizar junto con las técnicas anteriores</a:t>
            </a:r>
          </a:p>
          <a:p>
            <a:pPr eaLnBrk="1" hangingPunct="1"/>
            <a:endParaRPr lang="es-ES" smtClean="0"/>
          </a:p>
        </p:txBody>
      </p:sp>
      <p:sp>
        <p:nvSpPr>
          <p:cNvPr id="1509380" name="Text Box 4"/>
          <p:cNvSpPr txBox="1">
            <a:spLocks noChangeArrowheads="1"/>
          </p:cNvSpPr>
          <p:nvPr/>
        </p:nvSpPr>
        <p:spPr bwMode="auto">
          <a:xfrm>
            <a:off x="7162800" y="1600200"/>
            <a:ext cx="2460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Identificar componentes candidatos</a:t>
            </a:r>
          </a:p>
        </p:txBody>
      </p:sp>
      <p:sp>
        <p:nvSpPr>
          <p:cNvPr id="1509381" name="Text Box 5"/>
          <p:cNvSpPr txBox="1">
            <a:spLocks noChangeArrowheads="1"/>
          </p:cNvSpPr>
          <p:nvPr/>
        </p:nvSpPr>
        <p:spPr bwMode="auto">
          <a:xfrm>
            <a:off x="7643813" y="3141663"/>
            <a:ext cx="226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Búsqueda de componentes en biblioteca</a:t>
            </a:r>
          </a:p>
        </p:txBody>
      </p:sp>
      <p:sp>
        <p:nvSpPr>
          <p:cNvPr id="1509382" name="Text Box 6"/>
          <p:cNvSpPr txBox="1">
            <a:spLocks noChangeArrowheads="1"/>
          </p:cNvSpPr>
          <p:nvPr/>
        </p:nvSpPr>
        <p:spPr bwMode="auto">
          <a:xfrm>
            <a:off x="7643813" y="4292600"/>
            <a:ext cx="22621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Obtener/construir el componente</a:t>
            </a:r>
          </a:p>
        </p:txBody>
      </p:sp>
      <p:sp>
        <p:nvSpPr>
          <p:cNvPr id="1509383" name="Text Box 7"/>
          <p:cNvSpPr txBox="1">
            <a:spLocks noChangeArrowheads="1"/>
          </p:cNvSpPr>
          <p:nvPr/>
        </p:nvSpPr>
        <p:spPr bwMode="auto">
          <a:xfrm>
            <a:off x="6904038" y="5300663"/>
            <a:ext cx="226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eaLnBrk="1" hangingPunct="1">
              <a:spcBef>
                <a:spcPct val="0"/>
              </a:spcBef>
            </a:pPr>
            <a:r>
              <a:rPr lang="es-ES" sz="1400">
                <a:solidFill>
                  <a:schemeClr val="hlink"/>
                </a:solidFill>
              </a:rPr>
              <a:t>Catalogar los nuevos componentes</a:t>
            </a:r>
          </a:p>
        </p:txBody>
      </p:sp>
      <p:sp>
        <p:nvSpPr>
          <p:cNvPr id="1509384" name="Line 8"/>
          <p:cNvSpPr>
            <a:spLocks noChangeShapeType="1"/>
          </p:cNvSpPr>
          <p:nvPr/>
        </p:nvSpPr>
        <p:spPr bwMode="auto">
          <a:xfrm flipV="1">
            <a:off x="7370763" y="2060575"/>
            <a:ext cx="312737" cy="755650"/>
          </a:xfrm>
          <a:prstGeom prst="line">
            <a:avLst/>
          </a:prstGeom>
          <a:ln>
            <a:headEnd type="none" w="sm" len="sm"/>
            <a:tailEnd type="stealth" w="lg" len="lg"/>
          </a:ln>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5" name="Line 9"/>
          <p:cNvSpPr>
            <a:spLocks noChangeShapeType="1"/>
          </p:cNvSpPr>
          <p:nvPr/>
        </p:nvSpPr>
        <p:spPr bwMode="auto">
          <a:xfrm>
            <a:off x="8696325" y="2205038"/>
            <a:ext cx="157163" cy="863600"/>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6" name="Line 10"/>
          <p:cNvSpPr>
            <a:spLocks noChangeShapeType="1"/>
          </p:cNvSpPr>
          <p:nvPr/>
        </p:nvSpPr>
        <p:spPr bwMode="auto">
          <a:xfrm>
            <a:off x="8853488" y="3895725"/>
            <a:ext cx="0" cy="425450"/>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7" name="Line 11"/>
          <p:cNvSpPr>
            <a:spLocks noChangeShapeType="1"/>
          </p:cNvSpPr>
          <p:nvPr/>
        </p:nvSpPr>
        <p:spPr bwMode="auto">
          <a:xfrm flipH="1">
            <a:off x="8151813" y="4797425"/>
            <a:ext cx="701675" cy="576263"/>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509388" name="Line 12"/>
          <p:cNvSpPr>
            <a:spLocks noChangeShapeType="1"/>
          </p:cNvSpPr>
          <p:nvPr/>
        </p:nvSpPr>
        <p:spPr bwMode="auto">
          <a:xfrm flipH="1" flipV="1">
            <a:off x="6278563" y="4581525"/>
            <a:ext cx="936625" cy="792163"/>
          </a:xfrm>
          <a:prstGeom prst="line">
            <a:avLst/>
          </a:prstGeom>
          <a:ln>
            <a:headEnd type="none" w="sm" len="sm"/>
            <a:tailEnd type="stealth" w="lg" len="lg"/>
          </a:ln>
          <a:extLst>
            <a:ext uri="{909E8E84-426E-40DD-AFC4-6F175D3DCCD1}">
              <a14:hiddenFill xmlns:a14="http://schemas.microsoft.com/office/drawing/2010/main">
                <a:noFill/>
              </a14:hiddenFill>
            </a:ext>
          </a:extLst>
        </p:spPr>
        <p:style>
          <a:lnRef idx="3">
            <a:schemeClr val="accent4"/>
          </a:lnRef>
          <a:fillRef idx="0">
            <a:schemeClr val="accent4"/>
          </a:fillRef>
          <a:effectRef idx="2">
            <a:schemeClr val="accent4"/>
          </a:effectRef>
          <a:fontRef idx="minor">
            <a:schemeClr val="tx1"/>
          </a:fontRef>
        </p:style>
        <p:txBody>
          <a:bodyPr/>
          <a:lstStyle/>
          <a:p>
            <a:pPr>
              <a:defRPr/>
            </a:pPr>
            <a:endParaRPr lang="es-MX"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23565" name="Group 13"/>
          <p:cNvGrpSpPr>
            <a:grpSpLocks/>
          </p:cNvGrpSpPr>
          <p:nvPr/>
        </p:nvGrpSpPr>
        <p:grpSpPr bwMode="auto">
          <a:xfrm>
            <a:off x="4572000" y="1955800"/>
            <a:ext cx="3071813" cy="2692400"/>
            <a:chOff x="3360" y="994"/>
            <a:chExt cx="2977" cy="2298"/>
          </a:xfrm>
        </p:grpSpPr>
        <p:sp>
          <p:nvSpPr>
            <p:cNvPr id="23566" name="Text Box 14"/>
            <p:cNvSpPr txBox="1">
              <a:spLocks noChangeArrowheads="1"/>
            </p:cNvSpPr>
            <p:nvPr/>
          </p:nvSpPr>
          <p:spPr bwMode="auto">
            <a:xfrm>
              <a:off x="3360" y="1728"/>
              <a:ext cx="103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Comunicación con el usuario</a:t>
              </a:r>
            </a:p>
          </p:txBody>
        </p:sp>
        <p:sp>
          <p:nvSpPr>
            <p:cNvPr id="23567" name="Text Box 15"/>
            <p:cNvSpPr txBox="1">
              <a:spLocks noChangeArrowheads="1"/>
            </p:cNvSpPr>
            <p:nvPr/>
          </p:nvSpPr>
          <p:spPr bwMode="auto">
            <a:xfrm>
              <a:off x="4477" y="1200"/>
              <a:ext cx="89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Planificación</a:t>
              </a:r>
            </a:p>
          </p:txBody>
        </p:sp>
        <p:sp>
          <p:nvSpPr>
            <p:cNvPr id="23568" name="Text Box 16"/>
            <p:cNvSpPr txBox="1">
              <a:spLocks noChangeArrowheads="1"/>
            </p:cNvSpPr>
            <p:nvPr/>
          </p:nvSpPr>
          <p:spPr bwMode="auto">
            <a:xfrm>
              <a:off x="5533" y="1728"/>
              <a:ext cx="61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Análisis de riesgos</a:t>
              </a:r>
            </a:p>
          </p:txBody>
        </p:sp>
        <p:sp>
          <p:nvSpPr>
            <p:cNvPr id="23569" name="Text Box 17"/>
            <p:cNvSpPr txBox="1">
              <a:spLocks noChangeArrowheads="1"/>
            </p:cNvSpPr>
            <p:nvPr/>
          </p:nvSpPr>
          <p:spPr bwMode="auto">
            <a:xfrm>
              <a:off x="5589" y="2495"/>
              <a:ext cx="74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Ingeniería</a:t>
              </a:r>
            </a:p>
          </p:txBody>
        </p:sp>
        <p:sp>
          <p:nvSpPr>
            <p:cNvPr id="23570" name="Text Box 18"/>
            <p:cNvSpPr txBox="1">
              <a:spLocks noChangeArrowheads="1"/>
            </p:cNvSpPr>
            <p:nvPr/>
          </p:nvSpPr>
          <p:spPr bwMode="auto">
            <a:xfrm>
              <a:off x="4659" y="3083"/>
              <a:ext cx="9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Construcción</a:t>
              </a:r>
            </a:p>
          </p:txBody>
        </p:sp>
        <p:sp>
          <p:nvSpPr>
            <p:cNvPr id="23571" name="Text Box 19"/>
            <p:cNvSpPr txBox="1">
              <a:spLocks noChangeArrowheads="1"/>
            </p:cNvSpPr>
            <p:nvPr/>
          </p:nvSpPr>
          <p:spPr bwMode="auto">
            <a:xfrm>
              <a:off x="3566" y="2497"/>
              <a:ext cx="89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Evaluación</a:t>
              </a:r>
            </a:p>
          </p:txBody>
        </p:sp>
        <p:sp>
          <p:nvSpPr>
            <p:cNvPr id="23572" name="Text Box 20"/>
            <p:cNvSpPr txBox="1">
              <a:spLocks noChangeArrowheads="1"/>
            </p:cNvSpPr>
            <p:nvPr/>
          </p:nvSpPr>
          <p:spPr bwMode="auto">
            <a:xfrm>
              <a:off x="3360" y="2831"/>
              <a:ext cx="89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rgbClr val="CC0000"/>
                  </a:solidFill>
                </a:rPr>
                <a:t>Versiones</a:t>
              </a:r>
            </a:p>
          </p:txBody>
        </p:sp>
        <p:sp>
          <p:nvSpPr>
            <p:cNvPr id="23573" name="Line 21"/>
            <p:cNvSpPr>
              <a:spLocks noChangeShapeType="1"/>
            </p:cNvSpPr>
            <p:nvPr/>
          </p:nvSpPr>
          <p:spPr bwMode="auto">
            <a:xfrm flipV="1">
              <a:off x="3840" y="2496"/>
              <a:ext cx="767" cy="40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3574" name="Line 22"/>
            <p:cNvSpPr>
              <a:spLocks noChangeShapeType="1"/>
            </p:cNvSpPr>
            <p:nvPr/>
          </p:nvSpPr>
          <p:spPr bwMode="auto">
            <a:xfrm flipV="1">
              <a:off x="3875" y="2736"/>
              <a:ext cx="493" cy="151"/>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3575" name="Freeform 23"/>
            <p:cNvSpPr>
              <a:spLocks/>
            </p:cNvSpPr>
            <p:nvPr/>
          </p:nvSpPr>
          <p:spPr bwMode="auto">
            <a:xfrm>
              <a:off x="3931" y="994"/>
              <a:ext cx="1604" cy="1921"/>
            </a:xfrm>
            <a:custGeom>
              <a:avLst/>
              <a:gdLst>
                <a:gd name="T0" fmla="*/ 799 w 233"/>
                <a:gd name="T1" fmla="*/ 1221 h 280"/>
                <a:gd name="T2" fmla="*/ 785 w 233"/>
                <a:gd name="T3" fmla="*/ 912 h 280"/>
                <a:gd name="T4" fmla="*/ 1005 w 233"/>
                <a:gd name="T5" fmla="*/ 823 h 280"/>
                <a:gd name="T6" fmla="*/ 1150 w 233"/>
                <a:gd name="T7" fmla="*/ 1276 h 280"/>
                <a:gd name="T8" fmla="*/ 709 w 233"/>
                <a:gd name="T9" fmla="*/ 1454 h 280"/>
                <a:gd name="T10" fmla="*/ 496 w 233"/>
                <a:gd name="T11" fmla="*/ 775 h 280"/>
                <a:gd name="T12" fmla="*/ 1150 w 233"/>
                <a:gd name="T13" fmla="*/ 508 h 280"/>
                <a:gd name="T14" fmla="*/ 1439 w 233"/>
                <a:gd name="T15" fmla="*/ 1406 h 280"/>
                <a:gd name="T16" fmla="*/ 558 w 233"/>
                <a:gd name="T17" fmla="*/ 1770 h 280"/>
                <a:gd name="T18" fmla="*/ 200 w 233"/>
                <a:gd name="T19" fmla="*/ 645 h 280"/>
                <a:gd name="T20" fmla="*/ 1301 w 233"/>
                <a:gd name="T21" fmla="*/ 185 h 280"/>
                <a:gd name="T22" fmla="*/ 1549 w 233"/>
                <a:gd name="T23" fmla="*/ 357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280"/>
                <a:gd name="T38" fmla="*/ 233 w 233"/>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280">
                  <a:moveTo>
                    <a:pt x="116" y="178"/>
                  </a:moveTo>
                  <a:cubicBezTo>
                    <a:pt x="104" y="173"/>
                    <a:pt x="108" y="146"/>
                    <a:pt x="114" y="133"/>
                  </a:cubicBezTo>
                  <a:cubicBezTo>
                    <a:pt x="120" y="120"/>
                    <a:pt x="134" y="114"/>
                    <a:pt x="146" y="120"/>
                  </a:cubicBezTo>
                  <a:cubicBezTo>
                    <a:pt x="169" y="131"/>
                    <a:pt x="179" y="160"/>
                    <a:pt x="167" y="186"/>
                  </a:cubicBezTo>
                  <a:cubicBezTo>
                    <a:pt x="155" y="211"/>
                    <a:pt x="126" y="223"/>
                    <a:pt x="103" y="212"/>
                  </a:cubicBezTo>
                  <a:cubicBezTo>
                    <a:pt x="68" y="196"/>
                    <a:pt x="54" y="152"/>
                    <a:pt x="72" y="113"/>
                  </a:cubicBezTo>
                  <a:cubicBezTo>
                    <a:pt x="89" y="75"/>
                    <a:pt x="132" y="57"/>
                    <a:pt x="167" y="74"/>
                  </a:cubicBezTo>
                  <a:cubicBezTo>
                    <a:pt x="214" y="95"/>
                    <a:pt x="233" y="154"/>
                    <a:pt x="209" y="205"/>
                  </a:cubicBezTo>
                  <a:cubicBezTo>
                    <a:pt x="185" y="256"/>
                    <a:pt x="128" y="280"/>
                    <a:pt x="81" y="258"/>
                  </a:cubicBezTo>
                  <a:cubicBezTo>
                    <a:pt x="23" y="231"/>
                    <a:pt x="0" y="158"/>
                    <a:pt x="29" y="94"/>
                  </a:cubicBezTo>
                  <a:cubicBezTo>
                    <a:pt x="59" y="30"/>
                    <a:pt x="130" y="0"/>
                    <a:pt x="189" y="27"/>
                  </a:cubicBezTo>
                  <a:cubicBezTo>
                    <a:pt x="202" y="34"/>
                    <a:pt x="214" y="42"/>
                    <a:pt x="225" y="52"/>
                  </a:cubicBezTo>
                </a:path>
              </a:pathLst>
            </a:custGeom>
            <a:noFill/>
            <a:ln w="0">
              <a:solidFill>
                <a:srgbClr val="24211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3576" name="Rectangle 24"/>
            <p:cNvSpPr>
              <a:spLocks noChangeArrowheads="1"/>
            </p:cNvSpPr>
            <p:nvPr/>
          </p:nvSpPr>
          <p:spPr bwMode="auto">
            <a:xfrm>
              <a:off x="3559" y="2209"/>
              <a:ext cx="2643" cy="13"/>
            </a:xfrm>
            <a:prstGeom prst="rect">
              <a:avLst/>
            </a:prstGeom>
            <a:solidFill>
              <a:srgbClr val="2421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3577" name="Freeform 25"/>
            <p:cNvSpPr>
              <a:spLocks/>
            </p:cNvSpPr>
            <p:nvPr/>
          </p:nvSpPr>
          <p:spPr bwMode="auto">
            <a:xfrm>
              <a:off x="3972" y="1248"/>
              <a:ext cx="1955" cy="1942"/>
            </a:xfrm>
            <a:custGeom>
              <a:avLst/>
              <a:gdLst>
                <a:gd name="T0" fmla="*/ 14 w 284"/>
                <a:gd name="T1" fmla="*/ 0 h 283"/>
                <a:gd name="T2" fmla="*/ 1955 w 284"/>
                <a:gd name="T3" fmla="*/ 1928 h 283"/>
                <a:gd name="T4" fmla="*/ 1941 w 284"/>
                <a:gd name="T5" fmla="*/ 1942 h 283"/>
                <a:gd name="T6" fmla="*/ 0 w 284"/>
                <a:gd name="T7" fmla="*/ 7 h 283"/>
                <a:gd name="T8" fmla="*/ 14 w 284"/>
                <a:gd name="T9" fmla="*/ 0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 y="0"/>
                  </a:moveTo>
                  <a:lnTo>
                    <a:pt x="284" y="281"/>
                  </a:lnTo>
                  <a:lnTo>
                    <a:pt x="282" y="283"/>
                  </a:lnTo>
                  <a:lnTo>
                    <a:pt x="0" y="1"/>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3578" name="Freeform 26"/>
            <p:cNvSpPr>
              <a:spLocks/>
            </p:cNvSpPr>
            <p:nvPr/>
          </p:nvSpPr>
          <p:spPr bwMode="auto">
            <a:xfrm>
              <a:off x="3972" y="1248"/>
              <a:ext cx="1955" cy="1942"/>
            </a:xfrm>
            <a:custGeom>
              <a:avLst/>
              <a:gdLst>
                <a:gd name="T0" fmla="*/ 1955 w 284"/>
                <a:gd name="T1" fmla="*/ 7 h 283"/>
                <a:gd name="T2" fmla="*/ 14 w 284"/>
                <a:gd name="T3" fmla="*/ 1942 h 283"/>
                <a:gd name="T4" fmla="*/ 0 w 284"/>
                <a:gd name="T5" fmla="*/ 1928 h 283"/>
                <a:gd name="T6" fmla="*/ 1941 w 284"/>
                <a:gd name="T7" fmla="*/ 0 h 283"/>
                <a:gd name="T8" fmla="*/ 1955 w 284"/>
                <a:gd name="T9" fmla="*/ 7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84" y="1"/>
                  </a:moveTo>
                  <a:lnTo>
                    <a:pt x="2" y="283"/>
                  </a:lnTo>
                  <a:lnTo>
                    <a:pt x="0" y="281"/>
                  </a:lnTo>
                  <a:lnTo>
                    <a:pt x="282" y="0"/>
                  </a:lnTo>
                  <a:lnTo>
                    <a:pt x="284" y="1"/>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3579" name="Oval 27"/>
            <p:cNvSpPr>
              <a:spLocks noChangeArrowheads="1"/>
            </p:cNvSpPr>
            <p:nvPr/>
          </p:nvSpPr>
          <p:spPr bwMode="auto">
            <a:xfrm>
              <a:off x="4368" y="2688"/>
              <a:ext cx="110" cy="101"/>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
          <p:nvSpPr>
            <p:cNvPr id="23580" name="Oval 28"/>
            <p:cNvSpPr>
              <a:spLocks noChangeArrowheads="1"/>
            </p:cNvSpPr>
            <p:nvPr/>
          </p:nvSpPr>
          <p:spPr bwMode="auto">
            <a:xfrm>
              <a:off x="4608" y="2448"/>
              <a:ext cx="110" cy="101"/>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93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938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09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9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93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093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093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093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09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80" grpId="0"/>
      <p:bldP spid="1509381" grpId="0"/>
      <p:bldP spid="1509382" grpId="0"/>
      <p:bldP spid="15093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DRA</a:t>
            </a:r>
          </a:p>
        </p:txBody>
      </p:sp>
      <p:sp>
        <p:nvSpPr>
          <p:cNvPr id="24579" name="Rectangle 3"/>
          <p:cNvSpPr>
            <a:spLocks noGrp="1" noChangeArrowheads="1"/>
          </p:cNvSpPr>
          <p:nvPr>
            <p:ph type="body" idx="1"/>
          </p:nvPr>
        </p:nvSpPr>
        <p:spPr>
          <a:xfrm>
            <a:off x="381000" y="1023938"/>
            <a:ext cx="4953000" cy="5275262"/>
          </a:xfrm>
        </p:spPr>
        <p:txBody>
          <a:bodyPr/>
          <a:lstStyle/>
          <a:p>
            <a:pPr marL="87313" indent="-87313" algn="l" eaLnBrk="1" hangingPunct="1">
              <a:lnSpc>
                <a:spcPct val="90000"/>
              </a:lnSpc>
            </a:pPr>
            <a:r>
              <a:rPr lang="es-ES" dirty="0" smtClean="0">
                <a:solidFill>
                  <a:srgbClr val="CC0000"/>
                </a:solidFill>
              </a:rPr>
              <a:t>Desarrollo Rápido de Aplicaciones</a:t>
            </a:r>
          </a:p>
          <a:p>
            <a:pPr marL="87313" indent="-87313" eaLnBrk="1" hangingPunct="1">
              <a:lnSpc>
                <a:spcPct val="90000"/>
              </a:lnSpc>
            </a:pPr>
            <a:endParaRPr lang="es-ES" sz="2000" dirty="0" smtClean="0"/>
          </a:p>
          <a:p>
            <a:pPr marL="273050" lvl="1" indent="-6350" eaLnBrk="1" hangingPunct="1">
              <a:lnSpc>
                <a:spcPct val="90000"/>
              </a:lnSpc>
            </a:pPr>
            <a:r>
              <a:rPr lang="es-ES" dirty="0" smtClean="0"/>
              <a:t>Ofrecer productividad 10 veces mayor a la del promedio.</a:t>
            </a:r>
          </a:p>
          <a:p>
            <a:pPr marL="273050" lvl="1" indent="-6350" eaLnBrk="1" hangingPunct="1">
              <a:lnSpc>
                <a:spcPct val="90000"/>
              </a:lnSpc>
            </a:pPr>
            <a:endParaRPr lang="es-ES" dirty="0" smtClean="0"/>
          </a:p>
          <a:p>
            <a:pPr marL="273050" lvl="1" indent="-6350" eaLnBrk="1" hangingPunct="1">
              <a:lnSpc>
                <a:spcPct val="90000"/>
              </a:lnSpc>
            </a:pPr>
            <a:r>
              <a:rPr lang="es-ES" dirty="0" smtClean="0"/>
              <a:t>Ofrecer un conjunto de herramientas y técnicas transferibles a cualquier organización para desarrollar en forma rápida y de manera repetible.</a:t>
            </a:r>
          </a:p>
          <a:p>
            <a:pPr marL="273050" lvl="1" indent="-6350" eaLnBrk="1" hangingPunct="1">
              <a:lnSpc>
                <a:spcPct val="90000"/>
              </a:lnSpc>
            </a:pPr>
            <a:endParaRPr lang="es-ES" dirty="0" smtClean="0"/>
          </a:p>
          <a:p>
            <a:pPr marL="273050" lvl="1" indent="-6350" eaLnBrk="1" hangingPunct="1">
              <a:lnSpc>
                <a:spcPct val="90000"/>
              </a:lnSpc>
            </a:pPr>
            <a:r>
              <a:rPr lang="es-ES" dirty="0" smtClean="0"/>
              <a:t>Que la rapidez y calidad del desarrollo no dependa del gurú.</a:t>
            </a:r>
          </a:p>
          <a:p>
            <a:pPr marL="273050" lvl="1" indent="-6350" eaLnBrk="1" hangingPunct="1">
              <a:lnSpc>
                <a:spcPct val="90000"/>
              </a:lnSpc>
            </a:pPr>
            <a:endParaRPr lang="es-ES" dirty="0" smtClean="0"/>
          </a:p>
          <a:p>
            <a:pPr marL="273050" lvl="1" indent="-6350" eaLnBrk="1" hangingPunct="1">
              <a:lnSpc>
                <a:spcPct val="90000"/>
              </a:lnSpc>
            </a:pPr>
            <a:r>
              <a:rPr lang="es-ES" dirty="0" smtClean="0"/>
              <a:t>Aplicable en el desarrollo de aplicaciones de negocios y sistemas de información.</a:t>
            </a:r>
          </a:p>
        </p:txBody>
      </p:sp>
      <p:grpSp>
        <p:nvGrpSpPr>
          <p:cNvPr id="24580" name="Group 4"/>
          <p:cNvGrpSpPr>
            <a:grpSpLocks/>
          </p:cNvGrpSpPr>
          <p:nvPr/>
        </p:nvGrpSpPr>
        <p:grpSpPr bwMode="auto">
          <a:xfrm>
            <a:off x="5943600" y="2590800"/>
            <a:ext cx="3657600" cy="2141538"/>
            <a:chOff x="672" y="935"/>
            <a:chExt cx="4320" cy="2208"/>
          </a:xfrm>
        </p:grpSpPr>
        <p:sp>
          <p:nvSpPr>
            <p:cNvPr id="1510405" name="AutoShape 5"/>
            <p:cNvSpPr>
              <a:spLocks noChangeArrowheads="1"/>
            </p:cNvSpPr>
            <p:nvPr/>
          </p:nvSpPr>
          <p:spPr bwMode="auto">
            <a:xfrm rot="-10800000" flipH="1" flipV="1">
              <a:off x="1776"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EAE8BC"/>
                </a:gs>
                <a:gs pos="100000">
                  <a:srgbClr val="EAE8BC">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1510406" name="AutoShape 6"/>
            <p:cNvSpPr>
              <a:spLocks noChangeArrowheads="1"/>
            </p:cNvSpPr>
            <p:nvPr/>
          </p:nvSpPr>
          <p:spPr bwMode="auto">
            <a:xfrm rot="-10800000" flipH="1" flipV="1">
              <a:off x="2832"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E7E4FC"/>
                </a:gs>
                <a:gs pos="100000">
                  <a:srgbClr val="E7E4FC">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1510407" name="AutoShape 7"/>
            <p:cNvSpPr>
              <a:spLocks noChangeArrowheads="1"/>
            </p:cNvSpPr>
            <p:nvPr/>
          </p:nvSpPr>
          <p:spPr bwMode="auto">
            <a:xfrm rot="-10800000" flipH="1" flipV="1">
              <a:off x="721"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FEE59E"/>
                </a:gs>
                <a:gs pos="100000">
                  <a:srgbClr val="FEE59E">
                    <a:gamma/>
                    <a:tint val="32157"/>
                    <a:invGamma/>
                  </a:srgbClr>
                </a:gs>
              </a:gsLst>
              <a:path path="shape">
                <a:fillToRect l="50000" t="50000" r="50000" b="50000"/>
              </a:path>
            </a:gradFill>
            <a:ln w="12700">
              <a:solidFill>
                <a:schemeClr val="bg2"/>
              </a:solidFill>
              <a:miter lim="800000"/>
              <a:headEnd/>
              <a:tailEnd/>
            </a:ln>
            <a:effectLst/>
          </p:spPr>
          <p:txBody>
            <a:bodyPr wrap="none" lIns="92075" tIns="46038" rIns="92075" bIns="46038" anchor="ctr"/>
            <a:lstStyle/>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a:p>
              <a:pPr>
                <a:spcBef>
                  <a:spcPct val="0"/>
                </a:spcBef>
                <a:defRPr/>
              </a:pPr>
              <a:endParaRPr lang="es-ES_tradnl" sz="1600" dirty="0">
                <a:solidFill>
                  <a:schemeClr val="tx1"/>
                </a:solidFill>
              </a:endParaRPr>
            </a:p>
          </p:txBody>
        </p:sp>
        <p:sp>
          <p:nvSpPr>
            <p:cNvPr id="1510408" name="AutoShape 8"/>
            <p:cNvSpPr>
              <a:spLocks noChangeArrowheads="1"/>
            </p:cNvSpPr>
            <p:nvPr/>
          </p:nvSpPr>
          <p:spPr bwMode="auto">
            <a:xfrm rot="-10800000" flipH="1" flipV="1">
              <a:off x="3888" y="1752"/>
              <a:ext cx="1056" cy="1391"/>
            </a:xfrm>
            <a:custGeom>
              <a:avLst/>
              <a:gdLst>
                <a:gd name="G0" fmla="+- 5398 0 0"/>
                <a:gd name="G1" fmla="+- 21600 0 5398"/>
                <a:gd name="G2" fmla="*/ 5398 1 2"/>
                <a:gd name="G3" fmla="+- 21600 0 G2"/>
                <a:gd name="G4" fmla="+/ 5398 21600 2"/>
                <a:gd name="G5" fmla="+/ G1 0 2"/>
                <a:gd name="G6" fmla="*/ 21600 21600 5398"/>
                <a:gd name="G7" fmla="*/ G6 1 2"/>
                <a:gd name="G8" fmla="+- 21600 0 G7"/>
                <a:gd name="G9" fmla="*/ 21600 1 2"/>
                <a:gd name="G10" fmla="+- 5398 0 G9"/>
                <a:gd name="G11" fmla="?: G10 G8 0"/>
                <a:gd name="G12" fmla="?: G10 G7 21600"/>
                <a:gd name="T0" fmla="*/ 18901 w 21600"/>
                <a:gd name="T1" fmla="*/ 10800 h 21600"/>
                <a:gd name="T2" fmla="*/ 10800 w 21600"/>
                <a:gd name="T3" fmla="*/ 21600 h 21600"/>
                <a:gd name="T4" fmla="*/ 2699 w 21600"/>
                <a:gd name="T5" fmla="*/ 10800 h 21600"/>
                <a:gd name="T6" fmla="*/ 10800 w 21600"/>
                <a:gd name="T7" fmla="*/ 0 h 21600"/>
                <a:gd name="T8" fmla="*/ 4499 w 21600"/>
                <a:gd name="T9" fmla="*/ 4499 h 21600"/>
                <a:gd name="T10" fmla="*/ 17101 w 21600"/>
                <a:gd name="T11" fmla="*/ 17101 h 21600"/>
              </a:gdLst>
              <a:ahLst/>
              <a:cxnLst>
                <a:cxn ang="0">
                  <a:pos x="T0" y="T1"/>
                </a:cxn>
                <a:cxn ang="0">
                  <a:pos x="T2" y="T3"/>
                </a:cxn>
                <a:cxn ang="0">
                  <a:pos x="T4" y="T5"/>
                </a:cxn>
                <a:cxn ang="0">
                  <a:pos x="T6" y="T7"/>
                </a:cxn>
              </a:cxnLst>
              <a:rect l="T8" t="T9" r="T10" b="T11"/>
              <a:pathLst>
                <a:path w="21600" h="21600">
                  <a:moveTo>
                    <a:pt x="0" y="0"/>
                  </a:moveTo>
                  <a:lnTo>
                    <a:pt x="5398" y="21600"/>
                  </a:lnTo>
                  <a:lnTo>
                    <a:pt x="16202" y="21600"/>
                  </a:lnTo>
                  <a:lnTo>
                    <a:pt x="21600" y="0"/>
                  </a:lnTo>
                  <a:close/>
                </a:path>
              </a:pathLst>
            </a:custGeom>
            <a:gradFill rotWithShape="0">
              <a:gsLst>
                <a:gs pos="0">
                  <a:srgbClr val="FAEBDA"/>
                </a:gs>
                <a:gs pos="100000">
                  <a:srgbClr val="FAEBDA">
                    <a:gamma/>
                    <a:tint val="32157"/>
                    <a:invGamma/>
                  </a:srgbClr>
                </a:gs>
              </a:gsLst>
              <a:path path="shape">
                <a:fillToRect l="50000" t="50000" r="50000" b="50000"/>
              </a:path>
            </a:gradFill>
            <a:ln w="12700">
              <a:solidFill>
                <a:schemeClr val="bg2"/>
              </a:solidFill>
              <a:miter lim="800000"/>
              <a:headEnd/>
              <a:tailEnd/>
            </a:ln>
            <a:effectLst/>
          </p:spPr>
          <p:txBody>
            <a:bodyPr wrap="none" anchor="ctr"/>
            <a:lstStyle/>
            <a:p>
              <a:pPr>
                <a:defRPr/>
              </a:pPr>
              <a:endParaRPr lang="es-MX" dirty="0"/>
            </a:p>
          </p:txBody>
        </p:sp>
        <p:sp>
          <p:nvSpPr>
            <p:cNvPr id="24585" name="AutoShape 9"/>
            <p:cNvSpPr>
              <a:spLocks noChangeArrowheads="1"/>
            </p:cNvSpPr>
            <p:nvPr/>
          </p:nvSpPr>
          <p:spPr bwMode="auto">
            <a:xfrm>
              <a:off x="672" y="935"/>
              <a:ext cx="4320" cy="672"/>
            </a:xfrm>
            <a:prstGeom prst="triangle">
              <a:avLst>
                <a:gd name="adj" fmla="val 49991"/>
              </a:avLst>
            </a:prstGeom>
            <a:gradFill rotWithShape="0">
              <a:gsLst>
                <a:gs pos="0">
                  <a:srgbClr val="FF3300"/>
                </a:gs>
                <a:gs pos="100000">
                  <a:srgbClr val="FFBDAD"/>
                </a:gs>
              </a:gsLst>
              <a:path path="shape">
                <a:fillToRect l="50000" t="50000" r="50000" b="50000"/>
              </a:path>
            </a:gradFill>
            <a:ln w="12700">
              <a:solidFill>
                <a:schemeClr val="bg2"/>
              </a:solidFill>
              <a:miter lim="800000"/>
              <a:headEnd/>
              <a:tailEnd/>
            </a:ln>
          </p:spPr>
          <p:txBody>
            <a:bodyPr wrap="none" lIns="92075" tIns="46038" rIns="92075" bIns="46038" anchor="ctr"/>
            <a:lstStyle/>
            <a:p>
              <a:pPr>
                <a:spcBef>
                  <a:spcPct val="0"/>
                </a:spcBef>
              </a:pPr>
              <a:r>
                <a:rPr lang="es-ES_tradnl" sz="2800">
                  <a:solidFill>
                    <a:schemeClr val="tx1"/>
                  </a:solidFill>
                </a:rPr>
                <a:t>RAD</a:t>
              </a:r>
            </a:p>
          </p:txBody>
        </p:sp>
        <p:sp>
          <p:nvSpPr>
            <p:cNvPr id="24586" name="Rectangle 10"/>
            <p:cNvSpPr>
              <a:spLocks noChangeArrowheads="1"/>
            </p:cNvSpPr>
            <p:nvPr/>
          </p:nvSpPr>
          <p:spPr bwMode="auto">
            <a:xfrm rot="-5400000">
              <a:off x="593" y="2268"/>
              <a:ext cx="1306"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Herramientas</a:t>
              </a:r>
            </a:p>
          </p:txBody>
        </p:sp>
        <p:sp>
          <p:nvSpPr>
            <p:cNvPr id="24587" name="Rectangle 11"/>
            <p:cNvSpPr>
              <a:spLocks noChangeArrowheads="1"/>
            </p:cNvSpPr>
            <p:nvPr/>
          </p:nvSpPr>
          <p:spPr bwMode="auto">
            <a:xfrm rot="-5400000">
              <a:off x="1693" y="2267"/>
              <a:ext cx="121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Metodología</a:t>
              </a:r>
            </a:p>
          </p:txBody>
        </p:sp>
        <p:sp>
          <p:nvSpPr>
            <p:cNvPr id="24588" name="Rectangle 12"/>
            <p:cNvSpPr>
              <a:spLocks noChangeArrowheads="1"/>
            </p:cNvSpPr>
            <p:nvPr/>
          </p:nvSpPr>
          <p:spPr bwMode="auto">
            <a:xfrm rot="-5400000">
              <a:off x="2898" y="2267"/>
              <a:ext cx="917"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Personas</a:t>
              </a:r>
            </a:p>
          </p:txBody>
        </p:sp>
        <p:sp>
          <p:nvSpPr>
            <p:cNvPr id="24589" name="Rectangle 13"/>
            <p:cNvSpPr>
              <a:spLocks noChangeArrowheads="1"/>
            </p:cNvSpPr>
            <p:nvPr/>
          </p:nvSpPr>
          <p:spPr bwMode="auto">
            <a:xfrm rot="-5400000">
              <a:off x="3923" y="2258"/>
              <a:ext cx="98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r>
                <a:rPr lang="es-ES_tradnl" sz="1600">
                  <a:solidFill>
                    <a:srgbClr val="000000"/>
                  </a:solidFill>
                </a:rPr>
                <a:t>Dirección</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DRA</a:t>
            </a:r>
          </a:p>
        </p:txBody>
      </p:sp>
      <p:sp>
        <p:nvSpPr>
          <p:cNvPr id="1511427" name="Rectangle 3"/>
          <p:cNvSpPr>
            <a:spLocks noChangeArrowheads="1"/>
          </p:cNvSpPr>
          <p:nvPr/>
        </p:nvSpPr>
        <p:spPr bwMode="auto">
          <a:xfrm>
            <a:off x="1052513" y="1916113"/>
            <a:ext cx="1052512"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a:t>
            </a:r>
          </a:p>
          <a:p>
            <a:pPr>
              <a:spcBef>
                <a:spcPct val="0"/>
              </a:spcBef>
            </a:pPr>
            <a:r>
              <a:rPr lang="es-ES" sz="1400">
                <a:solidFill>
                  <a:schemeClr val="tx1"/>
                </a:solidFill>
              </a:rPr>
              <a:t>de gestión</a:t>
            </a:r>
          </a:p>
        </p:txBody>
      </p:sp>
      <p:sp>
        <p:nvSpPr>
          <p:cNvPr id="1511428" name="Rectangle 4"/>
          <p:cNvSpPr>
            <a:spLocks noChangeArrowheads="1"/>
          </p:cNvSpPr>
          <p:nvPr/>
        </p:nvSpPr>
        <p:spPr bwMode="auto">
          <a:xfrm>
            <a:off x="2193925" y="2622550"/>
            <a:ext cx="1054100" cy="6175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a:t>
            </a:r>
          </a:p>
          <a:p>
            <a:pPr>
              <a:spcBef>
                <a:spcPct val="0"/>
              </a:spcBef>
            </a:pPr>
            <a:r>
              <a:rPr lang="es-ES" sz="1400">
                <a:solidFill>
                  <a:schemeClr val="tx1"/>
                </a:solidFill>
              </a:rPr>
              <a:t>de datos</a:t>
            </a:r>
          </a:p>
        </p:txBody>
      </p:sp>
      <p:sp>
        <p:nvSpPr>
          <p:cNvPr id="1511429" name="Rectangle 5"/>
          <p:cNvSpPr>
            <a:spLocks noChangeArrowheads="1"/>
          </p:cNvSpPr>
          <p:nvPr/>
        </p:nvSpPr>
        <p:spPr bwMode="auto">
          <a:xfrm>
            <a:off x="3335338" y="3328988"/>
            <a:ext cx="1304925" cy="61753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Modelado de</a:t>
            </a:r>
          </a:p>
          <a:p>
            <a:pPr>
              <a:spcBef>
                <a:spcPct val="0"/>
              </a:spcBef>
            </a:pPr>
            <a:r>
              <a:rPr lang="es-ES" sz="1400">
                <a:solidFill>
                  <a:schemeClr val="tx1"/>
                </a:solidFill>
              </a:rPr>
              <a:t>procesos</a:t>
            </a:r>
          </a:p>
        </p:txBody>
      </p:sp>
      <p:sp>
        <p:nvSpPr>
          <p:cNvPr id="1511430" name="Rectangle 6"/>
          <p:cNvSpPr>
            <a:spLocks noChangeArrowheads="1"/>
          </p:cNvSpPr>
          <p:nvPr/>
        </p:nvSpPr>
        <p:spPr bwMode="auto">
          <a:xfrm>
            <a:off x="4740275" y="4033838"/>
            <a:ext cx="1382713"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Generación de </a:t>
            </a:r>
          </a:p>
          <a:p>
            <a:pPr>
              <a:spcBef>
                <a:spcPct val="0"/>
              </a:spcBef>
            </a:pPr>
            <a:r>
              <a:rPr lang="es-ES" sz="1400">
                <a:solidFill>
                  <a:schemeClr val="tx1"/>
                </a:solidFill>
              </a:rPr>
              <a:t>la aplicación</a:t>
            </a:r>
          </a:p>
        </p:txBody>
      </p:sp>
      <p:sp>
        <p:nvSpPr>
          <p:cNvPr id="1511431" name="Rectangle 7"/>
          <p:cNvSpPr>
            <a:spLocks noChangeArrowheads="1"/>
          </p:cNvSpPr>
          <p:nvPr/>
        </p:nvSpPr>
        <p:spPr bwMode="auto">
          <a:xfrm>
            <a:off x="2535238" y="1989138"/>
            <a:ext cx="696912"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2" name="Rectangle 8"/>
          <p:cNvSpPr>
            <a:spLocks noChangeArrowheads="1"/>
          </p:cNvSpPr>
          <p:nvPr/>
        </p:nvSpPr>
        <p:spPr bwMode="auto">
          <a:xfrm>
            <a:off x="3627438" y="2708275"/>
            <a:ext cx="6985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3" name="Rectangle 9"/>
          <p:cNvSpPr>
            <a:spLocks noChangeArrowheads="1"/>
          </p:cNvSpPr>
          <p:nvPr/>
        </p:nvSpPr>
        <p:spPr bwMode="auto">
          <a:xfrm>
            <a:off x="5110163" y="3429000"/>
            <a:ext cx="862012"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4" name="Rectangle 10"/>
          <p:cNvSpPr>
            <a:spLocks noChangeArrowheads="1"/>
          </p:cNvSpPr>
          <p:nvPr/>
        </p:nvSpPr>
        <p:spPr bwMode="auto">
          <a:xfrm>
            <a:off x="6435725" y="4149725"/>
            <a:ext cx="914400"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5" name="Text Box 11"/>
          <p:cNvSpPr txBox="1">
            <a:spLocks noChangeArrowheads="1"/>
          </p:cNvSpPr>
          <p:nvPr/>
        </p:nvSpPr>
        <p:spPr bwMode="auto">
          <a:xfrm>
            <a:off x="1052513" y="1571625"/>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1</a:t>
            </a:r>
          </a:p>
        </p:txBody>
      </p:sp>
      <p:sp>
        <p:nvSpPr>
          <p:cNvPr id="1511436" name="Text Box 12"/>
          <p:cNvSpPr txBox="1">
            <a:spLocks noChangeArrowheads="1"/>
          </p:cNvSpPr>
          <p:nvPr/>
        </p:nvSpPr>
        <p:spPr bwMode="auto">
          <a:xfrm>
            <a:off x="2354263" y="1573213"/>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2</a:t>
            </a:r>
          </a:p>
        </p:txBody>
      </p:sp>
      <p:sp>
        <p:nvSpPr>
          <p:cNvPr id="1511437" name="Text Box 13"/>
          <p:cNvSpPr txBox="1">
            <a:spLocks noChangeArrowheads="1"/>
          </p:cNvSpPr>
          <p:nvPr/>
        </p:nvSpPr>
        <p:spPr bwMode="auto">
          <a:xfrm>
            <a:off x="3446463" y="1571625"/>
            <a:ext cx="808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Equipo 3</a:t>
            </a:r>
          </a:p>
        </p:txBody>
      </p:sp>
      <p:sp>
        <p:nvSpPr>
          <p:cNvPr id="1511438" name="Rectangle 14"/>
          <p:cNvSpPr>
            <a:spLocks noChangeArrowheads="1"/>
          </p:cNvSpPr>
          <p:nvPr/>
        </p:nvSpPr>
        <p:spPr bwMode="auto">
          <a:xfrm>
            <a:off x="3725863" y="1989138"/>
            <a:ext cx="695325"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39" name="Rectangle 15"/>
          <p:cNvSpPr>
            <a:spLocks noChangeArrowheads="1"/>
          </p:cNvSpPr>
          <p:nvPr/>
        </p:nvSpPr>
        <p:spPr bwMode="auto">
          <a:xfrm>
            <a:off x="4816475" y="2708275"/>
            <a:ext cx="6985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40" name="Rectangle 16"/>
          <p:cNvSpPr>
            <a:spLocks noChangeArrowheads="1"/>
          </p:cNvSpPr>
          <p:nvPr/>
        </p:nvSpPr>
        <p:spPr bwMode="auto">
          <a:xfrm>
            <a:off x="6299200" y="3429000"/>
            <a:ext cx="863600" cy="401638"/>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41" name="Rectangle 17"/>
          <p:cNvSpPr>
            <a:spLocks noChangeArrowheads="1"/>
          </p:cNvSpPr>
          <p:nvPr/>
        </p:nvSpPr>
        <p:spPr bwMode="auto">
          <a:xfrm>
            <a:off x="7626350" y="4149725"/>
            <a:ext cx="914400"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grpSp>
        <p:nvGrpSpPr>
          <p:cNvPr id="2" name="Group 18"/>
          <p:cNvGrpSpPr>
            <a:grpSpLocks/>
          </p:cNvGrpSpPr>
          <p:nvPr/>
        </p:nvGrpSpPr>
        <p:grpSpPr bwMode="auto">
          <a:xfrm>
            <a:off x="2095500" y="2408238"/>
            <a:ext cx="233363" cy="215900"/>
            <a:chOff x="1445" y="1521"/>
            <a:chExt cx="136" cy="136"/>
          </a:xfrm>
        </p:grpSpPr>
        <p:sp>
          <p:nvSpPr>
            <p:cNvPr id="25635" name="Line 19"/>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6" name="Line 20"/>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3" name="Group 21"/>
          <p:cNvGrpSpPr>
            <a:grpSpLocks/>
          </p:cNvGrpSpPr>
          <p:nvPr/>
        </p:nvGrpSpPr>
        <p:grpSpPr bwMode="auto">
          <a:xfrm>
            <a:off x="3251200" y="3109913"/>
            <a:ext cx="233363" cy="215900"/>
            <a:chOff x="1445" y="1521"/>
            <a:chExt cx="136" cy="136"/>
          </a:xfrm>
        </p:grpSpPr>
        <p:sp>
          <p:nvSpPr>
            <p:cNvPr id="25633" name="Line 22"/>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4" name="Line 23"/>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grpSp>
        <p:nvGrpSpPr>
          <p:cNvPr id="4" name="Group 24"/>
          <p:cNvGrpSpPr>
            <a:grpSpLocks/>
          </p:cNvGrpSpPr>
          <p:nvPr/>
        </p:nvGrpSpPr>
        <p:grpSpPr bwMode="auto">
          <a:xfrm>
            <a:off x="4640263" y="3816350"/>
            <a:ext cx="233362" cy="215900"/>
            <a:chOff x="1445" y="1521"/>
            <a:chExt cx="136" cy="136"/>
          </a:xfrm>
        </p:grpSpPr>
        <p:sp>
          <p:nvSpPr>
            <p:cNvPr id="25631" name="Line 25"/>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2" name="Line 26"/>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1511451" name="Rectangle 27"/>
          <p:cNvSpPr>
            <a:spLocks noChangeArrowheads="1"/>
          </p:cNvSpPr>
          <p:nvPr/>
        </p:nvSpPr>
        <p:spPr bwMode="auto">
          <a:xfrm>
            <a:off x="6202363" y="4740275"/>
            <a:ext cx="1052512" cy="6191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Pruebas</a:t>
            </a:r>
          </a:p>
        </p:txBody>
      </p:sp>
      <p:sp>
        <p:nvSpPr>
          <p:cNvPr id="1511452" name="Rectangle 28"/>
          <p:cNvSpPr>
            <a:spLocks noChangeArrowheads="1"/>
          </p:cNvSpPr>
          <p:nvPr/>
        </p:nvSpPr>
        <p:spPr bwMode="auto">
          <a:xfrm>
            <a:off x="7512050" y="4868863"/>
            <a:ext cx="696913"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sp>
        <p:nvSpPr>
          <p:cNvPr id="1511453" name="Rectangle 29"/>
          <p:cNvSpPr>
            <a:spLocks noChangeArrowheads="1"/>
          </p:cNvSpPr>
          <p:nvPr/>
        </p:nvSpPr>
        <p:spPr bwMode="auto">
          <a:xfrm>
            <a:off x="8702675" y="4868863"/>
            <a:ext cx="695325" cy="403225"/>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400">
              <a:solidFill>
                <a:schemeClr val="tx1"/>
              </a:solidFill>
            </a:endParaRPr>
          </a:p>
        </p:txBody>
      </p:sp>
      <p:grpSp>
        <p:nvGrpSpPr>
          <p:cNvPr id="5" name="Group 30"/>
          <p:cNvGrpSpPr>
            <a:grpSpLocks/>
          </p:cNvGrpSpPr>
          <p:nvPr/>
        </p:nvGrpSpPr>
        <p:grpSpPr bwMode="auto">
          <a:xfrm>
            <a:off x="6122988" y="4521200"/>
            <a:ext cx="233362" cy="215900"/>
            <a:chOff x="1445" y="1521"/>
            <a:chExt cx="136" cy="136"/>
          </a:xfrm>
        </p:grpSpPr>
        <p:sp>
          <p:nvSpPr>
            <p:cNvPr id="25629" name="Line 31"/>
            <p:cNvSpPr>
              <a:spLocks noChangeShapeType="1"/>
            </p:cNvSpPr>
            <p:nvPr/>
          </p:nvSpPr>
          <p:spPr bwMode="auto">
            <a:xfrm>
              <a:off x="1445" y="1521"/>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30" name="Line 32"/>
            <p:cNvSpPr>
              <a:spLocks noChangeShapeType="1"/>
            </p:cNvSpPr>
            <p:nvPr/>
          </p:nvSpPr>
          <p:spPr bwMode="auto">
            <a:xfrm>
              <a:off x="1581" y="1521"/>
              <a:ext cx="0" cy="136"/>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5625" name="Line 33"/>
          <p:cNvSpPr>
            <a:spLocks noChangeShapeType="1"/>
          </p:cNvSpPr>
          <p:nvPr/>
        </p:nvSpPr>
        <p:spPr bwMode="auto">
          <a:xfrm>
            <a:off x="819150" y="1763713"/>
            <a:ext cx="0" cy="39608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26" name="Line 34"/>
          <p:cNvSpPr>
            <a:spLocks noChangeShapeType="1"/>
          </p:cNvSpPr>
          <p:nvPr/>
        </p:nvSpPr>
        <p:spPr bwMode="auto">
          <a:xfrm>
            <a:off x="819150" y="5734050"/>
            <a:ext cx="88153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5627" name="Text Box 35"/>
          <p:cNvSpPr txBox="1">
            <a:spLocks noChangeArrowheads="1"/>
          </p:cNvSpPr>
          <p:nvPr/>
        </p:nvSpPr>
        <p:spPr bwMode="auto">
          <a:xfrm>
            <a:off x="7137400" y="5715000"/>
            <a:ext cx="1636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Tiempo aprox. 60-90 días</a:t>
            </a:r>
          </a:p>
        </p:txBody>
      </p:sp>
      <p:sp>
        <p:nvSpPr>
          <p:cNvPr id="1511460" name="Text Box 36"/>
          <p:cNvSpPr txBox="1">
            <a:spLocks noChangeArrowheads="1"/>
          </p:cNvSpPr>
          <p:nvPr/>
        </p:nvSpPr>
        <p:spPr bwMode="auto">
          <a:xfrm>
            <a:off x="4849813" y="1565275"/>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chemeClr val="bg2"/>
                </a:solidFill>
              </a:rPr>
              <a:t>Equipo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1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14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1427"/>
                                        </p:tgtEl>
                                        <p:attrNameLst>
                                          <p:attrName>style.visibility</p:attrName>
                                        </p:attrNameLst>
                                      </p:cBhvr>
                                      <p:to>
                                        <p:strVal val="visible"/>
                                      </p:to>
                                    </p:set>
                                    <p:animEffect transition="in" filter="fade">
                                      <p:cBhvr>
                                        <p:cTn id="17" dur="500"/>
                                        <p:tgtEl>
                                          <p:spTgt spid="15114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11431"/>
                                        </p:tgtEl>
                                        <p:attrNameLst>
                                          <p:attrName>style.visibility</p:attrName>
                                        </p:attrNameLst>
                                      </p:cBhvr>
                                      <p:to>
                                        <p:strVal val="visible"/>
                                      </p:to>
                                    </p:set>
                                    <p:animEffect transition="in" filter="fade">
                                      <p:cBhvr>
                                        <p:cTn id="20" dur="500"/>
                                        <p:tgtEl>
                                          <p:spTgt spid="15114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11438"/>
                                        </p:tgtEl>
                                        <p:attrNameLst>
                                          <p:attrName>style.visibility</p:attrName>
                                        </p:attrNameLst>
                                      </p:cBhvr>
                                      <p:to>
                                        <p:strVal val="visible"/>
                                      </p:to>
                                    </p:set>
                                    <p:animEffect transition="in" filter="fade">
                                      <p:cBhvr>
                                        <p:cTn id="23" dur="500"/>
                                        <p:tgtEl>
                                          <p:spTgt spid="1511438"/>
                                        </p:tgtEl>
                                      </p:cBhvr>
                                    </p:animEffect>
                                  </p:childTnLst>
                                </p:cTn>
                              </p:par>
                            </p:childTnLst>
                          </p:cTn>
                        </p:par>
                        <p:par>
                          <p:cTn id="24" fill="hold" nodeType="afterGroup">
                            <p:stCondLst>
                              <p:cond delay="500"/>
                            </p:stCondLst>
                            <p:childTnLst>
                              <p:par>
                                <p:cTn id="25" presetID="10" presetClass="entr" presetSubtype="0" fill="hold" nodeType="after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511428"/>
                                        </p:tgtEl>
                                        <p:attrNameLst>
                                          <p:attrName>style.visibility</p:attrName>
                                        </p:attrNameLst>
                                      </p:cBhvr>
                                      <p:to>
                                        <p:strVal val="visible"/>
                                      </p:to>
                                    </p:set>
                                    <p:animEffect transition="in" filter="fade">
                                      <p:cBhvr>
                                        <p:cTn id="30" dur="500"/>
                                        <p:tgtEl>
                                          <p:spTgt spid="1511428"/>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511432"/>
                                        </p:tgtEl>
                                        <p:attrNameLst>
                                          <p:attrName>style.visibility</p:attrName>
                                        </p:attrNameLst>
                                      </p:cBhvr>
                                      <p:to>
                                        <p:strVal val="visible"/>
                                      </p:to>
                                    </p:set>
                                    <p:animEffect transition="in" filter="fade">
                                      <p:cBhvr>
                                        <p:cTn id="33" dur="500"/>
                                        <p:tgtEl>
                                          <p:spTgt spid="151143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511439"/>
                                        </p:tgtEl>
                                        <p:attrNameLst>
                                          <p:attrName>style.visibility</p:attrName>
                                        </p:attrNameLst>
                                      </p:cBhvr>
                                      <p:to>
                                        <p:strVal val="visible"/>
                                      </p:to>
                                    </p:set>
                                    <p:animEffect transition="in" filter="fade">
                                      <p:cBhvr>
                                        <p:cTn id="36" dur="500"/>
                                        <p:tgtEl>
                                          <p:spTgt spid="1511439"/>
                                        </p:tgtEl>
                                      </p:cBhvr>
                                    </p:animEffect>
                                  </p:childTnLst>
                                </p:cTn>
                              </p:par>
                            </p:childTnLst>
                          </p:cTn>
                        </p:par>
                        <p:par>
                          <p:cTn id="37" fill="hold" nodeType="afterGroup">
                            <p:stCondLst>
                              <p:cond delay="2000"/>
                            </p:stCondLst>
                            <p:childTnLst>
                              <p:par>
                                <p:cTn id="38" presetID="10" presetClass="entr" presetSubtype="0" fill="hold" nodeType="afterEffect">
                                  <p:stCondLst>
                                    <p:cond delay="100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511429"/>
                                        </p:tgtEl>
                                        <p:attrNameLst>
                                          <p:attrName>style.visibility</p:attrName>
                                        </p:attrNameLst>
                                      </p:cBhvr>
                                      <p:to>
                                        <p:strVal val="visible"/>
                                      </p:to>
                                    </p:set>
                                    <p:animEffect transition="in" filter="fade">
                                      <p:cBhvr>
                                        <p:cTn id="43" dur="500"/>
                                        <p:tgtEl>
                                          <p:spTgt spid="151142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1511433"/>
                                        </p:tgtEl>
                                        <p:attrNameLst>
                                          <p:attrName>style.visibility</p:attrName>
                                        </p:attrNameLst>
                                      </p:cBhvr>
                                      <p:to>
                                        <p:strVal val="visible"/>
                                      </p:to>
                                    </p:set>
                                    <p:animEffect transition="in" filter="fade">
                                      <p:cBhvr>
                                        <p:cTn id="46" dur="500"/>
                                        <p:tgtEl>
                                          <p:spTgt spid="1511433"/>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1511440"/>
                                        </p:tgtEl>
                                        <p:attrNameLst>
                                          <p:attrName>style.visibility</p:attrName>
                                        </p:attrNameLst>
                                      </p:cBhvr>
                                      <p:to>
                                        <p:strVal val="visible"/>
                                      </p:to>
                                    </p:set>
                                    <p:animEffect transition="in" filter="fade">
                                      <p:cBhvr>
                                        <p:cTn id="49" dur="500"/>
                                        <p:tgtEl>
                                          <p:spTgt spid="1511440"/>
                                        </p:tgtEl>
                                      </p:cBhvr>
                                    </p:animEffect>
                                  </p:childTnLst>
                                </p:cTn>
                              </p:par>
                            </p:childTnLst>
                          </p:cTn>
                        </p:par>
                        <p:par>
                          <p:cTn id="50" fill="hold" nodeType="afterGroup">
                            <p:stCondLst>
                              <p:cond delay="3500"/>
                            </p:stCondLst>
                            <p:childTnLst>
                              <p:par>
                                <p:cTn id="51" presetID="10" presetClass="entr" presetSubtype="0" fill="hold" nodeType="afterEffect">
                                  <p:stCondLst>
                                    <p:cond delay="100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1511430"/>
                                        </p:tgtEl>
                                        <p:attrNameLst>
                                          <p:attrName>style.visibility</p:attrName>
                                        </p:attrNameLst>
                                      </p:cBhvr>
                                      <p:to>
                                        <p:strVal val="visible"/>
                                      </p:to>
                                    </p:set>
                                    <p:animEffect transition="in" filter="fade">
                                      <p:cBhvr>
                                        <p:cTn id="56" dur="500"/>
                                        <p:tgtEl>
                                          <p:spTgt spid="1511430"/>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1511434"/>
                                        </p:tgtEl>
                                        <p:attrNameLst>
                                          <p:attrName>style.visibility</p:attrName>
                                        </p:attrNameLst>
                                      </p:cBhvr>
                                      <p:to>
                                        <p:strVal val="visible"/>
                                      </p:to>
                                    </p:set>
                                    <p:animEffect transition="in" filter="fade">
                                      <p:cBhvr>
                                        <p:cTn id="59" dur="500"/>
                                        <p:tgtEl>
                                          <p:spTgt spid="1511434"/>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1511441"/>
                                        </p:tgtEl>
                                        <p:attrNameLst>
                                          <p:attrName>style.visibility</p:attrName>
                                        </p:attrNameLst>
                                      </p:cBhvr>
                                      <p:to>
                                        <p:strVal val="visible"/>
                                      </p:to>
                                    </p:set>
                                    <p:animEffect transition="in" filter="fade">
                                      <p:cBhvr>
                                        <p:cTn id="62" dur="500"/>
                                        <p:tgtEl>
                                          <p:spTgt spid="1511441"/>
                                        </p:tgtEl>
                                      </p:cBhvr>
                                    </p:animEffect>
                                  </p:childTnLst>
                                </p:cTn>
                              </p:par>
                            </p:childTnLst>
                          </p:cTn>
                        </p:par>
                        <p:par>
                          <p:cTn id="63" fill="hold" nodeType="afterGroup">
                            <p:stCondLst>
                              <p:cond delay="5000"/>
                            </p:stCondLst>
                            <p:childTnLst>
                              <p:par>
                                <p:cTn id="64" presetID="10" presetClass="entr" presetSubtype="0" fill="hold" nodeType="afterEffect">
                                  <p:stCondLst>
                                    <p:cond delay="10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grpId="0" nodeType="withEffect">
                                  <p:stCondLst>
                                    <p:cond delay="1000"/>
                                  </p:stCondLst>
                                  <p:childTnLst>
                                    <p:set>
                                      <p:cBhvr>
                                        <p:cTn id="68" dur="1" fill="hold">
                                          <p:stCondLst>
                                            <p:cond delay="0"/>
                                          </p:stCondLst>
                                        </p:cTn>
                                        <p:tgtEl>
                                          <p:spTgt spid="1511451"/>
                                        </p:tgtEl>
                                        <p:attrNameLst>
                                          <p:attrName>style.visibility</p:attrName>
                                        </p:attrNameLst>
                                      </p:cBhvr>
                                      <p:to>
                                        <p:strVal val="visible"/>
                                      </p:to>
                                    </p:set>
                                    <p:animEffect transition="in" filter="fade">
                                      <p:cBhvr>
                                        <p:cTn id="69" dur="500"/>
                                        <p:tgtEl>
                                          <p:spTgt spid="1511451"/>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511452"/>
                                        </p:tgtEl>
                                        <p:attrNameLst>
                                          <p:attrName>style.visibility</p:attrName>
                                        </p:attrNameLst>
                                      </p:cBhvr>
                                      <p:to>
                                        <p:strVal val="visible"/>
                                      </p:to>
                                    </p:set>
                                    <p:animEffect transition="in" filter="fade">
                                      <p:cBhvr>
                                        <p:cTn id="72" dur="500"/>
                                        <p:tgtEl>
                                          <p:spTgt spid="1511452"/>
                                        </p:tgtEl>
                                      </p:cBhvr>
                                    </p:animEffect>
                                  </p:childTnLst>
                                </p:cTn>
                              </p:par>
                              <p:par>
                                <p:cTn id="73" presetID="10" presetClass="entr" presetSubtype="0" fill="hold" grpId="0" nodeType="withEffect">
                                  <p:stCondLst>
                                    <p:cond delay="1000"/>
                                  </p:stCondLst>
                                  <p:childTnLst>
                                    <p:set>
                                      <p:cBhvr>
                                        <p:cTn id="74" dur="1" fill="hold">
                                          <p:stCondLst>
                                            <p:cond delay="0"/>
                                          </p:stCondLst>
                                        </p:cTn>
                                        <p:tgtEl>
                                          <p:spTgt spid="1511453"/>
                                        </p:tgtEl>
                                        <p:attrNameLst>
                                          <p:attrName>style.visibility</p:attrName>
                                        </p:attrNameLst>
                                      </p:cBhvr>
                                      <p:to>
                                        <p:strVal val="visible"/>
                                      </p:to>
                                    </p:set>
                                    <p:animEffect transition="in" filter="fade">
                                      <p:cBhvr>
                                        <p:cTn id="75" dur="500"/>
                                        <p:tgtEl>
                                          <p:spTgt spid="151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animBg="1"/>
      <p:bldP spid="1511428" grpId="0" animBg="1"/>
      <p:bldP spid="1511429" grpId="0" animBg="1"/>
      <p:bldP spid="1511430" grpId="0" animBg="1"/>
      <p:bldP spid="1511431" grpId="0" animBg="1"/>
      <p:bldP spid="1511432" grpId="0" animBg="1"/>
      <p:bldP spid="1511433" grpId="0" animBg="1"/>
      <p:bldP spid="1511434" grpId="0" animBg="1"/>
      <p:bldP spid="1511435" grpId="0"/>
      <p:bldP spid="1511436" grpId="0"/>
      <p:bldP spid="1511437" grpId="0"/>
      <p:bldP spid="1511438" grpId="0" animBg="1"/>
      <p:bldP spid="1511439" grpId="0" animBg="1"/>
      <p:bldP spid="1511440" grpId="0" animBg="1"/>
      <p:bldP spid="1511441" grpId="0" animBg="1"/>
      <p:bldP spid="1511451" grpId="0" animBg="1"/>
      <p:bldP spid="1511452" grpId="0" animBg="1"/>
      <p:bldP spid="1511453" grpId="0" animBg="1"/>
      <p:bldP spid="15114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 smtClean="0"/>
              <a:t>Modelos de Proceso de Software</a:t>
            </a:r>
          </a:p>
        </p:txBody>
      </p:sp>
      <p:sp>
        <p:nvSpPr>
          <p:cNvPr id="26627" name="Rectangle 3"/>
          <p:cNvSpPr>
            <a:spLocks noGrp="1" noChangeArrowheads="1"/>
          </p:cNvSpPr>
          <p:nvPr>
            <p:ph type="body" idx="1"/>
          </p:nvPr>
        </p:nvSpPr>
        <p:spPr>
          <a:xfrm>
            <a:off x="609600" y="1384300"/>
            <a:ext cx="8839200" cy="5016500"/>
          </a:xfrm>
        </p:spPr>
        <p:txBody>
          <a:bodyPr/>
          <a:lstStyle/>
          <a:p>
            <a:pPr eaLnBrk="1" hangingPunct="1"/>
            <a:r>
              <a:rPr lang="es-ES" b="1" dirty="0" smtClean="0">
                <a:solidFill>
                  <a:srgbClr val="CC0000"/>
                </a:solidFill>
              </a:rPr>
              <a:t>Criterios de selección</a:t>
            </a:r>
            <a:r>
              <a:rPr lang="es-ES" dirty="0" smtClean="0"/>
              <a:t>:</a:t>
            </a:r>
          </a:p>
          <a:p>
            <a:pPr lvl="1" eaLnBrk="1" hangingPunct="1"/>
            <a:r>
              <a:rPr lang="es-ES" sz="2200" dirty="0" smtClean="0"/>
              <a:t>Tipo de proyecto.</a:t>
            </a:r>
          </a:p>
          <a:p>
            <a:pPr lvl="1" eaLnBrk="1" hangingPunct="1"/>
            <a:r>
              <a:rPr lang="es-ES" sz="2200" dirty="0" smtClean="0"/>
              <a:t>Métodos y herramientas disponibles.</a:t>
            </a:r>
          </a:p>
          <a:p>
            <a:pPr lvl="1" eaLnBrk="1" hangingPunct="1"/>
            <a:r>
              <a:rPr lang="es-ES" sz="2200" dirty="0" smtClean="0"/>
              <a:t>Controles a utilizar.</a:t>
            </a:r>
          </a:p>
          <a:p>
            <a:pPr lvl="1" eaLnBrk="1" hangingPunct="1"/>
            <a:r>
              <a:rPr lang="es-ES" sz="2200" dirty="0" smtClean="0"/>
              <a:t>Productos comprometidos.</a:t>
            </a:r>
          </a:p>
          <a:p>
            <a:pPr lvl="1" eaLnBrk="1" hangingPunct="1"/>
            <a:r>
              <a:rPr lang="es-ES" sz="2200" dirty="0" smtClean="0"/>
              <a:t>Tendencias en el mercado.</a:t>
            </a:r>
          </a:p>
          <a:p>
            <a:pPr lvl="1" eaLnBrk="1" hangingPunct="1"/>
            <a:r>
              <a:rPr lang="es-ES" sz="2200" dirty="0" smtClean="0"/>
              <a:t>Tipo de Cliente.</a:t>
            </a:r>
          </a:p>
          <a:p>
            <a:pPr lvl="1" eaLnBrk="1" hangingPunct="1"/>
            <a:r>
              <a:rPr lang="es-ES" sz="2200" dirty="0" smtClean="0"/>
              <a:t>Madurez del equipo de desarrollo.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smtClean="0">
                <a:solidFill>
                  <a:srgbClr val="000066"/>
                </a:solidFill>
              </a:rPr>
              <a:t>Fundamentos de ingeniería de software</a:t>
            </a: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2:</a:t>
            </a:r>
            <a:r>
              <a:rPr lang="es-ES" sz="2800" dirty="0" smtClean="0">
                <a:solidFill>
                  <a:srgbClr val="006600"/>
                </a:solidFill>
              </a:rPr>
              <a:t> </a:t>
            </a:r>
            <a:r>
              <a:rPr lang="es-ES" sz="2800" b="1" dirty="0" smtClean="0">
                <a:solidFill>
                  <a:srgbClr val="006600"/>
                </a:solidFill>
              </a:rPr>
              <a:t>[</a:t>
            </a:r>
            <a:r>
              <a:rPr lang="es-ES" sz="2800" dirty="0" smtClean="0"/>
              <a:t>Procesos de desarrollo</a:t>
            </a:r>
            <a:r>
              <a:rPr lang="es-ES" sz="2800" b="1" dirty="0" smtClean="0">
                <a:solidFill>
                  <a:srgbClr val="006600"/>
                </a:solidFill>
              </a:rPr>
              <a:t>]</a:t>
            </a:r>
            <a:r>
              <a:rPr lang="es-ES" sz="2800" dirty="0" smtClean="0">
                <a:solidFill>
                  <a:srgbClr val="006600"/>
                </a:solidFill>
              </a:rPr>
              <a:t> </a:t>
            </a:r>
          </a:p>
          <a:p>
            <a:pPr eaLnBrk="1" hangingPunct="1"/>
            <a:endParaRPr lang="es-ES" sz="2800" dirty="0" smtClean="0">
              <a:solidFill>
                <a:srgbClr val="006600"/>
              </a:solidFill>
            </a:endParaRPr>
          </a:p>
          <a:p>
            <a:pPr eaLnBrk="1" hangingPunct="1"/>
            <a:endParaRPr lang="es-ES" b="1" dirty="0" smtClean="0">
              <a:solidFill>
                <a:srgbClr val="CC0000"/>
              </a:solidFill>
            </a:endParaRPr>
          </a:p>
        </p:txBody>
      </p:sp>
    </p:spTree>
    <p:extLst>
      <p:ext uri="{BB962C8B-B14F-4D97-AF65-F5344CB8AC3E}">
        <p14:creationId xmlns:p14="http://schemas.microsoft.com/office/powerpoint/2010/main" val="150988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smtClean="0"/>
              <a:t>Los requisitos software y el ciclo de vida</a:t>
            </a:r>
          </a:p>
        </p:txBody>
      </p:sp>
      <p:pic>
        <p:nvPicPr>
          <p:cNvPr id="1499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99139"/>
                                        </p:tgtEl>
                                        <p:attrNameLst>
                                          <p:attrName>style.visibility</p:attrName>
                                        </p:attrNameLst>
                                      </p:cBhvr>
                                      <p:to>
                                        <p:strVal val="visible"/>
                                      </p:to>
                                    </p:set>
                                    <p:animEffect transition="in" filter="fade">
                                      <p:cBhvr>
                                        <p:cTn id="7" dur="2000"/>
                                        <p:tgtEl>
                                          <p:spTgt spid="149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_tradnl" dirty="0" smtClean="0"/>
              <a:t>¿Qué es un Proceso de Ingeniería de Software?</a:t>
            </a:r>
          </a:p>
        </p:txBody>
      </p:sp>
      <p:grpSp>
        <p:nvGrpSpPr>
          <p:cNvPr id="16387" name="Group 3"/>
          <p:cNvGrpSpPr>
            <a:grpSpLocks/>
          </p:cNvGrpSpPr>
          <p:nvPr/>
        </p:nvGrpSpPr>
        <p:grpSpPr bwMode="auto">
          <a:xfrm>
            <a:off x="1171575" y="4652963"/>
            <a:ext cx="7681913" cy="1081087"/>
            <a:chOff x="912" y="3216"/>
            <a:chExt cx="4286" cy="554"/>
          </a:xfrm>
        </p:grpSpPr>
        <p:sp>
          <p:nvSpPr>
            <p:cNvPr id="16390" name="Rectangle 4"/>
            <p:cNvSpPr>
              <a:spLocks noChangeArrowheads="1"/>
            </p:cNvSpPr>
            <p:nvPr/>
          </p:nvSpPr>
          <p:spPr bwMode="auto">
            <a:xfrm>
              <a:off x="2016" y="3216"/>
              <a:ext cx="2400" cy="288"/>
            </a:xfrm>
            <a:prstGeom prst="rect">
              <a:avLst/>
            </a:prstGeom>
            <a:solidFill>
              <a:srgbClr val="CC0000"/>
            </a:solidFill>
            <a:ln w="9525">
              <a:solidFill>
                <a:schemeClr val="tx1"/>
              </a:solidFill>
              <a:miter lim="800000"/>
              <a:headEnd/>
              <a:tailEnd/>
            </a:ln>
          </p:spPr>
          <p:txBody>
            <a:bodyPr wrap="none" anchor="ctr"/>
            <a:lstStyle/>
            <a:p>
              <a:pPr eaLnBrk="0" hangingPunct="0">
                <a:spcBef>
                  <a:spcPct val="0"/>
                </a:spcBef>
              </a:pPr>
              <a:r>
                <a:rPr lang="es-ES_tradnl" sz="1600" b="1">
                  <a:solidFill>
                    <a:schemeClr val="bg1"/>
                  </a:solidFill>
                </a:rPr>
                <a:t>Proceso de Ingeniería </a:t>
              </a:r>
            </a:p>
            <a:p>
              <a:pPr eaLnBrk="0" hangingPunct="0">
                <a:spcBef>
                  <a:spcPct val="0"/>
                </a:spcBef>
              </a:pPr>
              <a:r>
                <a:rPr lang="es-ES_tradnl" sz="1600" b="1">
                  <a:solidFill>
                    <a:schemeClr val="bg1"/>
                  </a:solidFill>
                </a:rPr>
                <a:t>de Software</a:t>
              </a:r>
            </a:p>
          </p:txBody>
        </p:sp>
        <p:sp>
          <p:nvSpPr>
            <p:cNvPr id="16391" name="Line 5"/>
            <p:cNvSpPr>
              <a:spLocks noChangeShapeType="1"/>
            </p:cNvSpPr>
            <p:nvPr/>
          </p:nvSpPr>
          <p:spPr bwMode="auto">
            <a:xfrm>
              <a:off x="1200" y="336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6392" name="Line 6"/>
            <p:cNvSpPr>
              <a:spLocks noChangeShapeType="1"/>
            </p:cNvSpPr>
            <p:nvPr/>
          </p:nvSpPr>
          <p:spPr bwMode="auto">
            <a:xfrm>
              <a:off x="4416" y="3360"/>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16393" name="Rectangle 7"/>
            <p:cNvSpPr>
              <a:spLocks noChangeArrowheads="1"/>
            </p:cNvSpPr>
            <p:nvPr/>
          </p:nvSpPr>
          <p:spPr bwMode="auto">
            <a:xfrm>
              <a:off x="912" y="3409"/>
              <a:ext cx="69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r>
                <a:rPr lang="es-ES_tradnl" sz="1700">
                  <a:solidFill>
                    <a:schemeClr val="tx1"/>
                  </a:solidFill>
                </a:rPr>
                <a:t>Requisitos </a:t>
              </a:r>
            </a:p>
            <a:p>
              <a:pPr algn="l" eaLnBrk="0" hangingPunct="0">
                <a:spcBef>
                  <a:spcPct val="0"/>
                </a:spcBef>
              </a:pPr>
              <a:r>
                <a:rPr lang="es-ES_tradnl" sz="1700">
                  <a:solidFill>
                    <a:schemeClr val="tx1"/>
                  </a:solidFill>
                </a:rPr>
                <a:t>del Usuario</a:t>
              </a:r>
            </a:p>
          </p:txBody>
        </p:sp>
        <p:sp>
          <p:nvSpPr>
            <p:cNvPr id="16394" name="Rectangle 8"/>
            <p:cNvSpPr>
              <a:spLocks noChangeArrowheads="1"/>
            </p:cNvSpPr>
            <p:nvPr/>
          </p:nvSpPr>
          <p:spPr bwMode="auto">
            <a:xfrm>
              <a:off x="4629" y="3457"/>
              <a:ext cx="56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spcBef>
                  <a:spcPct val="0"/>
                </a:spcBef>
              </a:pPr>
              <a:r>
                <a:rPr lang="es-ES_tradnl" sz="1700">
                  <a:solidFill>
                    <a:schemeClr val="tx1"/>
                  </a:solidFill>
                </a:rPr>
                <a:t>Sistema</a:t>
              </a:r>
            </a:p>
            <a:p>
              <a:pPr algn="l" eaLnBrk="0" hangingPunct="0">
                <a:spcBef>
                  <a:spcPct val="0"/>
                </a:spcBef>
              </a:pPr>
              <a:r>
                <a:rPr lang="es-ES_tradnl" sz="1700">
                  <a:solidFill>
                    <a:schemeClr val="tx1"/>
                  </a:solidFill>
                </a:rPr>
                <a:t>Software</a:t>
              </a:r>
            </a:p>
          </p:txBody>
        </p:sp>
      </p:grpSp>
      <p:sp>
        <p:nvSpPr>
          <p:cNvPr id="1500169" name="Rectangle 9"/>
          <p:cNvSpPr>
            <a:spLocks noChangeArrowheads="1"/>
          </p:cNvSpPr>
          <p:nvPr/>
        </p:nvSpPr>
        <p:spPr bwMode="auto">
          <a:xfrm>
            <a:off x="914400" y="1219200"/>
            <a:ext cx="8153400" cy="1447800"/>
          </a:xfrm>
          <a:prstGeom prst="rect">
            <a:avLst/>
          </a:prstGeom>
          <a:solidFill>
            <a:schemeClr val="bg1"/>
          </a:solidFill>
          <a:ln w="9525">
            <a:solidFill>
              <a:srgbClr val="669900"/>
            </a:solidFill>
            <a:miter lim="800000"/>
            <a:headEnd/>
            <a:tailEnd/>
          </a:ln>
        </p:spPr>
        <p:txBody>
          <a:bodyPr/>
          <a:lstStyle/>
          <a:p>
            <a:pPr marL="457200" indent="-457200" algn="just">
              <a:spcBef>
                <a:spcPct val="20000"/>
              </a:spcBef>
              <a:buClr>
                <a:srgbClr val="CC0000"/>
              </a:buClr>
              <a:buFont typeface="Trebuchet MS" pitchFamily="34" charset="0"/>
              <a:buChar char="&gt;"/>
            </a:pPr>
            <a:r>
              <a:rPr lang="es-ES_tradnl" sz="2200">
                <a:solidFill>
                  <a:srgbClr val="000066"/>
                </a:solidFill>
              </a:rPr>
              <a:t>Un proceso de ingeniería de software es el conjunto de actividades necesarias para </a:t>
            </a:r>
            <a:r>
              <a:rPr lang="es-ES_tradnl" sz="2200" u="sng">
                <a:solidFill>
                  <a:srgbClr val="000066"/>
                </a:solidFill>
              </a:rPr>
              <a:t>transformar los requisitos del usuario en un sistema de software</a:t>
            </a:r>
            <a:r>
              <a:rPr lang="es-ES_tradnl" sz="2200">
                <a:solidFill>
                  <a:srgbClr val="000066"/>
                </a:solidFill>
              </a:rPr>
              <a:t>.</a:t>
            </a:r>
          </a:p>
        </p:txBody>
      </p:sp>
      <p:sp>
        <p:nvSpPr>
          <p:cNvPr id="1500170" name="Rectangle 10"/>
          <p:cNvSpPr>
            <a:spLocks noChangeArrowheads="1"/>
          </p:cNvSpPr>
          <p:nvPr/>
        </p:nvSpPr>
        <p:spPr bwMode="auto">
          <a:xfrm>
            <a:off x="914400" y="2895600"/>
            <a:ext cx="8153400" cy="1447800"/>
          </a:xfrm>
          <a:prstGeom prst="rect">
            <a:avLst/>
          </a:prstGeom>
          <a:solidFill>
            <a:schemeClr val="bg1"/>
          </a:solidFill>
          <a:ln w="9525">
            <a:solidFill>
              <a:srgbClr val="669900"/>
            </a:solidFill>
            <a:miter lim="800000"/>
            <a:headEnd/>
            <a:tailEnd/>
          </a:ln>
        </p:spPr>
        <p:txBody>
          <a:bodyPr/>
          <a:lstStyle/>
          <a:p>
            <a:pPr marL="457200" indent="-457200" algn="just">
              <a:spcBef>
                <a:spcPct val="20000"/>
              </a:spcBef>
              <a:buClr>
                <a:srgbClr val="CC0000"/>
              </a:buClr>
              <a:buFont typeface="Trebuchet MS" pitchFamily="34" charset="0"/>
              <a:buChar char="&gt;"/>
            </a:pPr>
            <a:r>
              <a:rPr lang="es-ES_tradnl" sz="2200">
                <a:solidFill>
                  <a:srgbClr val="000066"/>
                </a:solidFill>
              </a:rPr>
              <a:t>Es un marco de trabajo genérico que puede emplearse para una gran variedad de sistemas en distintas áreas de aplicación, diferentes tipos de organizaciones, diferentes niveles de aptitud, y tamaños de proyecto.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1500169"/>
                                        </p:tgtEl>
                                        <p:attrNameLst>
                                          <p:attrName>style.visibility</p:attrName>
                                        </p:attrNameLst>
                                      </p:cBhvr>
                                      <p:to>
                                        <p:strVal val="visible"/>
                                      </p:to>
                                    </p:set>
                                    <p:animEffect transition="in" filter="fade">
                                      <p:cBhvr>
                                        <p:cTn id="7" dur="2000"/>
                                        <p:tgtEl>
                                          <p:spTgt spid="1500169"/>
                                        </p:tgtEl>
                                      </p:cBhvr>
                                    </p:animEffect>
                                  </p:childTnLst>
                                </p:cTn>
                              </p:par>
                              <p:par>
                                <p:cTn id="8" presetID="64" presetClass="path" presetSubtype="0" accel="50000" decel="50000" fill="hold" grpId="0" nodeType="withEffect">
                                  <p:stCondLst>
                                    <p:cond delay="0"/>
                                  </p:stCondLst>
                                  <p:childTnLst>
                                    <p:animMotion origin="layout" path="M -1.41048E-7 0.28377 L -1.41048E-7 -2.46068E-6 " pathEditMode="relative" rAng="0" ptsTypes="AA">
                                      <p:cBhvr>
                                        <p:cTn id="9" dur="2000" fill="hold"/>
                                        <p:tgtEl>
                                          <p:spTgt spid="1500169"/>
                                        </p:tgtEl>
                                        <p:attrNameLst>
                                          <p:attrName>ppt_x</p:attrName>
                                          <p:attrName>ppt_y</p:attrName>
                                        </p:attrNameLst>
                                      </p:cBhvr>
                                      <p:rCtr x="0" y="-14200"/>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1" nodeType="clickEffect">
                                  <p:stCondLst>
                                    <p:cond delay="0"/>
                                  </p:stCondLst>
                                  <p:childTnLst>
                                    <p:set>
                                      <p:cBhvr>
                                        <p:cTn id="13" dur="1" fill="hold">
                                          <p:stCondLst>
                                            <p:cond delay="0"/>
                                          </p:stCondLst>
                                        </p:cTn>
                                        <p:tgtEl>
                                          <p:spTgt spid="1500170"/>
                                        </p:tgtEl>
                                        <p:attrNameLst>
                                          <p:attrName>style.visibility</p:attrName>
                                        </p:attrNameLst>
                                      </p:cBhvr>
                                      <p:to>
                                        <p:strVal val="visible"/>
                                      </p:to>
                                    </p:set>
                                    <p:animEffect transition="in" filter="fade">
                                      <p:cBhvr>
                                        <p:cTn id="14" dur="2000"/>
                                        <p:tgtEl>
                                          <p:spTgt spid="1500170"/>
                                        </p:tgtEl>
                                      </p:cBhvr>
                                    </p:animEffect>
                                  </p:childTnLst>
                                </p:cTn>
                              </p:par>
                              <p:par>
                                <p:cTn id="15" presetID="64" presetClass="path" presetSubtype="0" accel="50000" decel="50000" fill="hold" grpId="0" nodeType="withEffect">
                                  <p:stCondLst>
                                    <p:cond delay="0"/>
                                  </p:stCondLst>
                                  <p:childTnLst>
                                    <p:animMotion origin="layout" path="M -1.41048E-7 0.28377 L -1.41048E-7 -2.46068E-6 " pathEditMode="relative" rAng="0" ptsTypes="AA">
                                      <p:cBhvr>
                                        <p:cTn id="16" dur="2000" fill="hold"/>
                                        <p:tgtEl>
                                          <p:spTgt spid="1500170"/>
                                        </p:tgtEl>
                                        <p:attrNameLst>
                                          <p:attrName>ppt_x</p:attrName>
                                          <p:attrName>ppt_y</p:attrName>
                                        </p:attrNameLst>
                                      </p:cBhvr>
                                      <p:rCtr x="0" y="-1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169" grpId="0" animBg="1"/>
      <p:bldP spid="1500169" grpId="1" animBg="1"/>
      <p:bldP spid="1500170" grpId="0" animBg="1"/>
      <p:bldP spid="150017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Modelos de proceso de software</a:t>
            </a:r>
          </a:p>
        </p:txBody>
      </p:sp>
      <p:sp>
        <p:nvSpPr>
          <p:cNvPr id="17411" name="Rectangle 3"/>
          <p:cNvSpPr>
            <a:spLocks noGrp="1" noChangeArrowheads="1"/>
          </p:cNvSpPr>
          <p:nvPr>
            <p:ph type="body" idx="1"/>
          </p:nvPr>
        </p:nvSpPr>
        <p:spPr/>
        <p:txBody>
          <a:bodyPr/>
          <a:lstStyle/>
          <a:p>
            <a:pPr eaLnBrk="1" hangingPunct="1"/>
            <a:r>
              <a:rPr lang="es-ES" dirty="0" smtClean="0"/>
              <a:t>Modelos iniciales.</a:t>
            </a:r>
          </a:p>
          <a:p>
            <a:pPr eaLnBrk="1" hangingPunct="1"/>
            <a:r>
              <a:rPr lang="es-ES" dirty="0" smtClean="0"/>
              <a:t>El modelo lineal/ciclo de vida en cascada o secuencial.</a:t>
            </a:r>
          </a:p>
          <a:p>
            <a:pPr eaLnBrk="1" hangingPunct="1"/>
            <a:r>
              <a:rPr lang="es-ES" dirty="0" smtClean="0"/>
              <a:t>Procesos evolutivos de software.</a:t>
            </a:r>
          </a:p>
          <a:p>
            <a:pPr eaLnBrk="1" hangingPunct="1"/>
            <a:r>
              <a:rPr lang="es-ES" dirty="0" smtClean="0"/>
              <a:t>Ensamblado de componentes.</a:t>
            </a:r>
          </a:p>
          <a:p>
            <a:pPr eaLnBrk="1" hangingPunct="1"/>
            <a:r>
              <a:rPr lang="es-ES" dirty="0" smtClean="0"/>
              <a:t>El modelo DRA.</a:t>
            </a:r>
          </a:p>
          <a:p>
            <a:pPr eaLnBrk="1" hangingPunct="1"/>
            <a:r>
              <a:rPr lang="es-ES" dirty="0" smtClean="0"/>
              <a:t>Métrica 3.</a:t>
            </a:r>
            <a:endParaRPr lang="es-ES" dirty="0" smtClean="0">
              <a:solidFill>
                <a:srgbClr val="CC0000"/>
              </a:solidFill>
            </a:endParaRPr>
          </a:p>
          <a:p>
            <a:pPr eaLnBrk="1" hangingPunct="1"/>
            <a:r>
              <a:rPr lang="es-ES" dirty="0" smtClean="0"/>
              <a:t>El modelo RUP (</a:t>
            </a:r>
            <a:r>
              <a:rPr lang="es-ES" i="1" dirty="0" err="1" smtClean="0"/>
              <a:t>Rational</a:t>
            </a:r>
            <a:r>
              <a:rPr lang="es-ES" i="1" dirty="0" smtClean="0"/>
              <a:t> </a:t>
            </a:r>
            <a:r>
              <a:rPr lang="es-ES" i="1" dirty="0" err="1" smtClean="0"/>
              <a:t>Unified</a:t>
            </a:r>
            <a:r>
              <a:rPr lang="es-ES" i="1" dirty="0" smtClean="0"/>
              <a:t> </a:t>
            </a:r>
            <a:r>
              <a:rPr lang="es-ES" i="1" dirty="0" err="1" smtClean="0"/>
              <a:t>Process</a:t>
            </a:r>
            <a:r>
              <a:rPr lang="es-ES" dirty="0" smtClean="0"/>
              <a:t>).</a:t>
            </a:r>
          </a:p>
          <a:p>
            <a:pPr eaLnBrk="1" hangingPunct="1"/>
            <a:r>
              <a:rPr lang="es-MX" dirty="0" err="1" smtClean="0"/>
              <a:t>E</a:t>
            </a:r>
            <a:r>
              <a:rPr lang="es-MX" dirty="0" err="1" smtClean="0">
                <a:solidFill>
                  <a:srgbClr val="FF0000"/>
                </a:solidFill>
              </a:rPr>
              <a:t>X</a:t>
            </a:r>
            <a:r>
              <a:rPr lang="es-MX" dirty="0" err="1" smtClean="0"/>
              <a:t>treme</a:t>
            </a:r>
            <a:r>
              <a:rPr lang="es-MX" dirty="0" smtClean="0"/>
              <a:t> </a:t>
            </a:r>
            <a:r>
              <a:rPr lang="en-US" dirty="0" smtClean="0">
                <a:solidFill>
                  <a:srgbClr val="CC0000"/>
                </a:solidFill>
              </a:rPr>
              <a:t>P</a:t>
            </a:r>
            <a:r>
              <a:rPr lang="en-US" dirty="0" smtClean="0"/>
              <a:t>rogramming </a:t>
            </a:r>
            <a:r>
              <a:rPr lang="en-US" dirty="0" smtClean="0">
                <a:solidFill>
                  <a:srgbClr val="CC0000"/>
                </a:solidFill>
              </a:rPr>
              <a:t>XP</a:t>
            </a:r>
            <a:r>
              <a:rPr lang="en-US" dirty="0"/>
              <a:t>.</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Modelos iniciales: </a:t>
            </a:r>
            <a:r>
              <a:rPr lang="es-ES" sz="3200" smtClean="0">
                <a:solidFill>
                  <a:schemeClr val="hlink"/>
                </a:solidFill>
              </a:rPr>
              <a:t>Modelo por etapas</a:t>
            </a:r>
          </a:p>
        </p:txBody>
      </p:sp>
      <p:sp>
        <p:nvSpPr>
          <p:cNvPr id="18435" name="Rectangle 3"/>
          <p:cNvSpPr>
            <a:spLocks noGrp="1" noChangeArrowheads="1"/>
          </p:cNvSpPr>
          <p:nvPr>
            <p:ph type="body" sz="half" idx="1"/>
          </p:nvPr>
        </p:nvSpPr>
        <p:spPr>
          <a:xfrm>
            <a:off x="350838" y="1125538"/>
            <a:ext cx="5070475" cy="4689475"/>
          </a:xfrm>
        </p:spPr>
        <p:txBody>
          <a:bodyPr/>
          <a:lstStyle/>
          <a:p>
            <a:pPr marL="457200" indent="-457200" eaLnBrk="1" hangingPunct="1"/>
            <a:endParaRPr lang="es-ES" smtClean="0">
              <a:solidFill>
                <a:srgbClr val="CC0000"/>
              </a:solidFill>
            </a:endParaRPr>
          </a:p>
          <a:p>
            <a:pPr marL="457200" indent="-457200" eaLnBrk="1" hangingPunct="1"/>
            <a:endParaRPr lang="es-ES" smtClean="0">
              <a:solidFill>
                <a:srgbClr val="CC0000"/>
              </a:solidFill>
            </a:endParaRPr>
          </a:p>
        </p:txBody>
      </p:sp>
      <p:grpSp>
        <p:nvGrpSpPr>
          <p:cNvPr id="2" name="Group 4"/>
          <p:cNvGrpSpPr>
            <a:grpSpLocks/>
          </p:cNvGrpSpPr>
          <p:nvPr/>
        </p:nvGrpSpPr>
        <p:grpSpPr bwMode="auto">
          <a:xfrm>
            <a:off x="5813425" y="1557338"/>
            <a:ext cx="3821113" cy="396875"/>
            <a:chOff x="3153" y="981"/>
            <a:chExt cx="2222" cy="250"/>
          </a:xfrm>
        </p:grpSpPr>
        <p:sp>
          <p:nvSpPr>
            <p:cNvPr id="18466" name="Rectangle 5"/>
            <p:cNvSpPr>
              <a:spLocks noChangeArrowheads="1"/>
            </p:cNvSpPr>
            <p:nvPr/>
          </p:nvSpPr>
          <p:spPr bwMode="auto">
            <a:xfrm>
              <a:off x="3153" y="98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8467" name="Text Box 6"/>
            <p:cNvSpPr txBox="1">
              <a:spLocks noChangeArrowheads="1"/>
            </p:cNvSpPr>
            <p:nvPr/>
          </p:nvSpPr>
          <p:spPr bwMode="auto">
            <a:xfrm>
              <a:off x="4014" y="98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dirty="0">
                  <a:solidFill>
                    <a:schemeClr val="tx1"/>
                  </a:solidFill>
                </a:rPr>
                <a:t>Definición del problema y establecimiento del proyecto a desarrollar</a:t>
              </a:r>
            </a:p>
          </p:txBody>
        </p:sp>
      </p:grpSp>
      <p:grpSp>
        <p:nvGrpSpPr>
          <p:cNvPr id="3" name="Group 7"/>
          <p:cNvGrpSpPr>
            <a:grpSpLocks/>
          </p:cNvGrpSpPr>
          <p:nvPr/>
        </p:nvGrpSpPr>
        <p:grpSpPr bwMode="auto">
          <a:xfrm>
            <a:off x="5813425" y="2112963"/>
            <a:ext cx="3821113" cy="396875"/>
            <a:chOff x="3153" y="1337"/>
            <a:chExt cx="2222" cy="250"/>
          </a:xfrm>
        </p:grpSpPr>
        <p:sp>
          <p:nvSpPr>
            <p:cNvPr id="18464" name="Rectangle 8"/>
            <p:cNvSpPr>
              <a:spLocks noChangeArrowheads="1"/>
            </p:cNvSpPr>
            <p:nvPr/>
          </p:nvSpPr>
          <p:spPr bwMode="auto">
            <a:xfrm>
              <a:off x="3153" y="1339"/>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de</a:t>
              </a:r>
            </a:p>
            <a:p>
              <a:pPr>
                <a:spcBef>
                  <a:spcPct val="0"/>
                </a:spcBef>
              </a:pPr>
              <a:r>
                <a:rPr lang="es-ES" sz="1200">
                  <a:solidFill>
                    <a:schemeClr val="tx1"/>
                  </a:solidFill>
                </a:rPr>
                <a:t>requisitos</a:t>
              </a:r>
            </a:p>
          </p:txBody>
        </p:sp>
        <p:sp>
          <p:nvSpPr>
            <p:cNvPr id="18465" name="Text Box 9"/>
            <p:cNvSpPr txBox="1">
              <a:spLocks noChangeArrowheads="1"/>
            </p:cNvSpPr>
            <p:nvPr/>
          </p:nvSpPr>
          <p:spPr bwMode="auto">
            <a:xfrm>
              <a:off x="4014" y="1337"/>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dirty="0">
                  <a:solidFill>
                    <a:schemeClr val="tx1"/>
                  </a:solidFill>
                </a:rPr>
                <a:t>Visión en profundidad desde el punto de vista de desarrolladores y usuarios</a:t>
              </a:r>
            </a:p>
          </p:txBody>
        </p:sp>
      </p:grpSp>
      <p:grpSp>
        <p:nvGrpSpPr>
          <p:cNvPr id="4" name="Group 10"/>
          <p:cNvGrpSpPr>
            <a:grpSpLocks/>
          </p:cNvGrpSpPr>
          <p:nvPr/>
        </p:nvGrpSpPr>
        <p:grpSpPr bwMode="auto">
          <a:xfrm>
            <a:off x="5813425" y="2668588"/>
            <a:ext cx="3821113" cy="396875"/>
            <a:chOff x="3153" y="1693"/>
            <a:chExt cx="2222" cy="250"/>
          </a:xfrm>
        </p:grpSpPr>
        <p:sp>
          <p:nvSpPr>
            <p:cNvPr id="18462" name="Rectangle 11"/>
            <p:cNvSpPr>
              <a:spLocks noChangeArrowheads="1"/>
            </p:cNvSpPr>
            <p:nvPr/>
          </p:nvSpPr>
          <p:spPr bwMode="auto">
            <a:xfrm>
              <a:off x="3153" y="1695"/>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a:t>
              </a:r>
            </a:p>
            <a:p>
              <a:pPr>
                <a:spcBef>
                  <a:spcPct val="0"/>
                </a:spcBef>
              </a:pPr>
              <a:r>
                <a:rPr lang="es-ES" sz="1200">
                  <a:solidFill>
                    <a:schemeClr val="tx1"/>
                  </a:solidFill>
                </a:rPr>
                <a:t>funcional</a:t>
              </a:r>
            </a:p>
          </p:txBody>
        </p:sp>
        <p:sp>
          <p:nvSpPr>
            <p:cNvPr id="18463" name="Text Box 12"/>
            <p:cNvSpPr txBox="1">
              <a:spLocks noChangeArrowheads="1"/>
            </p:cNvSpPr>
            <p:nvPr/>
          </p:nvSpPr>
          <p:spPr bwMode="auto">
            <a:xfrm>
              <a:off x="4014" y="1693"/>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Especifica la información sobre la que trabajará el software a desarrollar</a:t>
              </a:r>
            </a:p>
          </p:txBody>
        </p:sp>
      </p:grpSp>
      <p:grpSp>
        <p:nvGrpSpPr>
          <p:cNvPr id="5" name="Group 13"/>
          <p:cNvGrpSpPr>
            <a:grpSpLocks/>
          </p:cNvGrpSpPr>
          <p:nvPr/>
        </p:nvGrpSpPr>
        <p:grpSpPr bwMode="auto">
          <a:xfrm>
            <a:off x="5813425" y="3224213"/>
            <a:ext cx="3821113" cy="396875"/>
            <a:chOff x="3153" y="2025"/>
            <a:chExt cx="2222" cy="250"/>
          </a:xfrm>
        </p:grpSpPr>
        <p:sp>
          <p:nvSpPr>
            <p:cNvPr id="18460" name="Rectangle 14"/>
            <p:cNvSpPr>
              <a:spLocks noChangeArrowheads="1"/>
            </p:cNvSpPr>
            <p:nvPr/>
          </p:nvSpPr>
          <p:spPr bwMode="auto">
            <a:xfrm>
              <a:off x="3153" y="2027"/>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8461" name="Text Box 15"/>
            <p:cNvSpPr txBox="1">
              <a:spLocks noChangeArrowheads="1"/>
            </p:cNvSpPr>
            <p:nvPr/>
          </p:nvSpPr>
          <p:spPr bwMode="auto">
            <a:xfrm>
              <a:off x="4014" y="2025"/>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Permite describir como el software va a satisfacer los requisitos</a:t>
              </a:r>
            </a:p>
          </p:txBody>
        </p:sp>
      </p:grpSp>
      <p:grpSp>
        <p:nvGrpSpPr>
          <p:cNvPr id="6" name="Group 16"/>
          <p:cNvGrpSpPr>
            <a:grpSpLocks/>
          </p:cNvGrpSpPr>
          <p:nvPr/>
        </p:nvGrpSpPr>
        <p:grpSpPr bwMode="auto">
          <a:xfrm>
            <a:off x="5813425" y="3779838"/>
            <a:ext cx="3821113" cy="358775"/>
            <a:chOff x="3153" y="2361"/>
            <a:chExt cx="2222" cy="226"/>
          </a:xfrm>
        </p:grpSpPr>
        <p:sp>
          <p:nvSpPr>
            <p:cNvPr id="18458" name="Rectangle 17"/>
            <p:cNvSpPr>
              <a:spLocks noChangeArrowheads="1"/>
            </p:cNvSpPr>
            <p:nvPr/>
          </p:nvSpPr>
          <p:spPr bwMode="auto">
            <a:xfrm>
              <a:off x="3153" y="2361"/>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p:txBody>
        </p:sp>
        <p:sp>
          <p:nvSpPr>
            <p:cNvPr id="18459" name="Text Box 18"/>
            <p:cNvSpPr txBox="1">
              <a:spLocks noChangeArrowheads="1"/>
            </p:cNvSpPr>
            <p:nvPr/>
          </p:nvSpPr>
          <p:spPr bwMode="auto">
            <a:xfrm>
              <a:off x="4014" y="2401"/>
              <a:ext cx="13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Codificación del software a desarrollar</a:t>
              </a:r>
            </a:p>
          </p:txBody>
        </p:sp>
      </p:grpSp>
      <p:grpSp>
        <p:nvGrpSpPr>
          <p:cNvPr id="7" name="Group 19"/>
          <p:cNvGrpSpPr>
            <a:grpSpLocks/>
          </p:cNvGrpSpPr>
          <p:nvPr/>
        </p:nvGrpSpPr>
        <p:grpSpPr bwMode="auto">
          <a:xfrm>
            <a:off x="5813425" y="4329113"/>
            <a:ext cx="3821113" cy="396875"/>
            <a:chOff x="3153" y="2740"/>
            <a:chExt cx="2222" cy="250"/>
          </a:xfrm>
        </p:grpSpPr>
        <p:sp>
          <p:nvSpPr>
            <p:cNvPr id="18456" name="Rectangle 20"/>
            <p:cNvSpPr>
              <a:spLocks noChangeArrowheads="1"/>
            </p:cNvSpPr>
            <p:nvPr/>
          </p:nvSpPr>
          <p:spPr bwMode="auto">
            <a:xfrm>
              <a:off x="3153" y="274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Integración</a:t>
              </a:r>
            </a:p>
          </p:txBody>
        </p:sp>
        <p:sp>
          <p:nvSpPr>
            <p:cNvPr id="18457" name="Text Box 21"/>
            <p:cNvSpPr txBox="1">
              <a:spLocks noChangeArrowheads="1"/>
            </p:cNvSpPr>
            <p:nvPr/>
          </p:nvSpPr>
          <p:spPr bwMode="auto">
            <a:xfrm>
              <a:off x="4014" y="2740"/>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Unión de todos los módulos codificados independientemente</a:t>
              </a:r>
            </a:p>
          </p:txBody>
        </p:sp>
      </p:grpSp>
      <p:grpSp>
        <p:nvGrpSpPr>
          <p:cNvPr id="8" name="Group 22"/>
          <p:cNvGrpSpPr>
            <a:grpSpLocks/>
          </p:cNvGrpSpPr>
          <p:nvPr/>
        </p:nvGrpSpPr>
        <p:grpSpPr bwMode="auto">
          <a:xfrm>
            <a:off x="5813425" y="4884738"/>
            <a:ext cx="3821113" cy="396875"/>
            <a:chOff x="3153" y="3070"/>
            <a:chExt cx="2222" cy="250"/>
          </a:xfrm>
        </p:grpSpPr>
        <p:sp>
          <p:nvSpPr>
            <p:cNvPr id="18454" name="Rectangle 23"/>
            <p:cNvSpPr>
              <a:spLocks noChangeArrowheads="1"/>
            </p:cNvSpPr>
            <p:nvPr/>
          </p:nvSpPr>
          <p:spPr bwMode="auto">
            <a:xfrm>
              <a:off x="3153" y="30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Validación y </a:t>
              </a:r>
            </a:p>
            <a:p>
              <a:pPr>
                <a:spcBef>
                  <a:spcPct val="0"/>
                </a:spcBef>
              </a:pPr>
              <a:r>
                <a:rPr lang="es-ES" sz="1200">
                  <a:solidFill>
                    <a:schemeClr val="tx1"/>
                  </a:solidFill>
                </a:rPr>
                <a:t>verificación</a:t>
              </a:r>
            </a:p>
          </p:txBody>
        </p:sp>
        <p:sp>
          <p:nvSpPr>
            <p:cNvPr id="18455" name="Text Box 24"/>
            <p:cNvSpPr txBox="1">
              <a:spLocks noChangeArrowheads="1"/>
            </p:cNvSpPr>
            <p:nvPr/>
          </p:nvSpPr>
          <p:spPr bwMode="auto">
            <a:xfrm>
              <a:off x="4014" y="3070"/>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Pruebas para verificar que el software es consistente con las definiciones</a:t>
              </a:r>
            </a:p>
          </p:txBody>
        </p:sp>
      </p:grpSp>
      <p:grpSp>
        <p:nvGrpSpPr>
          <p:cNvPr id="9" name="Group 25"/>
          <p:cNvGrpSpPr>
            <a:grpSpLocks/>
          </p:cNvGrpSpPr>
          <p:nvPr/>
        </p:nvGrpSpPr>
        <p:grpSpPr bwMode="auto">
          <a:xfrm>
            <a:off x="5813425" y="5440363"/>
            <a:ext cx="3821113" cy="396875"/>
            <a:chOff x="3153" y="3427"/>
            <a:chExt cx="2222" cy="250"/>
          </a:xfrm>
        </p:grpSpPr>
        <p:sp>
          <p:nvSpPr>
            <p:cNvPr id="18452" name="Rectangle 26"/>
            <p:cNvSpPr>
              <a:spLocks noChangeArrowheads="1"/>
            </p:cNvSpPr>
            <p:nvPr/>
          </p:nvSpPr>
          <p:spPr bwMode="auto">
            <a:xfrm>
              <a:off x="3153" y="3429"/>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sp>
          <p:nvSpPr>
            <p:cNvPr id="18453" name="Text Box 27"/>
            <p:cNvSpPr txBox="1">
              <a:spLocks noChangeArrowheads="1"/>
            </p:cNvSpPr>
            <p:nvPr/>
          </p:nvSpPr>
          <p:spPr bwMode="auto">
            <a:xfrm>
              <a:off x="4014" y="3427"/>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000">
                  <a:solidFill>
                    <a:schemeClr val="tx1"/>
                  </a:solidFill>
                </a:rPr>
                <a:t>Modificaciones a realizar al software motivadas por errores, adaptaciones, etc.</a:t>
              </a:r>
            </a:p>
          </p:txBody>
        </p:sp>
      </p:grpSp>
      <p:sp>
        <p:nvSpPr>
          <p:cNvPr id="1502236" name="Line 28"/>
          <p:cNvSpPr>
            <a:spLocks noChangeShapeType="1"/>
          </p:cNvSpPr>
          <p:nvPr/>
        </p:nvSpPr>
        <p:spPr bwMode="auto">
          <a:xfrm>
            <a:off x="6513513" y="1914525"/>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7" name="Line 29"/>
          <p:cNvSpPr>
            <a:spLocks noChangeShapeType="1"/>
          </p:cNvSpPr>
          <p:nvPr/>
        </p:nvSpPr>
        <p:spPr bwMode="auto">
          <a:xfrm>
            <a:off x="6513513" y="2468563"/>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8" name="Line 30"/>
          <p:cNvSpPr>
            <a:spLocks noChangeShapeType="1"/>
          </p:cNvSpPr>
          <p:nvPr/>
        </p:nvSpPr>
        <p:spPr bwMode="auto">
          <a:xfrm>
            <a:off x="6513513" y="3030538"/>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39" name="Line 31"/>
          <p:cNvSpPr>
            <a:spLocks noChangeShapeType="1"/>
          </p:cNvSpPr>
          <p:nvPr/>
        </p:nvSpPr>
        <p:spPr bwMode="auto">
          <a:xfrm>
            <a:off x="6513513" y="3587750"/>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0" name="Line 32"/>
          <p:cNvSpPr>
            <a:spLocks noChangeShapeType="1"/>
          </p:cNvSpPr>
          <p:nvPr/>
        </p:nvSpPr>
        <p:spPr bwMode="auto">
          <a:xfrm>
            <a:off x="6513513" y="4135438"/>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1" name="Line 33"/>
          <p:cNvSpPr>
            <a:spLocks noChangeShapeType="1"/>
          </p:cNvSpPr>
          <p:nvPr/>
        </p:nvSpPr>
        <p:spPr bwMode="auto">
          <a:xfrm>
            <a:off x="6513513" y="4686300"/>
            <a:ext cx="0" cy="2016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502242" name="Line 34"/>
          <p:cNvSpPr>
            <a:spLocks noChangeShapeType="1"/>
          </p:cNvSpPr>
          <p:nvPr/>
        </p:nvSpPr>
        <p:spPr bwMode="auto">
          <a:xfrm>
            <a:off x="6513513" y="5243513"/>
            <a:ext cx="0" cy="201612"/>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8451" name="Rectangle 35"/>
          <p:cNvSpPr>
            <a:spLocks noChangeArrowheads="1"/>
          </p:cNvSpPr>
          <p:nvPr/>
        </p:nvSpPr>
        <p:spPr bwMode="auto">
          <a:xfrm>
            <a:off x="381000" y="1125538"/>
            <a:ext cx="487680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87313" indent="-87313" algn="just">
              <a:lnSpc>
                <a:spcPct val="90000"/>
              </a:lnSpc>
              <a:spcBef>
                <a:spcPct val="20000"/>
              </a:spcBef>
              <a:buClr>
                <a:srgbClr val="CC0000"/>
              </a:buClr>
              <a:buFont typeface="Trebuchet MS" pitchFamily="34" charset="0"/>
              <a:buChar char="&gt;"/>
            </a:pPr>
            <a:r>
              <a:rPr lang="es-ES" sz="2400" dirty="0">
                <a:solidFill>
                  <a:srgbClr val="CC0000"/>
                </a:solidFill>
              </a:rPr>
              <a:t>Modelo por etapas</a:t>
            </a:r>
          </a:p>
          <a:p>
            <a:pPr marL="87313" indent="-87313" algn="just">
              <a:lnSpc>
                <a:spcPct val="90000"/>
              </a:lnSpc>
              <a:spcBef>
                <a:spcPct val="20000"/>
              </a:spcBef>
              <a:buClr>
                <a:srgbClr val="CC0000"/>
              </a:buClr>
              <a:buFont typeface="Trebuchet MS" pitchFamily="34" charset="0"/>
              <a:buChar char="&gt;"/>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Desarrollado en 1956 para enfrentarse con la construcción de  SAGE (</a:t>
            </a:r>
            <a:r>
              <a:rPr lang="es-ES" sz="2000" i="1" dirty="0" err="1">
                <a:solidFill>
                  <a:srgbClr val="000066"/>
                </a:solidFill>
              </a:rPr>
              <a:t>Semi-Automated</a:t>
            </a:r>
            <a:r>
              <a:rPr lang="es-ES" sz="2000" i="1" dirty="0">
                <a:solidFill>
                  <a:srgbClr val="000066"/>
                </a:solidFill>
              </a:rPr>
              <a:t> </a:t>
            </a:r>
            <a:r>
              <a:rPr lang="es-ES" sz="2000" i="1" dirty="0" err="1">
                <a:solidFill>
                  <a:srgbClr val="000066"/>
                </a:solidFill>
              </a:rPr>
              <a:t>Ground</a:t>
            </a:r>
            <a:r>
              <a:rPr lang="es-ES" sz="2000" i="1" dirty="0">
                <a:solidFill>
                  <a:srgbClr val="000066"/>
                </a:solidFill>
              </a:rPr>
              <a:t> </a:t>
            </a:r>
            <a:r>
              <a:rPr lang="es-ES" sz="2000" i="1" dirty="0" err="1">
                <a:solidFill>
                  <a:srgbClr val="000066"/>
                </a:solidFill>
              </a:rPr>
              <a:t>Environment</a:t>
            </a:r>
            <a:r>
              <a:rPr lang="es-ES" sz="2000" dirty="0" smtClean="0">
                <a:solidFill>
                  <a:srgbClr val="000066"/>
                </a:solidFill>
              </a:rPr>
              <a:t>).</a:t>
            </a: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Modelo lineal que considera que cada etapa debe ir después de la </a:t>
            </a:r>
            <a:r>
              <a:rPr lang="es-ES" sz="2000" dirty="0" smtClean="0">
                <a:solidFill>
                  <a:srgbClr val="000066"/>
                </a:solidFill>
              </a:rPr>
              <a:t>anterior.</a:t>
            </a: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Énfasis: la información que se obtiene en cada etapa es </a:t>
            </a:r>
            <a:r>
              <a:rPr lang="es-ES" sz="2000" dirty="0" smtClean="0">
                <a:solidFill>
                  <a:srgbClr val="000066"/>
                </a:solidFill>
              </a:rPr>
              <a:t>la. </a:t>
            </a:r>
            <a:r>
              <a:rPr lang="es-ES" sz="2000" dirty="0">
                <a:solidFill>
                  <a:srgbClr val="000066"/>
                </a:solidFill>
              </a:rPr>
              <a:t>que se proporciona a la siguiente</a:t>
            </a:r>
          </a:p>
          <a:p>
            <a:pPr marL="273050" lvl="1" indent="-6350" algn="just">
              <a:lnSpc>
                <a:spcPct val="90000"/>
              </a:lnSpc>
              <a:spcBef>
                <a:spcPct val="20000"/>
              </a:spcBef>
              <a:buClr>
                <a:srgbClr val="CC3300"/>
              </a:buClr>
              <a:buFont typeface="Times New Roman" pitchFamily="18" charset="0"/>
              <a:buChar char="–"/>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Cadena de producción de </a:t>
            </a:r>
            <a:r>
              <a:rPr lang="es-ES" sz="2000" dirty="0" smtClean="0">
                <a:solidFill>
                  <a:srgbClr val="000066"/>
                </a:solidFill>
              </a:rPr>
              <a:t>software.</a:t>
            </a:r>
            <a:endParaRPr lang="es-ES" sz="20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0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02236"/>
                                        </p:tgtEl>
                                        <p:attrNameLst>
                                          <p:attrName>style.visibility</p:attrName>
                                        </p:attrNameLst>
                                      </p:cBhvr>
                                      <p:to>
                                        <p:strVal val="visible"/>
                                      </p:to>
                                    </p:set>
                                    <p:animEffect transition="in" filter="fade">
                                      <p:cBhvr>
                                        <p:cTn id="31" dur="2000"/>
                                        <p:tgtEl>
                                          <p:spTgt spid="15022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02237"/>
                                        </p:tgtEl>
                                        <p:attrNameLst>
                                          <p:attrName>style.visibility</p:attrName>
                                        </p:attrNameLst>
                                      </p:cBhvr>
                                      <p:to>
                                        <p:strVal val="visible"/>
                                      </p:to>
                                    </p:set>
                                    <p:animEffect transition="in" filter="fade">
                                      <p:cBhvr>
                                        <p:cTn id="34" dur="2000"/>
                                        <p:tgtEl>
                                          <p:spTgt spid="15022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02238"/>
                                        </p:tgtEl>
                                        <p:attrNameLst>
                                          <p:attrName>style.visibility</p:attrName>
                                        </p:attrNameLst>
                                      </p:cBhvr>
                                      <p:to>
                                        <p:strVal val="visible"/>
                                      </p:to>
                                    </p:set>
                                    <p:animEffect transition="in" filter="fade">
                                      <p:cBhvr>
                                        <p:cTn id="37" dur="2000"/>
                                        <p:tgtEl>
                                          <p:spTgt spid="15022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02239"/>
                                        </p:tgtEl>
                                        <p:attrNameLst>
                                          <p:attrName>style.visibility</p:attrName>
                                        </p:attrNameLst>
                                      </p:cBhvr>
                                      <p:to>
                                        <p:strVal val="visible"/>
                                      </p:to>
                                    </p:set>
                                    <p:animEffect transition="in" filter="fade">
                                      <p:cBhvr>
                                        <p:cTn id="40" dur="2000"/>
                                        <p:tgtEl>
                                          <p:spTgt spid="15022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02240"/>
                                        </p:tgtEl>
                                        <p:attrNameLst>
                                          <p:attrName>style.visibility</p:attrName>
                                        </p:attrNameLst>
                                      </p:cBhvr>
                                      <p:to>
                                        <p:strVal val="visible"/>
                                      </p:to>
                                    </p:set>
                                    <p:animEffect transition="in" filter="fade">
                                      <p:cBhvr>
                                        <p:cTn id="43" dur="2000"/>
                                        <p:tgtEl>
                                          <p:spTgt spid="15022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02241"/>
                                        </p:tgtEl>
                                        <p:attrNameLst>
                                          <p:attrName>style.visibility</p:attrName>
                                        </p:attrNameLst>
                                      </p:cBhvr>
                                      <p:to>
                                        <p:strVal val="visible"/>
                                      </p:to>
                                    </p:set>
                                    <p:animEffect transition="in" filter="fade">
                                      <p:cBhvr>
                                        <p:cTn id="46" dur="2000"/>
                                        <p:tgtEl>
                                          <p:spTgt spid="15022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02242"/>
                                        </p:tgtEl>
                                        <p:attrNameLst>
                                          <p:attrName>style.visibility</p:attrName>
                                        </p:attrNameLst>
                                      </p:cBhvr>
                                      <p:to>
                                        <p:strVal val="visible"/>
                                      </p:to>
                                    </p:set>
                                    <p:animEffect transition="in" filter="fade">
                                      <p:cBhvr>
                                        <p:cTn id="49" dur="2000"/>
                                        <p:tgtEl>
                                          <p:spTgt spid="1502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36" grpId="0" animBg="1"/>
      <p:bldP spid="1502237" grpId="0" animBg="1"/>
      <p:bldP spid="1502238" grpId="0" animBg="1"/>
      <p:bldP spid="1502239" grpId="0" animBg="1"/>
      <p:bldP spid="1502240" grpId="0" animBg="1"/>
      <p:bldP spid="1502241" grpId="0" animBg="1"/>
      <p:bldP spid="15022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 smtClean="0"/>
              <a:t>Modelos iniciales: </a:t>
            </a:r>
            <a:r>
              <a:rPr lang="es-ES" smtClean="0">
                <a:solidFill>
                  <a:schemeClr val="hlink"/>
                </a:solidFill>
              </a:rPr>
              <a:t>Ciclo de vida en cascada</a:t>
            </a:r>
          </a:p>
        </p:txBody>
      </p:sp>
      <p:sp>
        <p:nvSpPr>
          <p:cNvPr id="19459" name="Rectangle 3"/>
          <p:cNvSpPr>
            <a:spLocks noGrp="1" noChangeArrowheads="1"/>
          </p:cNvSpPr>
          <p:nvPr>
            <p:ph type="body" idx="1"/>
          </p:nvPr>
        </p:nvSpPr>
        <p:spPr>
          <a:xfrm>
            <a:off x="381000" y="1125538"/>
            <a:ext cx="4953000" cy="5275262"/>
          </a:xfrm>
        </p:spPr>
        <p:txBody>
          <a:bodyPr/>
          <a:lstStyle/>
          <a:p>
            <a:pPr marL="87313" indent="-87313" eaLnBrk="1" hangingPunct="1">
              <a:lnSpc>
                <a:spcPct val="90000"/>
              </a:lnSpc>
            </a:pPr>
            <a:r>
              <a:rPr lang="es-ES" dirty="0" smtClean="0">
                <a:solidFill>
                  <a:srgbClr val="CC0000"/>
                </a:solidFill>
              </a:rPr>
              <a:t>Modelo por etapas</a:t>
            </a:r>
          </a:p>
          <a:p>
            <a:pPr marL="87313" indent="-87313" eaLnBrk="1" hangingPunct="1">
              <a:lnSpc>
                <a:spcPct val="90000"/>
              </a:lnSpc>
            </a:pPr>
            <a:endParaRPr lang="es-ES" sz="2000" dirty="0" smtClean="0"/>
          </a:p>
          <a:p>
            <a:pPr marL="273050" lvl="1" indent="-6350" eaLnBrk="1" hangingPunct="1">
              <a:lnSpc>
                <a:spcPct val="90000"/>
              </a:lnSpc>
            </a:pPr>
            <a:r>
              <a:rPr lang="es-ES" dirty="0" smtClean="0"/>
              <a:t>También conocido como Ciclo de vida clásico o Modelo lineal.</a:t>
            </a:r>
          </a:p>
          <a:p>
            <a:pPr marL="87313" indent="-87313" eaLnBrk="1" hangingPunct="1">
              <a:lnSpc>
                <a:spcPct val="90000"/>
              </a:lnSpc>
            </a:pPr>
            <a:endParaRPr lang="es-ES" dirty="0" smtClean="0"/>
          </a:p>
          <a:p>
            <a:pPr marL="273050" lvl="1" indent="-6350" eaLnBrk="1" hangingPunct="1">
              <a:lnSpc>
                <a:spcPct val="90000"/>
              </a:lnSpc>
            </a:pPr>
            <a:r>
              <a:rPr lang="es-ES" dirty="0" smtClean="0"/>
              <a:t>Desarrollado en 1970 buscando reducir costes y evolucionando con realimentación.</a:t>
            </a:r>
            <a:endParaRPr lang="es-ES" sz="2400" dirty="0" smtClean="0"/>
          </a:p>
          <a:p>
            <a:pPr marL="87313" indent="-87313" eaLnBrk="1" hangingPunct="1">
              <a:lnSpc>
                <a:spcPct val="90000"/>
              </a:lnSpc>
            </a:pPr>
            <a:endParaRPr lang="es-ES" dirty="0" smtClean="0"/>
          </a:p>
          <a:p>
            <a:pPr marL="273050" lvl="1" indent="-6350" eaLnBrk="1" hangingPunct="1">
              <a:lnSpc>
                <a:spcPct val="90000"/>
              </a:lnSpc>
            </a:pPr>
            <a:r>
              <a:rPr lang="es-ES" dirty="0" smtClean="0"/>
              <a:t>Modelo extensamente utilizado y de los más antiguos en toda la ingeniería del software.</a:t>
            </a:r>
          </a:p>
          <a:p>
            <a:pPr marL="87313" indent="-87313" eaLnBrk="1" hangingPunct="1">
              <a:lnSpc>
                <a:spcPct val="90000"/>
              </a:lnSpc>
            </a:pPr>
            <a:endParaRPr lang="es-ES" dirty="0" smtClean="0"/>
          </a:p>
          <a:p>
            <a:pPr marL="273050" lvl="1" indent="-6350" eaLnBrk="1" hangingPunct="1">
              <a:lnSpc>
                <a:spcPct val="90000"/>
              </a:lnSpc>
            </a:pPr>
            <a:r>
              <a:rPr lang="es-ES" dirty="0" smtClean="0"/>
              <a:t>Las fases pueden variar en algunos aspectos.</a:t>
            </a:r>
          </a:p>
        </p:txBody>
      </p:sp>
      <p:grpSp>
        <p:nvGrpSpPr>
          <p:cNvPr id="2" name="Group 4"/>
          <p:cNvGrpSpPr>
            <a:grpSpLocks/>
          </p:cNvGrpSpPr>
          <p:nvPr/>
        </p:nvGrpSpPr>
        <p:grpSpPr bwMode="auto">
          <a:xfrm>
            <a:off x="5715000" y="2738438"/>
            <a:ext cx="3429000" cy="3738562"/>
            <a:chOff x="541" y="1117"/>
            <a:chExt cx="2280" cy="2403"/>
          </a:xfrm>
        </p:grpSpPr>
        <p:sp>
          <p:nvSpPr>
            <p:cNvPr id="19521" name="Rectangle 5"/>
            <p:cNvSpPr>
              <a:spLocks noChangeArrowheads="1"/>
            </p:cNvSpPr>
            <p:nvPr/>
          </p:nvSpPr>
          <p:spPr bwMode="auto">
            <a:xfrm>
              <a:off x="541" y="1117"/>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9522" name="Rectangle 6"/>
            <p:cNvSpPr>
              <a:spLocks noChangeArrowheads="1"/>
            </p:cNvSpPr>
            <p:nvPr/>
          </p:nvSpPr>
          <p:spPr bwMode="auto">
            <a:xfrm>
              <a:off x="749" y="1428"/>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de</a:t>
              </a:r>
            </a:p>
            <a:p>
              <a:pPr>
                <a:spcBef>
                  <a:spcPct val="0"/>
                </a:spcBef>
              </a:pPr>
              <a:r>
                <a:rPr lang="es-ES" sz="1200">
                  <a:solidFill>
                    <a:schemeClr val="tx1"/>
                  </a:solidFill>
                </a:rPr>
                <a:t>requisitos</a:t>
              </a:r>
            </a:p>
          </p:txBody>
        </p:sp>
        <p:sp>
          <p:nvSpPr>
            <p:cNvPr id="19523" name="Rectangle 7"/>
            <p:cNvSpPr>
              <a:spLocks noChangeArrowheads="1"/>
            </p:cNvSpPr>
            <p:nvPr/>
          </p:nvSpPr>
          <p:spPr bwMode="auto">
            <a:xfrm>
              <a:off x="961" y="1739"/>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 </a:t>
              </a:r>
            </a:p>
            <a:p>
              <a:pPr>
                <a:spcBef>
                  <a:spcPct val="0"/>
                </a:spcBef>
              </a:pPr>
              <a:r>
                <a:rPr lang="es-ES" sz="1200">
                  <a:solidFill>
                    <a:schemeClr val="tx1"/>
                  </a:solidFill>
                </a:rPr>
                <a:t>funcional</a:t>
              </a:r>
            </a:p>
          </p:txBody>
        </p:sp>
        <p:sp>
          <p:nvSpPr>
            <p:cNvPr id="19524" name="Rectangle 8"/>
            <p:cNvSpPr>
              <a:spLocks noChangeArrowheads="1"/>
            </p:cNvSpPr>
            <p:nvPr/>
          </p:nvSpPr>
          <p:spPr bwMode="auto">
            <a:xfrm>
              <a:off x="1165" y="2050"/>
              <a:ext cx="816" cy="22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9525" name="Rectangle 9"/>
            <p:cNvSpPr>
              <a:spLocks noChangeArrowheads="1"/>
            </p:cNvSpPr>
            <p:nvPr/>
          </p:nvSpPr>
          <p:spPr bwMode="auto">
            <a:xfrm>
              <a:off x="1375" y="2361"/>
              <a:ext cx="816" cy="227"/>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p:txBody>
        </p:sp>
        <p:sp>
          <p:nvSpPr>
            <p:cNvPr id="19526" name="Rectangle 10"/>
            <p:cNvSpPr>
              <a:spLocks noChangeArrowheads="1"/>
            </p:cNvSpPr>
            <p:nvPr/>
          </p:nvSpPr>
          <p:spPr bwMode="auto">
            <a:xfrm>
              <a:off x="1583" y="26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Integración</a:t>
              </a:r>
            </a:p>
          </p:txBody>
        </p:sp>
        <p:sp>
          <p:nvSpPr>
            <p:cNvPr id="19527" name="Rectangle 11"/>
            <p:cNvSpPr>
              <a:spLocks noChangeArrowheads="1"/>
            </p:cNvSpPr>
            <p:nvPr/>
          </p:nvSpPr>
          <p:spPr bwMode="auto">
            <a:xfrm>
              <a:off x="1799" y="2983"/>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Validación y </a:t>
              </a:r>
            </a:p>
            <a:p>
              <a:pPr>
                <a:spcBef>
                  <a:spcPct val="0"/>
                </a:spcBef>
              </a:pPr>
              <a:r>
                <a:rPr lang="es-ES" sz="1200">
                  <a:solidFill>
                    <a:schemeClr val="tx1"/>
                  </a:solidFill>
                </a:rPr>
                <a:t>verificación</a:t>
              </a:r>
            </a:p>
          </p:txBody>
        </p:sp>
        <p:sp>
          <p:nvSpPr>
            <p:cNvPr id="19528" name="Rectangle 12"/>
            <p:cNvSpPr>
              <a:spLocks noChangeArrowheads="1"/>
            </p:cNvSpPr>
            <p:nvPr/>
          </p:nvSpPr>
          <p:spPr bwMode="auto">
            <a:xfrm>
              <a:off x="2005" y="3294"/>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grpSp>
          <p:nvGrpSpPr>
            <p:cNvPr id="19529" name="Group 13"/>
            <p:cNvGrpSpPr>
              <a:grpSpLocks/>
            </p:cNvGrpSpPr>
            <p:nvPr/>
          </p:nvGrpSpPr>
          <p:grpSpPr bwMode="auto">
            <a:xfrm>
              <a:off x="1354" y="1298"/>
              <a:ext cx="136" cy="127"/>
              <a:chOff x="1338" y="1298"/>
              <a:chExt cx="136" cy="127"/>
            </a:xfrm>
          </p:grpSpPr>
          <p:sp>
            <p:nvSpPr>
              <p:cNvPr id="19548" name="Line 14"/>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9" name="Line 15"/>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0" name="Group 16"/>
            <p:cNvGrpSpPr>
              <a:grpSpLocks/>
            </p:cNvGrpSpPr>
            <p:nvPr/>
          </p:nvGrpSpPr>
          <p:grpSpPr bwMode="auto">
            <a:xfrm>
              <a:off x="1565" y="1609"/>
              <a:ext cx="136" cy="127"/>
              <a:chOff x="1338" y="1298"/>
              <a:chExt cx="136" cy="127"/>
            </a:xfrm>
          </p:grpSpPr>
          <p:sp>
            <p:nvSpPr>
              <p:cNvPr id="19546" name="Line 17"/>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7" name="Line 18"/>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1" name="Group 19"/>
            <p:cNvGrpSpPr>
              <a:grpSpLocks/>
            </p:cNvGrpSpPr>
            <p:nvPr/>
          </p:nvGrpSpPr>
          <p:grpSpPr bwMode="auto">
            <a:xfrm>
              <a:off x="1775" y="1919"/>
              <a:ext cx="136" cy="127"/>
              <a:chOff x="1338" y="1298"/>
              <a:chExt cx="136" cy="127"/>
            </a:xfrm>
          </p:grpSpPr>
          <p:sp>
            <p:nvSpPr>
              <p:cNvPr id="19544" name="Line 20"/>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5" name="Line 21"/>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2" name="Group 22"/>
            <p:cNvGrpSpPr>
              <a:grpSpLocks/>
            </p:cNvGrpSpPr>
            <p:nvPr/>
          </p:nvGrpSpPr>
          <p:grpSpPr bwMode="auto">
            <a:xfrm>
              <a:off x="1982" y="2232"/>
              <a:ext cx="136" cy="127"/>
              <a:chOff x="1338" y="1298"/>
              <a:chExt cx="136" cy="127"/>
            </a:xfrm>
          </p:grpSpPr>
          <p:sp>
            <p:nvSpPr>
              <p:cNvPr id="19542" name="Line 23"/>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3" name="Line 24"/>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3" name="Group 25"/>
            <p:cNvGrpSpPr>
              <a:grpSpLocks/>
            </p:cNvGrpSpPr>
            <p:nvPr/>
          </p:nvGrpSpPr>
          <p:grpSpPr bwMode="auto">
            <a:xfrm>
              <a:off x="2188" y="2544"/>
              <a:ext cx="136" cy="127"/>
              <a:chOff x="1338" y="1298"/>
              <a:chExt cx="136" cy="127"/>
            </a:xfrm>
          </p:grpSpPr>
          <p:sp>
            <p:nvSpPr>
              <p:cNvPr id="19540" name="Line 26"/>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41" name="Line 27"/>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4" name="Group 28"/>
            <p:cNvGrpSpPr>
              <a:grpSpLocks/>
            </p:cNvGrpSpPr>
            <p:nvPr/>
          </p:nvGrpSpPr>
          <p:grpSpPr bwMode="auto">
            <a:xfrm>
              <a:off x="2397" y="2853"/>
              <a:ext cx="136" cy="127"/>
              <a:chOff x="1338" y="1298"/>
              <a:chExt cx="136" cy="127"/>
            </a:xfrm>
          </p:grpSpPr>
          <p:sp>
            <p:nvSpPr>
              <p:cNvPr id="19538" name="Line 29"/>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39" name="Line 30"/>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35" name="Group 31"/>
            <p:cNvGrpSpPr>
              <a:grpSpLocks/>
            </p:cNvGrpSpPr>
            <p:nvPr/>
          </p:nvGrpSpPr>
          <p:grpSpPr bwMode="auto">
            <a:xfrm>
              <a:off x="2608" y="3159"/>
              <a:ext cx="136" cy="127"/>
              <a:chOff x="1338" y="1298"/>
              <a:chExt cx="136" cy="127"/>
            </a:xfrm>
          </p:grpSpPr>
          <p:sp>
            <p:nvSpPr>
              <p:cNvPr id="19536" name="Line 32"/>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37" name="Line 33"/>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10" name="Group 34"/>
          <p:cNvGrpSpPr>
            <a:grpSpLocks/>
          </p:cNvGrpSpPr>
          <p:nvPr/>
        </p:nvGrpSpPr>
        <p:grpSpPr bwMode="auto">
          <a:xfrm>
            <a:off x="5791200" y="3200400"/>
            <a:ext cx="2090738" cy="3092450"/>
            <a:chOff x="2352" y="1434"/>
            <a:chExt cx="1390" cy="1988"/>
          </a:xfrm>
        </p:grpSpPr>
        <p:grpSp>
          <p:nvGrpSpPr>
            <p:cNvPr id="19500" name="Group 35"/>
            <p:cNvGrpSpPr>
              <a:grpSpLocks/>
            </p:cNvGrpSpPr>
            <p:nvPr/>
          </p:nvGrpSpPr>
          <p:grpSpPr bwMode="auto">
            <a:xfrm rot="10800000">
              <a:off x="2352" y="1434"/>
              <a:ext cx="136" cy="127"/>
              <a:chOff x="1338" y="1298"/>
              <a:chExt cx="136" cy="127"/>
            </a:xfrm>
          </p:grpSpPr>
          <p:sp>
            <p:nvSpPr>
              <p:cNvPr id="19519" name="Line 36"/>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20" name="Line 37"/>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1" name="Group 38"/>
            <p:cNvGrpSpPr>
              <a:grpSpLocks/>
            </p:cNvGrpSpPr>
            <p:nvPr/>
          </p:nvGrpSpPr>
          <p:grpSpPr bwMode="auto">
            <a:xfrm rot="10800000">
              <a:off x="2563" y="1745"/>
              <a:ext cx="136" cy="127"/>
              <a:chOff x="1338" y="1298"/>
              <a:chExt cx="136" cy="127"/>
            </a:xfrm>
          </p:grpSpPr>
          <p:sp>
            <p:nvSpPr>
              <p:cNvPr id="19517" name="Line 39"/>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8" name="Line 40"/>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2" name="Group 41"/>
            <p:cNvGrpSpPr>
              <a:grpSpLocks/>
            </p:cNvGrpSpPr>
            <p:nvPr/>
          </p:nvGrpSpPr>
          <p:grpSpPr bwMode="auto">
            <a:xfrm rot="10800000">
              <a:off x="2773" y="2055"/>
              <a:ext cx="136" cy="127"/>
              <a:chOff x="1338" y="1298"/>
              <a:chExt cx="136" cy="127"/>
            </a:xfrm>
          </p:grpSpPr>
          <p:sp>
            <p:nvSpPr>
              <p:cNvPr id="19515" name="Line 42"/>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6" name="Line 43"/>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3" name="Group 44"/>
            <p:cNvGrpSpPr>
              <a:grpSpLocks/>
            </p:cNvGrpSpPr>
            <p:nvPr/>
          </p:nvGrpSpPr>
          <p:grpSpPr bwMode="auto">
            <a:xfrm rot="10800000">
              <a:off x="2980" y="2368"/>
              <a:ext cx="136" cy="127"/>
              <a:chOff x="1338" y="1298"/>
              <a:chExt cx="136" cy="127"/>
            </a:xfrm>
          </p:grpSpPr>
          <p:sp>
            <p:nvSpPr>
              <p:cNvPr id="19513" name="Line 45"/>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4" name="Line 46"/>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4" name="Group 47"/>
            <p:cNvGrpSpPr>
              <a:grpSpLocks/>
            </p:cNvGrpSpPr>
            <p:nvPr/>
          </p:nvGrpSpPr>
          <p:grpSpPr bwMode="auto">
            <a:xfrm rot="10800000">
              <a:off x="3186" y="2680"/>
              <a:ext cx="136" cy="127"/>
              <a:chOff x="1338" y="1298"/>
              <a:chExt cx="136" cy="127"/>
            </a:xfrm>
          </p:grpSpPr>
          <p:sp>
            <p:nvSpPr>
              <p:cNvPr id="19511" name="Line 48"/>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2" name="Line 49"/>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5" name="Group 50"/>
            <p:cNvGrpSpPr>
              <a:grpSpLocks/>
            </p:cNvGrpSpPr>
            <p:nvPr/>
          </p:nvGrpSpPr>
          <p:grpSpPr bwMode="auto">
            <a:xfrm rot="10800000">
              <a:off x="3395" y="2989"/>
              <a:ext cx="136" cy="127"/>
              <a:chOff x="1338" y="1298"/>
              <a:chExt cx="136" cy="127"/>
            </a:xfrm>
          </p:grpSpPr>
          <p:sp>
            <p:nvSpPr>
              <p:cNvPr id="19509" name="Line 51"/>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10" name="Line 52"/>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506" name="Group 53"/>
            <p:cNvGrpSpPr>
              <a:grpSpLocks/>
            </p:cNvGrpSpPr>
            <p:nvPr/>
          </p:nvGrpSpPr>
          <p:grpSpPr bwMode="auto">
            <a:xfrm rot="10800000">
              <a:off x="3606" y="3295"/>
              <a:ext cx="136" cy="127"/>
              <a:chOff x="1338" y="1298"/>
              <a:chExt cx="136" cy="127"/>
            </a:xfrm>
          </p:grpSpPr>
          <p:sp>
            <p:nvSpPr>
              <p:cNvPr id="19507" name="Line 54"/>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508" name="Line 55"/>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18" name="Group 56"/>
          <p:cNvGrpSpPr>
            <a:grpSpLocks/>
          </p:cNvGrpSpPr>
          <p:nvPr/>
        </p:nvGrpSpPr>
        <p:grpSpPr bwMode="auto">
          <a:xfrm>
            <a:off x="6811963" y="990600"/>
            <a:ext cx="3017837" cy="2820988"/>
            <a:chOff x="4307" y="1240"/>
            <a:chExt cx="1901" cy="1777"/>
          </a:xfrm>
        </p:grpSpPr>
        <p:sp>
          <p:nvSpPr>
            <p:cNvPr id="19479" name="Rectangle 57"/>
            <p:cNvSpPr>
              <a:spLocks noChangeArrowheads="1"/>
            </p:cNvSpPr>
            <p:nvPr/>
          </p:nvSpPr>
          <p:spPr bwMode="auto">
            <a:xfrm>
              <a:off x="4307" y="1240"/>
              <a:ext cx="773" cy="222"/>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Plan Operativo</a:t>
              </a:r>
            </a:p>
          </p:txBody>
        </p:sp>
        <p:sp>
          <p:nvSpPr>
            <p:cNvPr id="19480" name="Rectangle 58"/>
            <p:cNvSpPr>
              <a:spLocks noChangeArrowheads="1"/>
            </p:cNvSpPr>
            <p:nvPr/>
          </p:nvSpPr>
          <p:spPr bwMode="auto">
            <a:xfrm>
              <a:off x="4532" y="1551"/>
              <a:ext cx="773" cy="222"/>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Análisis</a:t>
              </a:r>
            </a:p>
          </p:txBody>
        </p:sp>
        <p:sp>
          <p:nvSpPr>
            <p:cNvPr id="19481" name="Rectangle 59"/>
            <p:cNvSpPr>
              <a:spLocks noChangeArrowheads="1"/>
            </p:cNvSpPr>
            <p:nvPr/>
          </p:nvSpPr>
          <p:spPr bwMode="auto">
            <a:xfrm>
              <a:off x="4762" y="1862"/>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Diseño</a:t>
              </a:r>
            </a:p>
          </p:txBody>
        </p:sp>
        <p:sp>
          <p:nvSpPr>
            <p:cNvPr id="19482" name="Rectangle 60"/>
            <p:cNvSpPr>
              <a:spLocks noChangeArrowheads="1"/>
            </p:cNvSpPr>
            <p:nvPr/>
          </p:nvSpPr>
          <p:spPr bwMode="auto">
            <a:xfrm>
              <a:off x="4983" y="2173"/>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Codificación</a:t>
              </a:r>
            </a:p>
          </p:txBody>
        </p:sp>
        <p:sp>
          <p:nvSpPr>
            <p:cNvPr id="19483" name="Rectangle 61"/>
            <p:cNvSpPr>
              <a:spLocks noChangeArrowheads="1"/>
            </p:cNvSpPr>
            <p:nvPr/>
          </p:nvSpPr>
          <p:spPr bwMode="auto">
            <a:xfrm>
              <a:off x="5210" y="2484"/>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Pruebas</a:t>
              </a:r>
            </a:p>
          </p:txBody>
        </p:sp>
        <p:sp>
          <p:nvSpPr>
            <p:cNvPr id="19484" name="Rectangle 62"/>
            <p:cNvSpPr>
              <a:spLocks noChangeArrowheads="1"/>
            </p:cNvSpPr>
            <p:nvPr/>
          </p:nvSpPr>
          <p:spPr bwMode="auto">
            <a:xfrm>
              <a:off x="5435" y="2795"/>
              <a:ext cx="773" cy="22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Mantenimiento</a:t>
              </a:r>
            </a:p>
          </p:txBody>
        </p:sp>
        <p:grpSp>
          <p:nvGrpSpPr>
            <p:cNvPr id="19485" name="Group 63"/>
            <p:cNvGrpSpPr>
              <a:grpSpLocks/>
            </p:cNvGrpSpPr>
            <p:nvPr/>
          </p:nvGrpSpPr>
          <p:grpSpPr bwMode="auto">
            <a:xfrm>
              <a:off x="5095" y="1419"/>
              <a:ext cx="129" cy="125"/>
              <a:chOff x="1338" y="1298"/>
              <a:chExt cx="136" cy="127"/>
            </a:xfrm>
          </p:grpSpPr>
          <p:sp>
            <p:nvSpPr>
              <p:cNvPr id="19498" name="Line 64"/>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9" name="Line 65"/>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6" name="Group 66"/>
            <p:cNvGrpSpPr>
              <a:grpSpLocks/>
            </p:cNvGrpSpPr>
            <p:nvPr/>
          </p:nvGrpSpPr>
          <p:grpSpPr bwMode="auto">
            <a:xfrm>
              <a:off x="5323" y="1730"/>
              <a:ext cx="129" cy="125"/>
              <a:chOff x="1338" y="1298"/>
              <a:chExt cx="136" cy="127"/>
            </a:xfrm>
          </p:grpSpPr>
          <p:sp>
            <p:nvSpPr>
              <p:cNvPr id="19496" name="Line 67"/>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7" name="Line 68"/>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7" name="Group 69"/>
            <p:cNvGrpSpPr>
              <a:grpSpLocks/>
            </p:cNvGrpSpPr>
            <p:nvPr/>
          </p:nvGrpSpPr>
          <p:grpSpPr bwMode="auto">
            <a:xfrm>
              <a:off x="5551" y="2040"/>
              <a:ext cx="129" cy="125"/>
              <a:chOff x="1338" y="1298"/>
              <a:chExt cx="136" cy="127"/>
            </a:xfrm>
          </p:grpSpPr>
          <p:sp>
            <p:nvSpPr>
              <p:cNvPr id="19494" name="Line 70"/>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5" name="Line 71"/>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8" name="Group 72"/>
            <p:cNvGrpSpPr>
              <a:grpSpLocks/>
            </p:cNvGrpSpPr>
            <p:nvPr/>
          </p:nvGrpSpPr>
          <p:grpSpPr bwMode="auto">
            <a:xfrm>
              <a:off x="5775" y="2353"/>
              <a:ext cx="129" cy="125"/>
              <a:chOff x="1338" y="1298"/>
              <a:chExt cx="136" cy="127"/>
            </a:xfrm>
          </p:grpSpPr>
          <p:sp>
            <p:nvSpPr>
              <p:cNvPr id="19492" name="Line 73"/>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3" name="Line 74"/>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89" name="Group 75"/>
            <p:cNvGrpSpPr>
              <a:grpSpLocks/>
            </p:cNvGrpSpPr>
            <p:nvPr/>
          </p:nvGrpSpPr>
          <p:grpSpPr bwMode="auto">
            <a:xfrm>
              <a:off x="5998" y="2665"/>
              <a:ext cx="129" cy="125"/>
              <a:chOff x="1338" y="1298"/>
              <a:chExt cx="136" cy="127"/>
            </a:xfrm>
          </p:grpSpPr>
          <p:sp>
            <p:nvSpPr>
              <p:cNvPr id="19490" name="Line 76"/>
              <p:cNvSpPr>
                <a:spLocks noChangeShapeType="1"/>
              </p:cNvSpPr>
              <p:nvPr/>
            </p:nvSpPr>
            <p:spPr bwMode="auto">
              <a:xfrm>
                <a:off x="1474" y="129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91" name="Line 77"/>
              <p:cNvSpPr>
                <a:spLocks noChangeShapeType="1"/>
              </p:cNvSpPr>
              <p:nvPr/>
            </p:nvSpPr>
            <p:spPr bwMode="auto">
              <a:xfrm>
                <a:off x="1338" y="1298"/>
                <a:ext cx="136"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grpSp>
        <p:nvGrpSpPr>
          <p:cNvPr id="24" name="Group 78"/>
          <p:cNvGrpSpPr>
            <a:grpSpLocks/>
          </p:cNvGrpSpPr>
          <p:nvPr/>
        </p:nvGrpSpPr>
        <p:grpSpPr bwMode="auto">
          <a:xfrm>
            <a:off x="6972300" y="1384300"/>
            <a:ext cx="1612900" cy="2286000"/>
            <a:chOff x="2844" y="1434"/>
            <a:chExt cx="970" cy="1373"/>
          </a:xfrm>
        </p:grpSpPr>
        <p:grpSp>
          <p:nvGrpSpPr>
            <p:cNvPr id="19464" name="Group 79"/>
            <p:cNvGrpSpPr>
              <a:grpSpLocks/>
            </p:cNvGrpSpPr>
            <p:nvPr/>
          </p:nvGrpSpPr>
          <p:grpSpPr bwMode="auto">
            <a:xfrm rot="10800000">
              <a:off x="2844" y="1434"/>
              <a:ext cx="136" cy="127"/>
              <a:chOff x="1338" y="1298"/>
              <a:chExt cx="136" cy="127"/>
            </a:xfrm>
          </p:grpSpPr>
          <p:sp>
            <p:nvSpPr>
              <p:cNvPr id="19477" name="Line 80"/>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8" name="Line 81"/>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5" name="Group 82"/>
            <p:cNvGrpSpPr>
              <a:grpSpLocks/>
            </p:cNvGrpSpPr>
            <p:nvPr/>
          </p:nvGrpSpPr>
          <p:grpSpPr bwMode="auto">
            <a:xfrm rot="10800000">
              <a:off x="3055" y="1745"/>
              <a:ext cx="136" cy="127"/>
              <a:chOff x="1338" y="1298"/>
              <a:chExt cx="136" cy="127"/>
            </a:xfrm>
          </p:grpSpPr>
          <p:sp>
            <p:nvSpPr>
              <p:cNvPr id="19475" name="Line 83"/>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6" name="Line 84"/>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6" name="Group 85"/>
            <p:cNvGrpSpPr>
              <a:grpSpLocks/>
            </p:cNvGrpSpPr>
            <p:nvPr/>
          </p:nvGrpSpPr>
          <p:grpSpPr bwMode="auto">
            <a:xfrm rot="10800000">
              <a:off x="3265" y="2055"/>
              <a:ext cx="136" cy="127"/>
              <a:chOff x="1338" y="1298"/>
              <a:chExt cx="136" cy="127"/>
            </a:xfrm>
          </p:grpSpPr>
          <p:sp>
            <p:nvSpPr>
              <p:cNvPr id="19473" name="Line 86"/>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4" name="Line 87"/>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7" name="Group 88"/>
            <p:cNvGrpSpPr>
              <a:grpSpLocks/>
            </p:cNvGrpSpPr>
            <p:nvPr/>
          </p:nvGrpSpPr>
          <p:grpSpPr bwMode="auto">
            <a:xfrm rot="10800000">
              <a:off x="3472" y="2368"/>
              <a:ext cx="136" cy="127"/>
              <a:chOff x="1338" y="1298"/>
              <a:chExt cx="136" cy="127"/>
            </a:xfrm>
          </p:grpSpPr>
          <p:sp>
            <p:nvSpPr>
              <p:cNvPr id="19471" name="Line 89"/>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2" name="Line 90"/>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9468" name="Group 91"/>
            <p:cNvGrpSpPr>
              <a:grpSpLocks/>
            </p:cNvGrpSpPr>
            <p:nvPr/>
          </p:nvGrpSpPr>
          <p:grpSpPr bwMode="auto">
            <a:xfrm rot="10800000">
              <a:off x="3678" y="2680"/>
              <a:ext cx="136" cy="127"/>
              <a:chOff x="1338" y="1298"/>
              <a:chExt cx="136" cy="127"/>
            </a:xfrm>
          </p:grpSpPr>
          <p:sp>
            <p:nvSpPr>
              <p:cNvPr id="19469" name="Line 92"/>
              <p:cNvSpPr>
                <a:spLocks noChangeShapeType="1"/>
              </p:cNvSpPr>
              <p:nvPr/>
            </p:nvSpPr>
            <p:spPr bwMode="auto">
              <a:xfrm>
                <a:off x="1474" y="1298"/>
                <a:ext cx="0" cy="127"/>
              </a:xfrm>
              <a:prstGeom prst="line">
                <a:avLst/>
              </a:prstGeom>
              <a:noFill/>
              <a:ln w="9525">
                <a:solidFill>
                  <a:srgbClr val="CC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19470" name="Line 93"/>
              <p:cNvSpPr>
                <a:spLocks noChangeShapeType="1"/>
              </p:cNvSpPr>
              <p:nvPr/>
            </p:nvSpPr>
            <p:spPr bwMode="auto">
              <a:xfrm>
                <a:off x="1338" y="1298"/>
                <a:ext cx="136" cy="0"/>
              </a:xfrm>
              <a:prstGeom prst="line">
                <a:avLst/>
              </a:prstGeom>
              <a:noFill/>
              <a:ln w="9525">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Orientado a prototipos</a:t>
            </a:r>
          </a:p>
        </p:txBody>
      </p:sp>
      <p:grpSp>
        <p:nvGrpSpPr>
          <p:cNvPr id="20483" name="Group 3"/>
          <p:cNvGrpSpPr>
            <a:grpSpLocks/>
          </p:cNvGrpSpPr>
          <p:nvPr/>
        </p:nvGrpSpPr>
        <p:grpSpPr bwMode="auto">
          <a:xfrm>
            <a:off x="5638800" y="990600"/>
            <a:ext cx="4495800" cy="5562600"/>
            <a:chOff x="1882" y="1188"/>
            <a:chExt cx="2631" cy="2603"/>
          </a:xfrm>
        </p:grpSpPr>
        <p:sp>
          <p:nvSpPr>
            <p:cNvPr id="20485" name="Rectangle 4"/>
            <p:cNvSpPr>
              <a:spLocks noChangeArrowheads="1"/>
            </p:cNvSpPr>
            <p:nvPr/>
          </p:nvSpPr>
          <p:spPr bwMode="auto">
            <a:xfrm>
              <a:off x="1882" y="1525"/>
              <a:ext cx="2359" cy="1225"/>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lstStyle/>
            <a:p>
              <a:pPr algn="l">
                <a:spcBef>
                  <a:spcPct val="0"/>
                </a:spcBef>
              </a:pPr>
              <a:r>
                <a:rPr lang="es-ES" sz="1400">
                  <a:solidFill>
                    <a:schemeClr val="tx1"/>
                  </a:solidFill>
                </a:rPr>
                <a:t>Especificación de requisitos y prototipado</a:t>
              </a:r>
            </a:p>
          </p:txBody>
        </p:sp>
        <p:sp>
          <p:nvSpPr>
            <p:cNvPr id="20486" name="Rectangle 5"/>
            <p:cNvSpPr>
              <a:spLocks noChangeArrowheads="1"/>
            </p:cNvSpPr>
            <p:nvPr/>
          </p:nvSpPr>
          <p:spPr bwMode="auto">
            <a:xfrm>
              <a:off x="1882" y="1190"/>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Investigación </a:t>
              </a:r>
            </a:p>
            <a:p>
              <a:pPr>
                <a:spcBef>
                  <a:spcPct val="0"/>
                </a:spcBef>
              </a:pPr>
              <a:r>
                <a:rPr lang="es-ES" sz="1400">
                  <a:solidFill>
                    <a:schemeClr val="tx1"/>
                  </a:solidFill>
                </a:rPr>
                <a:t>preliminar</a:t>
              </a:r>
            </a:p>
          </p:txBody>
        </p:sp>
        <p:sp>
          <p:nvSpPr>
            <p:cNvPr id="20487" name="Text Box 6"/>
            <p:cNvSpPr txBox="1">
              <a:spLocks noChangeArrowheads="1"/>
            </p:cNvSpPr>
            <p:nvPr/>
          </p:nvSpPr>
          <p:spPr bwMode="auto">
            <a:xfrm>
              <a:off x="2743" y="1188"/>
              <a:ext cx="13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Definición del problema y sus efectos organizacionales. Estudio de factibilidad</a:t>
              </a:r>
            </a:p>
          </p:txBody>
        </p:sp>
        <p:grpSp>
          <p:nvGrpSpPr>
            <p:cNvPr id="20488" name="Group 7"/>
            <p:cNvGrpSpPr>
              <a:grpSpLocks/>
            </p:cNvGrpSpPr>
            <p:nvPr/>
          </p:nvGrpSpPr>
          <p:grpSpPr bwMode="auto">
            <a:xfrm>
              <a:off x="2109" y="1752"/>
              <a:ext cx="2404" cy="162"/>
              <a:chOff x="1882" y="1539"/>
              <a:chExt cx="2404" cy="162"/>
            </a:xfrm>
          </p:grpSpPr>
          <p:sp>
            <p:nvSpPr>
              <p:cNvPr id="20519" name="Rectangle 8"/>
              <p:cNvSpPr>
                <a:spLocks noChangeArrowheads="1"/>
              </p:cNvSpPr>
              <p:nvPr/>
            </p:nvSpPr>
            <p:spPr bwMode="auto">
              <a:xfrm>
                <a:off x="1882" y="153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Análisis y especificación</a:t>
                </a:r>
              </a:p>
            </p:txBody>
          </p:sp>
          <p:sp>
            <p:nvSpPr>
              <p:cNvPr id="20520" name="Text Box 9"/>
              <p:cNvSpPr txBox="1">
                <a:spLocks noChangeArrowheads="1"/>
              </p:cNvSpPr>
              <p:nvPr/>
            </p:nvSpPr>
            <p:spPr bwMode="auto">
              <a:xfrm>
                <a:off x="2925" y="154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Diseño básico del prototipo</a:t>
                </a:r>
              </a:p>
            </p:txBody>
          </p:sp>
        </p:grpSp>
        <p:grpSp>
          <p:nvGrpSpPr>
            <p:cNvPr id="20489" name="Group 10"/>
            <p:cNvGrpSpPr>
              <a:grpSpLocks/>
            </p:cNvGrpSpPr>
            <p:nvPr/>
          </p:nvGrpSpPr>
          <p:grpSpPr bwMode="auto">
            <a:xfrm>
              <a:off x="2109" y="1990"/>
              <a:ext cx="2404" cy="223"/>
              <a:chOff x="1882" y="1889"/>
              <a:chExt cx="2404" cy="223"/>
            </a:xfrm>
          </p:grpSpPr>
          <p:sp>
            <p:nvSpPr>
              <p:cNvPr id="20517" name="Rectangle 11"/>
              <p:cNvSpPr>
                <a:spLocks noChangeArrowheads="1"/>
              </p:cNvSpPr>
              <p:nvPr/>
            </p:nvSpPr>
            <p:spPr bwMode="auto">
              <a:xfrm>
                <a:off x="1882" y="188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Diseño y construcción</a:t>
                </a:r>
              </a:p>
            </p:txBody>
          </p:sp>
          <p:sp>
            <p:nvSpPr>
              <p:cNvPr id="20518" name="Text Box 12"/>
              <p:cNvSpPr txBox="1">
                <a:spLocks noChangeArrowheads="1"/>
              </p:cNvSpPr>
              <p:nvPr/>
            </p:nvSpPr>
            <p:spPr bwMode="auto">
              <a:xfrm>
                <a:off x="2925" y="1898"/>
                <a:ext cx="13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Construcción del prototipo </a:t>
                </a:r>
              </a:p>
              <a:p>
                <a:pPr algn="l" eaLnBrk="1" hangingPunct="1">
                  <a:spcBef>
                    <a:spcPct val="0"/>
                  </a:spcBef>
                </a:pPr>
                <a:r>
                  <a:rPr lang="es-ES" sz="1200">
                    <a:solidFill>
                      <a:schemeClr val="tx1"/>
                    </a:solidFill>
                  </a:rPr>
                  <a:t>inicial</a:t>
                </a:r>
              </a:p>
            </p:txBody>
          </p:sp>
        </p:grpSp>
        <p:grpSp>
          <p:nvGrpSpPr>
            <p:cNvPr id="20490" name="Group 13"/>
            <p:cNvGrpSpPr>
              <a:grpSpLocks/>
            </p:cNvGrpSpPr>
            <p:nvPr/>
          </p:nvGrpSpPr>
          <p:grpSpPr bwMode="auto">
            <a:xfrm>
              <a:off x="2109" y="2228"/>
              <a:ext cx="2404" cy="162"/>
              <a:chOff x="1882" y="2239"/>
              <a:chExt cx="2404" cy="162"/>
            </a:xfrm>
          </p:grpSpPr>
          <p:sp>
            <p:nvSpPr>
              <p:cNvPr id="20515" name="Rectangle 14"/>
              <p:cNvSpPr>
                <a:spLocks noChangeArrowheads="1"/>
              </p:cNvSpPr>
              <p:nvPr/>
            </p:nvSpPr>
            <p:spPr bwMode="auto">
              <a:xfrm>
                <a:off x="1882" y="223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Evaluación</a:t>
                </a:r>
              </a:p>
            </p:txBody>
          </p:sp>
          <p:sp>
            <p:nvSpPr>
              <p:cNvPr id="20516" name="Text Box 15"/>
              <p:cNvSpPr txBox="1">
                <a:spLocks noChangeArrowheads="1"/>
              </p:cNvSpPr>
              <p:nvPr/>
            </p:nvSpPr>
            <p:spPr bwMode="auto">
              <a:xfrm>
                <a:off x="2925" y="224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Verificación y requisitos</a:t>
                </a:r>
              </a:p>
            </p:txBody>
          </p:sp>
        </p:grpSp>
        <p:grpSp>
          <p:nvGrpSpPr>
            <p:cNvPr id="20491" name="Group 16"/>
            <p:cNvGrpSpPr>
              <a:grpSpLocks/>
            </p:cNvGrpSpPr>
            <p:nvPr/>
          </p:nvGrpSpPr>
          <p:grpSpPr bwMode="auto">
            <a:xfrm>
              <a:off x="2109" y="2467"/>
              <a:ext cx="2404" cy="162"/>
              <a:chOff x="1882" y="2599"/>
              <a:chExt cx="2404" cy="162"/>
            </a:xfrm>
          </p:grpSpPr>
          <p:sp>
            <p:nvSpPr>
              <p:cNvPr id="20513" name="Rectangle 17"/>
              <p:cNvSpPr>
                <a:spLocks noChangeArrowheads="1"/>
              </p:cNvSpPr>
              <p:nvPr/>
            </p:nvSpPr>
            <p:spPr bwMode="auto">
              <a:xfrm>
                <a:off x="1882" y="2599"/>
                <a:ext cx="998" cy="162"/>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Modificación</a:t>
                </a:r>
              </a:p>
            </p:txBody>
          </p:sp>
          <p:sp>
            <p:nvSpPr>
              <p:cNvPr id="20514" name="Text Box 18"/>
              <p:cNvSpPr txBox="1">
                <a:spLocks noChangeArrowheads="1"/>
              </p:cNvSpPr>
              <p:nvPr/>
            </p:nvSpPr>
            <p:spPr bwMode="auto">
              <a:xfrm>
                <a:off x="2925" y="2608"/>
                <a:ext cx="136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Modificación del prototipo</a:t>
                </a:r>
              </a:p>
            </p:txBody>
          </p:sp>
        </p:grpSp>
        <p:grpSp>
          <p:nvGrpSpPr>
            <p:cNvPr id="20492" name="Group 19"/>
            <p:cNvGrpSpPr>
              <a:grpSpLocks/>
            </p:cNvGrpSpPr>
            <p:nvPr/>
          </p:nvGrpSpPr>
          <p:grpSpPr bwMode="auto">
            <a:xfrm>
              <a:off x="1882" y="2863"/>
              <a:ext cx="2222" cy="300"/>
              <a:chOff x="3153" y="2740"/>
              <a:chExt cx="2222" cy="300"/>
            </a:xfrm>
          </p:grpSpPr>
          <p:sp>
            <p:nvSpPr>
              <p:cNvPr id="20511" name="Rectangle 20"/>
              <p:cNvSpPr>
                <a:spLocks noChangeArrowheads="1"/>
              </p:cNvSpPr>
              <p:nvPr/>
            </p:nvSpPr>
            <p:spPr bwMode="auto">
              <a:xfrm>
                <a:off x="3153" y="274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Diseño técnico</a:t>
                </a:r>
              </a:p>
            </p:txBody>
          </p:sp>
          <p:sp>
            <p:nvSpPr>
              <p:cNvPr id="20512" name="Text Box 21"/>
              <p:cNvSpPr txBox="1">
                <a:spLocks noChangeArrowheads="1"/>
              </p:cNvSpPr>
              <p:nvPr/>
            </p:nvSpPr>
            <p:spPr bwMode="auto">
              <a:xfrm>
                <a:off x="4014" y="2740"/>
                <a:ext cx="136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Diseño detallado. Rediseño del prototipo y documentación para la programación y el mantenimiento. </a:t>
                </a:r>
              </a:p>
            </p:txBody>
          </p:sp>
        </p:grpSp>
        <p:grpSp>
          <p:nvGrpSpPr>
            <p:cNvPr id="20493" name="Group 22"/>
            <p:cNvGrpSpPr>
              <a:grpSpLocks/>
            </p:cNvGrpSpPr>
            <p:nvPr/>
          </p:nvGrpSpPr>
          <p:grpSpPr bwMode="auto">
            <a:xfrm>
              <a:off x="1882" y="3213"/>
              <a:ext cx="2222" cy="299"/>
              <a:chOff x="3153" y="3070"/>
              <a:chExt cx="2222" cy="299"/>
            </a:xfrm>
          </p:grpSpPr>
          <p:sp>
            <p:nvSpPr>
              <p:cNvPr id="20509" name="Rectangle 23"/>
              <p:cNvSpPr>
                <a:spLocks noChangeArrowheads="1"/>
              </p:cNvSpPr>
              <p:nvPr/>
            </p:nvSpPr>
            <p:spPr bwMode="auto">
              <a:xfrm>
                <a:off x="3153" y="3072"/>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Programación </a:t>
                </a:r>
              </a:p>
              <a:p>
                <a:pPr>
                  <a:spcBef>
                    <a:spcPct val="0"/>
                  </a:spcBef>
                </a:pPr>
                <a:r>
                  <a:rPr lang="es-ES" sz="1400">
                    <a:solidFill>
                      <a:schemeClr val="tx1"/>
                    </a:solidFill>
                  </a:rPr>
                  <a:t>y prueba</a:t>
                </a:r>
              </a:p>
            </p:txBody>
          </p:sp>
          <p:sp>
            <p:nvSpPr>
              <p:cNvPr id="20510" name="Text Box 24"/>
              <p:cNvSpPr txBox="1">
                <a:spLocks noChangeArrowheads="1"/>
              </p:cNvSpPr>
              <p:nvPr/>
            </p:nvSpPr>
            <p:spPr bwMode="auto">
              <a:xfrm>
                <a:off x="4014" y="3070"/>
                <a:ext cx="136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Las especificaciones del Diseño técnico son implementadas y probadas</a:t>
                </a:r>
              </a:p>
            </p:txBody>
          </p:sp>
        </p:grpSp>
        <p:grpSp>
          <p:nvGrpSpPr>
            <p:cNvPr id="20494" name="Group 25"/>
            <p:cNvGrpSpPr>
              <a:grpSpLocks/>
            </p:cNvGrpSpPr>
            <p:nvPr/>
          </p:nvGrpSpPr>
          <p:grpSpPr bwMode="auto">
            <a:xfrm>
              <a:off x="1882" y="3563"/>
              <a:ext cx="2222" cy="228"/>
              <a:chOff x="3153" y="3427"/>
              <a:chExt cx="2222" cy="228"/>
            </a:xfrm>
          </p:grpSpPr>
          <p:sp>
            <p:nvSpPr>
              <p:cNvPr id="20507" name="Rectangle 26"/>
              <p:cNvSpPr>
                <a:spLocks noChangeArrowheads="1"/>
              </p:cNvSpPr>
              <p:nvPr/>
            </p:nvSpPr>
            <p:spPr bwMode="auto">
              <a:xfrm>
                <a:off x="3153" y="3429"/>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400">
                    <a:solidFill>
                      <a:schemeClr val="tx1"/>
                    </a:solidFill>
                  </a:rPr>
                  <a:t>Operación y</a:t>
                </a:r>
              </a:p>
              <a:p>
                <a:pPr>
                  <a:spcBef>
                    <a:spcPct val="0"/>
                  </a:spcBef>
                </a:pPr>
                <a:r>
                  <a:rPr lang="es-ES" sz="1400">
                    <a:solidFill>
                      <a:schemeClr val="tx1"/>
                    </a:solidFill>
                  </a:rPr>
                  <a:t>mantenimiento</a:t>
                </a:r>
              </a:p>
            </p:txBody>
          </p:sp>
          <p:sp>
            <p:nvSpPr>
              <p:cNvPr id="20508" name="Text Box 27"/>
              <p:cNvSpPr txBox="1">
                <a:spLocks noChangeArrowheads="1"/>
              </p:cNvSpPr>
              <p:nvPr/>
            </p:nvSpPr>
            <p:spPr bwMode="auto">
              <a:xfrm>
                <a:off x="4014" y="3427"/>
                <a:ext cx="13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Instalación del sistema y modificaciones posteriores.</a:t>
                </a:r>
              </a:p>
            </p:txBody>
          </p:sp>
        </p:grpSp>
        <p:sp>
          <p:nvSpPr>
            <p:cNvPr id="20495" name="Line 28"/>
            <p:cNvSpPr>
              <a:spLocks noChangeShapeType="1"/>
            </p:cNvSpPr>
            <p:nvPr/>
          </p:nvSpPr>
          <p:spPr bwMode="auto">
            <a:xfrm>
              <a:off x="2289" y="1417"/>
              <a:ext cx="1" cy="108"/>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6" name="Line 29"/>
            <p:cNvSpPr>
              <a:spLocks noChangeShapeType="1"/>
            </p:cNvSpPr>
            <p:nvPr/>
          </p:nvSpPr>
          <p:spPr bwMode="auto">
            <a:xfrm>
              <a:off x="2425" y="2392"/>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7" name="Line 30"/>
            <p:cNvSpPr>
              <a:spLocks noChangeShapeType="1"/>
            </p:cNvSpPr>
            <p:nvPr/>
          </p:nvSpPr>
          <p:spPr bwMode="auto">
            <a:xfrm>
              <a:off x="2289" y="2741"/>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8" name="Line 31"/>
            <p:cNvSpPr>
              <a:spLocks noChangeShapeType="1"/>
            </p:cNvSpPr>
            <p:nvPr/>
          </p:nvSpPr>
          <p:spPr bwMode="auto">
            <a:xfrm>
              <a:off x="2289" y="3088"/>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499" name="Line 32"/>
            <p:cNvSpPr>
              <a:spLocks noChangeShapeType="1"/>
            </p:cNvSpPr>
            <p:nvPr/>
          </p:nvSpPr>
          <p:spPr bwMode="auto">
            <a:xfrm>
              <a:off x="2289" y="3439"/>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0" name="Line 33"/>
            <p:cNvSpPr>
              <a:spLocks noChangeShapeType="1"/>
            </p:cNvSpPr>
            <p:nvPr/>
          </p:nvSpPr>
          <p:spPr bwMode="auto">
            <a:xfrm>
              <a:off x="2426" y="2152"/>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1" name="Line 34"/>
            <p:cNvSpPr>
              <a:spLocks noChangeShapeType="1"/>
            </p:cNvSpPr>
            <p:nvPr/>
          </p:nvSpPr>
          <p:spPr bwMode="auto">
            <a:xfrm>
              <a:off x="2425" y="1917"/>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2" name="Line 35"/>
            <p:cNvSpPr>
              <a:spLocks noChangeShapeType="1"/>
            </p:cNvSpPr>
            <p:nvPr/>
          </p:nvSpPr>
          <p:spPr bwMode="auto">
            <a:xfrm>
              <a:off x="2426" y="2630"/>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3" name="Line 36"/>
            <p:cNvSpPr>
              <a:spLocks noChangeShapeType="1"/>
            </p:cNvSpPr>
            <p:nvPr/>
          </p:nvSpPr>
          <p:spPr bwMode="auto">
            <a:xfrm>
              <a:off x="2422" y="1677"/>
              <a:ext cx="1" cy="74"/>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0504" name="Line 37"/>
            <p:cNvSpPr>
              <a:spLocks noChangeShapeType="1"/>
            </p:cNvSpPr>
            <p:nvPr/>
          </p:nvSpPr>
          <p:spPr bwMode="auto">
            <a:xfrm flipH="1">
              <a:off x="2018" y="2551"/>
              <a:ext cx="9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505" name="Line 38"/>
            <p:cNvSpPr>
              <a:spLocks noChangeShapeType="1"/>
            </p:cNvSpPr>
            <p:nvPr/>
          </p:nvSpPr>
          <p:spPr bwMode="auto">
            <a:xfrm flipV="1">
              <a:off x="2018" y="2296"/>
              <a:ext cx="0" cy="255"/>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506" name="Line 39"/>
            <p:cNvSpPr>
              <a:spLocks noChangeShapeType="1"/>
            </p:cNvSpPr>
            <p:nvPr/>
          </p:nvSpPr>
          <p:spPr bwMode="auto">
            <a:xfrm>
              <a:off x="2018" y="2297"/>
              <a:ext cx="91"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0484" name="Rectangle 40"/>
          <p:cNvSpPr>
            <a:spLocks noChangeArrowheads="1"/>
          </p:cNvSpPr>
          <p:nvPr/>
        </p:nvSpPr>
        <p:spPr bwMode="auto">
          <a:xfrm>
            <a:off x="381000" y="1125538"/>
            <a:ext cx="5029200"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87313" indent="-87313" algn="just">
              <a:lnSpc>
                <a:spcPct val="90000"/>
              </a:lnSpc>
              <a:spcBef>
                <a:spcPct val="20000"/>
              </a:spcBef>
              <a:buClr>
                <a:srgbClr val="CC0000"/>
              </a:buClr>
              <a:buFont typeface="Trebuchet MS" pitchFamily="34" charset="0"/>
              <a:buChar char="&gt;"/>
            </a:pPr>
            <a:r>
              <a:rPr lang="es-ES" sz="2400" dirty="0">
                <a:solidFill>
                  <a:srgbClr val="CC0000"/>
                </a:solidFill>
              </a:rPr>
              <a:t>Modelo orientado a prototipos</a:t>
            </a:r>
          </a:p>
          <a:p>
            <a:pPr marL="87313" indent="-87313" algn="just">
              <a:lnSpc>
                <a:spcPct val="90000"/>
              </a:lnSpc>
              <a:spcBef>
                <a:spcPct val="20000"/>
              </a:spcBef>
              <a:buClr>
                <a:srgbClr val="CC0000"/>
              </a:buClr>
              <a:buFont typeface="Trebuchet MS" pitchFamily="34" charset="0"/>
              <a:buChar char="&gt;"/>
            </a:pPr>
            <a:endParaRPr lang="es-ES" sz="20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sz="2000" dirty="0">
                <a:solidFill>
                  <a:srgbClr val="000066"/>
                </a:solidFill>
              </a:rPr>
              <a:t> </a:t>
            </a:r>
            <a:r>
              <a:rPr lang="es-ES" dirty="0">
                <a:solidFill>
                  <a:srgbClr val="000066"/>
                </a:solidFill>
              </a:rPr>
              <a:t>Propuesto en 1988 y considerado por </a:t>
            </a:r>
            <a:r>
              <a:rPr lang="es-ES" dirty="0" err="1">
                <a:solidFill>
                  <a:srgbClr val="000066"/>
                </a:solidFill>
              </a:rPr>
              <a:t>Boehm</a:t>
            </a:r>
            <a:r>
              <a:rPr lang="es-ES" dirty="0">
                <a:solidFill>
                  <a:srgbClr val="000066"/>
                </a:solidFill>
              </a:rPr>
              <a:t> un método </a:t>
            </a:r>
            <a:r>
              <a:rPr lang="es-ES" dirty="0" smtClean="0">
                <a:solidFill>
                  <a:srgbClr val="000066"/>
                </a:solidFill>
              </a:rPr>
              <a:t>formal.</a:t>
            </a: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dirty="0">
                <a:solidFill>
                  <a:srgbClr val="000066"/>
                </a:solidFill>
              </a:rPr>
              <a:t>Adecuado cuando se tienen objetivos generales con bajo nivel de </a:t>
            </a:r>
            <a:r>
              <a:rPr lang="es-ES" dirty="0" smtClean="0">
                <a:solidFill>
                  <a:srgbClr val="000066"/>
                </a:solidFill>
              </a:rPr>
              <a:t>requisitos.</a:t>
            </a: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dirty="0">
                <a:solidFill>
                  <a:srgbClr val="000066"/>
                </a:solidFill>
              </a:rPr>
              <a:t>Se utiliza el prototipo como mecanismo para definir requisitos cuando:</a:t>
            </a: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452438" lvl="2" algn="just">
              <a:lnSpc>
                <a:spcPct val="90000"/>
              </a:lnSpc>
              <a:spcBef>
                <a:spcPct val="20000"/>
              </a:spcBef>
              <a:buClr>
                <a:srgbClr val="CC3300"/>
              </a:buClr>
              <a:buFontTx/>
              <a:buChar char="•"/>
            </a:pPr>
            <a:r>
              <a:rPr lang="es-ES" sz="1600" dirty="0">
                <a:solidFill>
                  <a:srgbClr val="000066"/>
                </a:solidFill>
              </a:rPr>
              <a:t> Incapacidad del usuario para detallar los </a:t>
            </a:r>
            <a:r>
              <a:rPr lang="es-ES" sz="1600" dirty="0" smtClean="0">
                <a:solidFill>
                  <a:srgbClr val="000066"/>
                </a:solidFill>
              </a:rPr>
              <a:t>requisitos.</a:t>
            </a:r>
            <a:endParaRPr lang="es-ES" sz="1600" dirty="0">
              <a:solidFill>
                <a:srgbClr val="000066"/>
              </a:solidFill>
            </a:endParaRPr>
          </a:p>
          <a:p>
            <a:pPr marL="452438" lvl="2" algn="just">
              <a:lnSpc>
                <a:spcPct val="90000"/>
              </a:lnSpc>
              <a:spcBef>
                <a:spcPct val="20000"/>
              </a:spcBef>
              <a:buClr>
                <a:srgbClr val="CC3300"/>
              </a:buClr>
              <a:buFontTx/>
              <a:buChar char="•"/>
            </a:pPr>
            <a:endParaRPr lang="es-ES" sz="1600" dirty="0">
              <a:solidFill>
                <a:srgbClr val="000066"/>
              </a:solidFill>
            </a:endParaRPr>
          </a:p>
          <a:p>
            <a:pPr marL="452438" lvl="2" algn="just">
              <a:lnSpc>
                <a:spcPct val="90000"/>
              </a:lnSpc>
              <a:spcBef>
                <a:spcPct val="20000"/>
              </a:spcBef>
              <a:buClr>
                <a:srgbClr val="CC3300"/>
              </a:buClr>
              <a:buFontTx/>
              <a:buChar char="•"/>
            </a:pPr>
            <a:r>
              <a:rPr lang="es-ES" sz="1600" dirty="0">
                <a:solidFill>
                  <a:srgbClr val="000066"/>
                </a:solidFill>
              </a:rPr>
              <a:t> El equipo técnico tiene dudas de la eficacia de determinadas </a:t>
            </a:r>
            <a:r>
              <a:rPr lang="es-ES" sz="1600" dirty="0" smtClean="0">
                <a:solidFill>
                  <a:srgbClr val="000066"/>
                </a:solidFill>
              </a:rPr>
              <a:t>tecnologías.</a:t>
            </a:r>
            <a:endParaRPr lang="es-ES" sz="1600" dirty="0">
              <a:solidFill>
                <a:srgbClr val="000066"/>
              </a:solidFill>
            </a:endParaRPr>
          </a:p>
          <a:p>
            <a:pPr marL="273050" lvl="1" indent="-6350" algn="just">
              <a:lnSpc>
                <a:spcPct val="90000"/>
              </a:lnSpc>
              <a:spcBef>
                <a:spcPct val="20000"/>
              </a:spcBef>
              <a:buClr>
                <a:srgbClr val="CC3300"/>
              </a:buClr>
              <a:buFont typeface="Times New Roman" pitchFamily="18" charset="0"/>
              <a:buChar char="–"/>
            </a:pPr>
            <a:endParaRPr lang="es-ES" dirty="0">
              <a:solidFill>
                <a:srgbClr val="000066"/>
              </a:solidFill>
            </a:endParaRPr>
          </a:p>
          <a:p>
            <a:pPr marL="273050" lvl="1" indent="-6350" algn="just">
              <a:lnSpc>
                <a:spcPct val="90000"/>
              </a:lnSpc>
              <a:spcBef>
                <a:spcPct val="20000"/>
              </a:spcBef>
              <a:buClr>
                <a:srgbClr val="CC3300"/>
              </a:buClr>
              <a:buFont typeface="Times New Roman" pitchFamily="18" charset="0"/>
              <a:buChar char="–"/>
            </a:pPr>
            <a:r>
              <a:rPr lang="es-ES" dirty="0">
                <a:solidFill>
                  <a:srgbClr val="000066"/>
                </a:solidFill>
              </a:rPr>
              <a:t>Cada prototipo se descarta parcial o </a:t>
            </a:r>
            <a:r>
              <a:rPr lang="es-ES" dirty="0" smtClean="0">
                <a:solidFill>
                  <a:srgbClr val="000066"/>
                </a:solidFill>
              </a:rPr>
              <a:t>totalmente.</a:t>
            </a:r>
            <a:endParaRPr lang="es-ES" dirty="0">
              <a:solidFill>
                <a:srgbClr val="000066"/>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 smtClean="0"/>
              <a:t>Procesos evolutivos de software: </a:t>
            </a:r>
            <a:r>
              <a:rPr lang="es-ES" sz="2400" smtClean="0">
                <a:solidFill>
                  <a:schemeClr val="hlink"/>
                </a:solidFill>
              </a:rPr>
              <a:t>Des. evolutivo de prototipos</a:t>
            </a:r>
          </a:p>
        </p:txBody>
      </p:sp>
      <p:sp>
        <p:nvSpPr>
          <p:cNvPr id="21507" name="Rectangle 3"/>
          <p:cNvSpPr>
            <a:spLocks noGrp="1" noChangeArrowheads="1"/>
          </p:cNvSpPr>
          <p:nvPr>
            <p:ph type="body" idx="1"/>
          </p:nvPr>
        </p:nvSpPr>
        <p:spPr>
          <a:xfrm>
            <a:off x="350838" y="1125538"/>
            <a:ext cx="4983162" cy="4689475"/>
          </a:xfrm>
        </p:spPr>
        <p:txBody>
          <a:bodyPr/>
          <a:lstStyle/>
          <a:p>
            <a:pPr algn="l" eaLnBrk="1" hangingPunct="1"/>
            <a:r>
              <a:rPr lang="es-ES" dirty="0" smtClean="0">
                <a:solidFill>
                  <a:srgbClr val="CC0000"/>
                </a:solidFill>
              </a:rPr>
              <a:t>Desarrollo evolutivo de prototipos</a:t>
            </a:r>
          </a:p>
          <a:p>
            <a:pPr eaLnBrk="1" hangingPunct="1"/>
            <a:endParaRPr lang="es-ES" dirty="0" smtClean="0">
              <a:solidFill>
                <a:srgbClr val="CC0000"/>
              </a:solidFill>
            </a:endParaRPr>
          </a:p>
          <a:p>
            <a:pPr lvl="1" eaLnBrk="1" hangingPunct="1"/>
            <a:r>
              <a:rPr lang="es-ES" dirty="0" smtClean="0"/>
              <a:t>Muy relacionada con el OP pero es claramente distinto.</a:t>
            </a:r>
          </a:p>
          <a:p>
            <a:pPr lvl="1" eaLnBrk="1" hangingPunct="1"/>
            <a:endParaRPr lang="es-ES" dirty="0" smtClean="0"/>
          </a:p>
          <a:p>
            <a:pPr lvl="1" eaLnBrk="1" hangingPunct="1"/>
            <a:r>
              <a:rPr lang="es-ES" dirty="0" smtClean="0"/>
              <a:t>Diferencia fundamental: el desarrollo evolutivo busca reemplazar el viejo sistema con uno nuevo y el OP no</a:t>
            </a:r>
          </a:p>
          <a:p>
            <a:pPr lvl="1" eaLnBrk="1" hangingPunct="1"/>
            <a:endParaRPr lang="es-ES" dirty="0" smtClean="0"/>
          </a:p>
          <a:p>
            <a:pPr lvl="1" eaLnBrk="1" hangingPunct="1"/>
            <a:r>
              <a:rPr lang="es-ES" dirty="0" smtClean="0"/>
              <a:t>El prototipo se convertirá en el sistema</a:t>
            </a:r>
          </a:p>
          <a:p>
            <a:pPr eaLnBrk="1" hangingPunct="1"/>
            <a:endParaRPr lang="es-ES" sz="2000" dirty="0" smtClean="0"/>
          </a:p>
        </p:txBody>
      </p:sp>
      <p:grpSp>
        <p:nvGrpSpPr>
          <p:cNvPr id="21508" name="Group 4"/>
          <p:cNvGrpSpPr>
            <a:grpSpLocks/>
          </p:cNvGrpSpPr>
          <p:nvPr/>
        </p:nvGrpSpPr>
        <p:grpSpPr bwMode="auto">
          <a:xfrm>
            <a:off x="5562600" y="1066800"/>
            <a:ext cx="4149725" cy="5410200"/>
            <a:chOff x="3061" y="981"/>
            <a:chExt cx="2404" cy="2280"/>
          </a:xfrm>
        </p:grpSpPr>
        <p:grpSp>
          <p:nvGrpSpPr>
            <p:cNvPr id="21509" name="Group 5"/>
            <p:cNvGrpSpPr>
              <a:grpSpLocks/>
            </p:cNvGrpSpPr>
            <p:nvPr/>
          </p:nvGrpSpPr>
          <p:grpSpPr bwMode="auto">
            <a:xfrm>
              <a:off x="3243" y="981"/>
              <a:ext cx="2222" cy="270"/>
              <a:chOff x="3243" y="981"/>
              <a:chExt cx="2222" cy="270"/>
            </a:xfrm>
          </p:grpSpPr>
          <p:sp>
            <p:nvSpPr>
              <p:cNvPr id="21534" name="Rectangle 6"/>
              <p:cNvSpPr>
                <a:spLocks noChangeArrowheads="1"/>
              </p:cNvSpPr>
              <p:nvPr/>
            </p:nvSpPr>
            <p:spPr bwMode="auto">
              <a:xfrm>
                <a:off x="3243" y="98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Especificación</a:t>
                </a:r>
              </a:p>
              <a:p>
                <a:pPr>
                  <a:spcBef>
                    <a:spcPct val="0"/>
                  </a:spcBef>
                </a:pPr>
                <a:r>
                  <a:rPr lang="es-ES" sz="1200">
                    <a:solidFill>
                      <a:schemeClr val="tx1"/>
                    </a:solidFill>
                  </a:rPr>
                  <a:t>inicial</a:t>
                </a:r>
              </a:p>
            </p:txBody>
          </p:sp>
          <p:sp>
            <p:nvSpPr>
              <p:cNvPr id="21535" name="Text Box 7"/>
              <p:cNvSpPr txBox="1">
                <a:spLocks noChangeArrowheads="1"/>
              </p:cNvSpPr>
              <p:nvPr/>
            </p:nvSpPr>
            <p:spPr bwMode="auto">
              <a:xfrm>
                <a:off x="4104" y="981"/>
                <a:ext cx="136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Definición del problema y especificación inicial en base a los requisitos definidos</a:t>
                </a:r>
              </a:p>
            </p:txBody>
          </p:sp>
        </p:grpSp>
        <p:grpSp>
          <p:nvGrpSpPr>
            <p:cNvPr id="21510" name="Group 8"/>
            <p:cNvGrpSpPr>
              <a:grpSpLocks/>
            </p:cNvGrpSpPr>
            <p:nvPr/>
          </p:nvGrpSpPr>
          <p:grpSpPr bwMode="auto">
            <a:xfrm>
              <a:off x="3243" y="1291"/>
              <a:ext cx="2222" cy="271"/>
              <a:chOff x="3243" y="1331"/>
              <a:chExt cx="2222" cy="271"/>
            </a:xfrm>
          </p:grpSpPr>
          <p:sp>
            <p:nvSpPr>
              <p:cNvPr id="21532" name="Rectangle 9"/>
              <p:cNvSpPr>
                <a:spLocks noChangeArrowheads="1"/>
              </p:cNvSpPr>
              <p:nvPr/>
            </p:nvSpPr>
            <p:spPr bwMode="auto">
              <a:xfrm>
                <a:off x="3243" y="1376"/>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Desarrollo del </a:t>
                </a:r>
              </a:p>
              <a:p>
                <a:pPr>
                  <a:spcBef>
                    <a:spcPct val="0"/>
                  </a:spcBef>
                </a:pPr>
                <a:r>
                  <a:rPr lang="es-ES" sz="1200">
                    <a:solidFill>
                      <a:schemeClr val="tx1"/>
                    </a:solidFill>
                  </a:rPr>
                  <a:t>producto</a:t>
                </a:r>
              </a:p>
            </p:txBody>
          </p:sp>
          <p:sp>
            <p:nvSpPr>
              <p:cNvPr id="21533" name="Text Box 10"/>
              <p:cNvSpPr txBox="1">
                <a:spLocks noChangeArrowheads="1"/>
              </p:cNvSpPr>
              <p:nvPr/>
            </p:nvSpPr>
            <p:spPr bwMode="auto">
              <a:xfrm>
                <a:off x="4104" y="1331"/>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Desarrollo del software en base a un proceso, haciendo énfasis en la rapidez de liberación</a:t>
                </a:r>
              </a:p>
            </p:txBody>
          </p:sp>
        </p:grpSp>
        <p:grpSp>
          <p:nvGrpSpPr>
            <p:cNvPr id="21511" name="Group 11"/>
            <p:cNvGrpSpPr>
              <a:grpSpLocks/>
            </p:cNvGrpSpPr>
            <p:nvPr/>
          </p:nvGrpSpPr>
          <p:grpSpPr bwMode="auto">
            <a:xfrm>
              <a:off x="3243" y="1641"/>
              <a:ext cx="2222" cy="271"/>
              <a:chOff x="3243" y="1681"/>
              <a:chExt cx="2222" cy="271"/>
            </a:xfrm>
          </p:grpSpPr>
          <p:sp>
            <p:nvSpPr>
              <p:cNvPr id="21530" name="Rectangle 12"/>
              <p:cNvSpPr>
                <a:spLocks noChangeArrowheads="1"/>
              </p:cNvSpPr>
              <p:nvPr/>
            </p:nvSpPr>
            <p:spPr bwMode="auto">
              <a:xfrm>
                <a:off x="3243" y="1726"/>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Implementación,</a:t>
                </a:r>
              </a:p>
              <a:p>
                <a:pPr>
                  <a:spcBef>
                    <a:spcPct val="0"/>
                  </a:spcBef>
                </a:pPr>
                <a:r>
                  <a:rPr lang="es-ES" sz="1200">
                    <a:solidFill>
                      <a:schemeClr val="tx1"/>
                    </a:solidFill>
                  </a:rPr>
                  <a:t>Uso y evaluación</a:t>
                </a:r>
              </a:p>
            </p:txBody>
          </p:sp>
          <p:sp>
            <p:nvSpPr>
              <p:cNvPr id="21531" name="Text Box 13"/>
              <p:cNvSpPr txBox="1">
                <a:spLocks noChangeArrowheads="1"/>
              </p:cNvSpPr>
              <p:nvPr/>
            </p:nvSpPr>
            <p:spPr bwMode="auto">
              <a:xfrm>
                <a:off x="4104" y="1681"/>
                <a:ext cx="136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200">
                    <a:solidFill>
                      <a:schemeClr val="tx1"/>
                    </a:solidFill>
                  </a:rPr>
                  <a:t>Implantación y uso del software en el ambiente de explotación, monitorizando los nuevos requisitos</a:t>
                </a:r>
              </a:p>
            </p:txBody>
          </p:sp>
        </p:grpSp>
        <p:grpSp>
          <p:nvGrpSpPr>
            <p:cNvPr id="21512" name="Group 14"/>
            <p:cNvGrpSpPr>
              <a:grpSpLocks/>
            </p:cNvGrpSpPr>
            <p:nvPr/>
          </p:nvGrpSpPr>
          <p:grpSpPr bwMode="auto">
            <a:xfrm>
              <a:off x="3243" y="2927"/>
              <a:ext cx="2222" cy="228"/>
              <a:chOff x="3243" y="2401"/>
              <a:chExt cx="2222" cy="228"/>
            </a:xfrm>
          </p:grpSpPr>
          <p:sp>
            <p:nvSpPr>
              <p:cNvPr id="21528" name="Rectangle 15"/>
              <p:cNvSpPr>
                <a:spLocks noChangeArrowheads="1"/>
              </p:cNvSpPr>
              <p:nvPr/>
            </p:nvSpPr>
            <p:spPr bwMode="auto">
              <a:xfrm>
                <a:off x="3243" y="2403"/>
                <a:ext cx="816" cy="226"/>
              </a:xfrm>
              <a:prstGeom prst="rect">
                <a:avLst/>
              </a:prstGeom>
              <a:solidFill>
                <a:srgbClr val="EAE8BC"/>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r>
                  <a:rPr lang="es-ES" sz="1200">
                    <a:solidFill>
                      <a:schemeClr val="tx1"/>
                    </a:solidFill>
                  </a:rPr>
                  <a:t>Re-especificación</a:t>
                </a:r>
              </a:p>
            </p:txBody>
          </p:sp>
          <p:sp>
            <p:nvSpPr>
              <p:cNvPr id="21529" name="Text Box 16"/>
              <p:cNvSpPr txBox="1">
                <a:spLocks noChangeArrowheads="1"/>
              </p:cNvSpPr>
              <p:nvPr/>
            </p:nvSpPr>
            <p:spPr bwMode="auto">
              <a:xfrm>
                <a:off x="4104" y="2401"/>
                <a:ext cx="136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100">
                    <a:solidFill>
                      <a:schemeClr val="tx1"/>
                    </a:solidFill>
                  </a:rPr>
                  <a:t>Redefinición del problema en base a los nuevos requisitos</a:t>
                </a:r>
              </a:p>
            </p:txBody>
          </p:sp>
        </p:grpSp>
        <p:sp>
          <p:nvSpPr>
            <p:cNvPr id="21513" name="Line 17"/>
            <p:cNvSpPr>
              <a:spLocks noChangeShapeType="1"/>
            </p:cNvSpPr>
            <p:nvPr/>
          </p:nvSpPr>
          <p:spPr bwMode="auto">
            <a:xfrm>
              <a:off x="3650" y="1210"/>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1514" name="Line 18"/>
            <p:cNvSpPr>
              <a:spLocks noChangeShapeType="1"/>
            </p:cNvSpPr>
            <p:nvPr/>
          </p:nvSpPr>
          <p:spPr bwMode="auto">
            <a:xfrm>
              <a:off x="3650" y="1559"/>
              <a:ext cx="0" cy="127"/>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1515" name="Line 19"/>
            <p:cNvSpPr>
              <a:spLocks noChangeShapeType="1"/>
            </p:cNvSpPr>
            <p:nvPr/>
          </p:nvSpPr>
          <p:spPr bwMode="auto">
            <a:xfrm>
              <a:off x="3651" y="1913"/>
              <a:ext cx="1" cy="1018"/>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nvGrpSpPr>
            <p:cNvPr id="21516" name="Group 20"/>
            <p:cNvGrpSpPr>
              <a:grpSpLocks/>
            </p:cNvGrpSpPr>
            <p:nvPr/>
          </p:nvGrpSpPr>
          <p:grpSpPr bwMode="auto">
            <a:xfrm>
              <a:off x="4197" y="2240"/>
              <a:ext cx="914" cy="323"/>
              <a:chOff x="4203" y="2168"/>
              <a:chExt cx="914" cy="323"/>
            </a:xfrm>
          </p:grpSpPr>
          <p:sp>
            <p:nvSpPr>
              <p:cNvPr id="21524" name="Rectangle 21"/>
              <p:cNvSpPr>
                <a:spLocks noChangeArrowheads="1"/>
              </p:cNvSpPr>
              <p:nvPr/>
            </p:nvSpPr>
            <p:spPr bwMode="auto">
              <a:xfrm>
                <a:off x="4301" y="2265"/>
                <a:ext cx="816" cy="226"/>
              </a:xfrm>
              <a:prstGeom prst="rect">
                <a:avLst/>
              </a:prstGeom>
              <a:solidFill>
                <a:schemeClr val="bg1"/>
              </a:solidFill>
              <a:ln w="9525">
                <a:solidFill>
                  <a:schemeClr val="tx1"/>
                </a:solidFill>
                <a:miter lim="800000"/>
                <a:headEnd type="none" w="sm" len="sm"/>
                <a:tailEnd type="none" w="sm" len="sm"/>
              </a:ln>
              <a:effectLst>
                <a:outerShdw dist="71842" dir="2700000" algn="ctr" rotWithShape="0">
                  <a:schemeClr val="bg2"/>
                </a:outerShdw>
              </a:effectLst>
            </p:spPr>
            <p:txBody>
              <a:bodyPr wrap="none" anchor="ctr"/>
              <a:lstStyle/>
              <a:p>
                <a:pPr>
                  <a:spcBef>
                    <a:spcPct val="0"/>
                  </a:spcBef>
                </a:pPr>
                <a:endParaRPr lang="es-ES" sz="1200">
                  <a:solidFill>
                    <a:schemeClr val="tx1"/>
                  </a:solidFill>
                </a:endParaRPr>
              </a:p>
            </p:txBody>
          </p:sp>
          <p:sp>
            <p:nvSpPr>
              <p:cNvPr id="21525" name="Rectangle 22"/>
              <p:cNvSpPr>
                <a:spLocks noChangeArrowheads="1"/>
              </p:cNvSpPr>
              <p:nvPr/>
            </p:nvSpPr>
            <p:spPr bwMode="auto">
              <a:xfrm>
                <a:off x="4268" y="2232"/>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endParaRPr lang="es-ES" sz="1200">
                  <a:solidFill>
                    <a:schemeClr val="tx1"/>
                  </a:solidFill>
                </a:endParaRPr>
              </a:p>
            </p:txBody>
          </p:sp>
          <p:sp>
            <p:nvSpPr>
              <p:cNvPr id="21526" name="Rectangle 23"/>
              <p:cNvSpPr>
                <a:spLocks noChangeArrowheads="1"/>
              </p:cNvSpPr>
              <p:nvPr/>
            </p:nvSpPr>
            <p:spPr bwMode="auto">
              <a:xfrm>
                <a:off x="4236" y="2198"/>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endParaRPr lang="es-ES" sz="1200">
                  <a:solidFill>
                    <a:schemeClr val="tx1"/>
                  </a:solidFill>
                </a:endParaRPr>
              </a:p>
            </p:txBody>
          </p:sp>
          <p:sp>
            <p:nvSpPr>
              <p:cNvPr id="21527" name="Rectangle 24"/>
              <p:cNvSpPr>
                <a:spLocks noChangeArrowheads="1"/>
              </p:cNvSpPr>
              <p:nvPr/>
            </p:nvSpPr>
            <p:spPr bwMode="auto">
              <a:xfrm>
                <a:off x="4203" y="2168"/>
                <a:ext cx="816" cy="226"/>
              </a:xfrm>
              <a:prstGeom prst="rect">
                <a:avLst/>
              </a:prstGeom>
              <a:solidFill>
                <a:schemeClr val="bg1"/>
              </a:solidFill>
              <a:ln w="9525">
                <a:solidFill>
                  <a:schemeClr val="tx1"/>
                </a:solidFill>
                <a:miter lim="800000"/>
                <a:headEnd type="none" w="sm" len="sm"/>
                <a:tailEnd type="none" w="sm" len="sm"/>
              </a:ln>
            </p:spPr>
            <p:txBody>
              <a:bodyPr wrap="none" anchor="ctr"/>
              <a:lstStyle/>
              <a:p>
                <a:pPr>
                  <a:spcBef>
                    <a:spcPct val="0"/>
                  </a:spcBef>
                </a:pPr>
                <a:r>
                  <a:rPr lang="es-ES" sz="1200">
                    <a:solidFill>
                      <a:schemeClr val="tx1"/>
                    </a:solidFill>
                  </a:rPr>
                  <a:t>Versiones del</a:t>
                </a:r>
              </a:p>
              <a:p>
                <a:pPr>
                  <a:spcBef>
                    <a:spcPct val="0"/>
                  </a:spcBef>
                </a:pPr>
                <a:r>
                  <a:rPr lang="es-ES" sz="1200">
                    <a:solidFill>
                      <a:schemeClr val="tx1"/>
                    </a:solidFill>
                  </a:rPr>
                  <a:t>software</a:t>
                </a:r>
              </a:p>
            </p:txBody>
          </p:sp>
        </p:grpSp>
        <p:grpSp>
          <p:nvGrpSpPr>
            <p:cNvPr id="21517" name="Group 25"/>
            <p:cNvGrpSpPr>
              <a:grpSpLocks/>
            </p:cNvGrpSpPr>
            <p:nvPr/>
          </p:nvGrpSpPr>
          <p:grpSpPr bwMode="auto">
            <a:xfrm>
              <a:off x="3742" y="1912"/>
              <a:ext cx="453" cy="454"/>
              <a:chOff x="3742" y="1933"/>
              <a:chExt cx="453" cy="454"/>
            </a:xfrm>
          </p:grpSpPr>
          <p:sp>
            <p:nvSpPr>
              <p:cNvPr id="21522" name="Line 26"/>
              <p:cNvSpPr>
                <a:spLocks noChangeShapeType="1"/>
              </p:cNvSpPr>
              <p:nvPr/>
            </p:nvSpPr>
            <p:spPr bwMode="auto">
              <a:xfrm>
                <a:off x="3742" y="1933"/>
                <a:ext cx="0" cy="454"/>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3" name="Line 27"/>
              <p:cNvSpPr>
                <a:spLocks noChangeShapeType="1"/>
              </p:cNvSpPr>
              <p:nvPr/>
            </p:nvSpPr>
            <p:spPr bwMode="auto">
              <a:xfrm>
                <a:off x="3742" y="2387"/>
                <a:ext cx="453"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
          <p:nvSpPr>
            <p:cNvPr id="21518" name="Line 28"/>
            <p:cNvSpPr>
              <a:spLocks noChangeShapeType="1"/>
            </p:cNvSpPr>
            <p:nvPr/>
          </p:nvSpPr>
          <p:spPr bwMode="auto">
            <a:xfrm>
              <a:off x="3651" y="3155"/>
              <a:ext cx="0" cy="1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19" name="Line 29"/>
            <p:cNvSpPr>
              <a:spLocks noChangeShapeType="1"/>
            </p:cNvSpPr>
            <p:nvPr/>
          </p:nvSpPr>
          <p:spPr bwMode="auto">
            <a:xfrm flipH="1">
              <a:off x="3061" y="3261"/>
              <a:ext cx="59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0" name="Line 30"/>
            <p:cNvSpPr>
              <a:spLocks noChangeShapeType="1"/>
            </p:cNvSpPr>
            <p:nvPr/>
          </p:nvSpPr>
          <p:spPr bwMode="auto">
            <a:xfrm flipV="1">
              <a:off x="3061" y="1447"/>
              <a:ext cx="0" cy="1814"/>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1521" name="Line 31"/>
            <p:cNvSpPr>
              <a:spLocks noChangeShapeType="1"/>
            </p:cNvSpPr>
            <p:nvPr/>
          </p:nvSpPr>
          <p:spPr bwMode="auto">
            <a:xfrm>
              <a:off x="3061" y="1447"/>
              <a:ext cx="182"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2"/>
          <p:cNvSpPr>
            <a:spLocks/>
          </p:cNvSpPr>
          <p:nvPr/>
        </p:nvSpPr>
        <p:spPr bwMode="auto">
          <a:xfrm>
            <a:off x="5368925" y="1819275"/>
            <a:ext cx="2479675" cy="1701800"/>
          </a:xfrm>
          <a:custGeom>
            <a:avLst/>
            <a:gdLst>
              <a:gd name="T0" fmla="*/ 758825 w 1562"/>
              <a:gd name="T1" fmla="*/ 0 h 1072"/>
              <a:gd name="T2" fmla="*/ 2479675 w 1562"/>
              <a:gd name="T3" fmla="*/ 1685925 h 1072"/>
              <a:gd name="T4" fmla="*/ 0 w 1562"/>
              <a:gd name="T5" fmla="*/ 1701800 h 1072"/>
              <a:gd name="T6" fmla="*/ 758825 w 1562"/>
              <a:gd name="T7" fmla="*/ 0 h 1072"/>
              <a:gd name="T8" fmla="*/ 0 60000 65536"/>
              <a:gd name="T9" fmla="*/ 0 60000 65536"/>
              <a:gd name="T10" fmla="*/ 0 60000 65536"/>
              <a:gd name="T11" fmla="*/ 0 60000 65536"/>
              <a:gd name="T12" fmla="*/ 0 w 1562"/>
              <a:gd name="T13" fmla="*/ 0 h 1072"/>
              <a:gd name="T14" fmla="*/ 1562 w 1562"/>
              <a:gd name="T15" fmla="*/ 1072 h 1072"/>
            </a:gdLst>
            <a:ahLst/>
            <a:cxnLst>
              <a:cxn ang="T8">
                <a:pos x="T0" y="T1"/>
              </a:cxn>
              <a:cxn ang="T9">
                <a:pos x="T2" y="T3"/>
              </a:cxn>
              <a:cxn ang="T10">
                <a:pos x="T4" y="T5"/>
              </a:cxn>
              <a:cxn ang="T11">
                <a:pos x="T6" y="T7"/>
              </a:cxn>
            </a:cxnLst>
            <a:rect l="T12" t="T13" r="T14" b="T15"/>
            <a:pathLst>
              <a:path w="1562" h="1072">
                <a:moveTo>
                  <a:pt x="478" y="0"/>
                </a:moveTo>
                <a:lnTo>
                  <a:pt x="1562" y="1062"/>
                </a:lnTo>
                <a:lnTo>
                  <a:pt x="0" y="1072"/>
                </a:lnTo>
                <a:lnTo>
                  <a:pt x="478" y="0"/>
                </a:lnTo>
                <a:close/>
              </a:path>
            </a:pathLst>
          </a:custGeom>
          <a:solidFill>
            <a:srgbClr val="EAE8BC"/>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s-MX"/>
          </a:p>
        </p:txBody>
      </p:sp>
      <p:sp>
        <p:nvSpPr>
          <p:cNvPr id="22531" name="Rectangle 3"/>
          <p:cNvSpPr>
            <a:spLocks noGrp="1" noChangeArrowheads="1"/>
          </p:cNvSpPr>
          <p:nvPr>
            <p:ph type="title"/>
          </p:nvPr>
        </p:nvSpPr>
        <p:spPr/>
        <p:txBody>
          <a:bodyPr/>
          <a:lstStyle/>
          <a:p>
            <a:pPr eaLnBrk="1" hangingPunct="1"/>
            <a:r>
              <a:rPr lang="es-ES" smtClean="0"/>
              <a:t>Procesos evolutivos de software: </a:t>
            </a:r>
            <a:r>
              <a:rPr lang="es-ES" smtClean="0">
                <a:solidFill>
                  <a:schemeClr val="hlink"/>
                </a:solidFill>
              </a:rPr>
              <a:t>Ciclo de vida en espiral</a:t>
            </a:r>
          </a:p>
        </p:txBody>
      </p:sp>
      <p:sp>
        <p:nvSpPr>
          <p:cNvPr id="22532" name="Rectangle 4"/>
          <p:cNvSpPr>
            <a:spLocks noGrp="1" noChangeArrowheads="1"/>
          </p:cNvSpPr>
          <p:nvPr>
            <p:ph type="body" sz="half" idx="1"/>
          </p:nvPr>
        </p:nvSpPr>
        <p:spPr>
          <a:xfrm>
            <a:off x="350838" y="1125538"/>
            <a:ext cx="5135562" cy="5140325"/>
          </a:xfrm>
        </p:spPr>
        <p:txBody>
          <a:bodyPr/>
          <a:lstStyle/>
          <a:p>
            <a:pPr eaLnBrk="1" hangingPunct="1"/>
            <a:r>
              <a:rPr lang="es-ES" smtClean="0">
                <a:solidFill>
                  <a:srgbClr val="CC0000"/>
                </a:solidFill>
              </a:rPr>
              <a:t>Es un modelo evolutivo (espiral)</a:t>
            </a:r>
          </a:p>
          <a:p>
            <a:pPr eaLnBrk="1" hangingPunct="1"/>
            <a:endParaRPr lang="es-ES" smtClean="0">
              <a:solidFill>
                <a:srgbClr val="CC0000"/>
              </a:solidFill>
            </a:endParaRPr>
          </a:p>
          <a:p>
            <a:pPr lvl="1" eaLnBrk="1" hangingPunct="1"/>
            <a:r>
              <a:rPr lang="es-ES" sz="1600" smtClean="0"/>
              <a:t>Versiones incrementales. Durante las últimas versiones se produce un sistema cada vez más complejo</a:t>
            </a:r>
          </a:p>
          <a:p>
            <a:pPr lvl="1" eaLnBrk="1" hangingPunct="1"/>
            <a:endParaRPr lang="es-ES" sz="1600" smtClean="0"/>
          </a:p>
          <a:p>
            <a:pPr lvl="1" eaLnBrk="1" hangingPunct="1"/>
            <a:r>
              <a:rPr lang="es-ES" sz="1600" smtClean="0"/>
              <a:t>Cada ciclo puede definirse como un proyecto</a:t>
            </a:r>
          </a:p>
          <a:p>
            <a:pPr lvl="1" eaLnBrk="1" hangingPunct="1"/>
            <a:endParaRPr lang="es-ES" sz="1600" smtClean="0"/>
          </a:p>
          <a:p>
            <a:pPr lvl="1" eaLnBrk="1" hangingPunct="1"/>
            <a:r>
              <a:rPr lang="es-ES" sz="1600" smtClean="0"/>
              <a:t>Cada inicio de ciclo presupone que el ciclo anterior está concluido</a:t>
            </a:r>
          </a:p>
          <a:p>
            <a:pPr lvl="1" eaLnBrk="1" hangingPunct="1"/>
            <a:endParaRPr lang="es-ES" sz="1600" smtClean="0"/>
          </a:p>
          <a:p>
            <a:pPr lvl="1" eaLnBrk="1" hangingPunct="1"/>
            <a:r>
              <a:rPr lang="es-ES" sz="1600" smtClean="0"/>
              <a:t>Permite más de una iteración en la espiral</a:t>
            </a:r>
          </a:p>
          <a:p>
            <a:pPr lvl="1" eaLnBrk="1" hangingPunct="1"/>
            <a:endParaRPr lang="es-ES" sz="1600" smtClean="0"/>
          </a:p>
          <a:p>
            <a:pPr lvl="1" eaLnBrk="1" hangingPunct="1"/>
            <a:r>
              <a:rPr lang="es-ES" sz="1600" smtClean="0"/>
              <a:t>Adecuado para sistemas grandes</a:t>
            </a:r>
          </a:p>
          <a:p>
            <a:pPr lvl="1" eaLnBrk="1" hangingPunct="1"/>
            <a:endParaRPr lang="es-ES" sz="1600" smtClean="0"/>
          </a:p>
          <a:p>
            <a:pPr lvl="1" eaLnBrk="1" hangingPunct="1"/>
            <a:r>
              <a:rPr lang="es-ES" sz="1600" smtClean="0"/>
              <a:t>Usa prototipos para disminuir riesgos</a:t>
            </a:r>
            <a:endParaRPr lang="es-ES" smtClean="0"/>
          </a:p>
        </p:txBody>
      </p:sp>
      <p:sp>
        <p:nvSpPr>
          <p:cNvPr id="22533" name="Text Box 5"/>
          <p:cNvSpPr txBox="1">
            <a:spLocks noChangeArrowheads="1"/>
          </p:cNvSpPr>
          <p:nvPr/>
        </p:nvSpPr>
        <p:spPr bwMode="auto">
          <a:xfrm>
            <a:off x="5562600" y="2743200"/>
            <a:ext cx="14176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Comunicación con el usuario</a:t>
            </a:r>
          </a:p>
        </p:txBody>
      </p:sp>
      <p:sp>
        <p:nvSpPr>
          <p:cNvPr id="22534" name="Text Box 6"/>
          <p:cNvSpPr txBox="1">
            <a:spLocks noChangeArrowheads="1"/>
          </p:cNvSpPr>
          <p:nvPr/>
        </p:nvSpPr>
        <p:spPr bwMode="auto">
          <a:xfrm>
            <a:off x="7107238" y="19050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Planificación</a:t>
            </a:r>
          </a:p>
        </p:txBody>
      </p:sp>
      <p:sp>
        <p:nvSpPr>
          <p:cNvPr id="22535" name="Text Box 7"/>
          <p:cNvSpPr txBox="1">
            <a:spLocks noChangeArrowheads="1"/>
          </p:cNvSpPr>
          <p:nvPr/>
        </p:nvSpPr>
        <p:spPr bwMode="auto">
          <a:xfrm>
            <a:off x="8783638" y="2743200"/>
            <a:ext cx="9699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Análisis de riesgos</a:t>
            </a:r>
          </a:p>
        </p:txBody>
      </p:sp>
      <p:sp>
        <p:nvSpPr>
          <p:cNvPr id="22536" name="Text Box 8"/>
          <p:cNvSpPr txBox="1">
            <a:spLocks noChangeArrowheads="1"/>
          </p:cNvSpPr>
          <p:nvPr/>
        </p:nvSpPr>
        <p:spPr bwMode="auto">
          <a:xfrm>
            <a:off x="8870950" y="3962400"/>
            <a:ext cx="1035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Ingeniería</a:t>
            </a:r>
          </a:p>
        </p:txBody>
      </p:sp>
      <p:sp>
        <p:nvSpPr>
          <p:cNvPr id="22537" name="Text Box 9"/>
          <p:cNvSpPr txBox="1">
            <a:spLocks noChangeArrowheads="1"/>
          </p:cNvSpPr>
          <p:nvPr/>
        </p:nvSpPr>
        <p:spPr bwMode="auto">
          <a:xfrm>
            <a:off x="7394575" y="4894263"/>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Construcción</a:t>
            </a:r>
          </a:p>
        </p:txBody>
      </p:sp>
      <p:sp>
        <p:nvSpPr>
          <p:cNvPr id="22538" name="Text Box 10"/>
          <p:cNvSpPr txBox="1">
            <a:spLocks noChangeArrowheads="1"/>
          </p:cNvSpPr>
          <p:nvPr/>
        </p:nvSpPr>
        <p:spPr bwMode="auto">
          <a:xfrm>
            <a:off x="5659438" y="3962400"/>
            <a:ext cx="1416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Evaluación</a:t>
            </a:r>
          </a:p>
        </p:txBody>
      </p:sp>
      <p:sp>
        <p:nvSpPr>
          <p:cNvPr id="22539" name="Text Box 11"/>
          <p:cNvSpPr txBox="1">
            <a:spLocks noChangeArrowheads="1"/>
          </p:cNvSpPr>
          <p:nvPr/>
        </p:nvSpPr>
        <p:spPr bwMode="auto">
          <a:xfrm>
            <a:off x="5334000" y="4495800"/>
            <a:ext cx="1417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rgbClr val="990000"/>
                </a:solidFill>
                <a:latin typeface="Garrison Light Sans" pitchFamily="34" charset="0"/>
              </a:defRPr>
            </a:lvl1pPr>
            <a:lvl2pPr marL="742950" indent="-285750" eaLnBrk="0" hangingPunct="0">
              <a:defRPr>
                <a:solidFill>
                  <a:srgbClr val="990000"/>
                </a:solidFill>
                <a:latin typeface="Garrison Light Sans" pitchFamily="34" charset="0"/>
              </a:defRPr>
            </a:lvl2pPr>
            <a:lvl3pPr marL="1143000" indent="-228600" eaLnBrk="0" hangingPunct="0">
              <a:defRPr>
                <a:solidFill>
                  <a:srgbClr val="990000"/>
                </a:solidFill>
                <a:latin typeface="Garrison Light Sans" pitchFamily="34" charset="0"/>
              </a:defRPr>
            </a:lvl3pPr>
            <a:lvl4pPr marL="1600200" indent="-228600" eaLnBrk="0" hangingPunct="0">
              <a:defRPr>
                <a:solidFill>
                  <a:srgbClr val="990000"/>
                </a:solidFill>
                <a:latin typeface="Garrison Light Sans" pitchFamily="34" charset="0"/>
              </a:defRPr>
            </a:lvl4pPr>
            <a:lvl5pPr marL="2057400" indent="-228600" eaLnBrk="0" hangingPunct="0">
              <a:defRPr>
                <a:solidFill>
                  <a:srgbClr val="990000"/>
                </a:solidFill>
                <a:latin typeface="Garrison Light Sans" pitchFamily="34" charset="0"/>
              </a:defRPr>
            </a:lvl5pPr>
            <a:lvl6pPr marL="2514600" indent="-228600" algn="ctr" eaLnBrk="0" fontAlgn="base" hangingPunct="0">
              <a:spcBef>
                <a:spcPct val="50000"/>
              </a:spcBef>
              <a:spcAft>
                <a:spcPct val="0"/>
              </a:spcAft>
              <a:defRPr>
                <a:solidFill>
                  <a:srgbClr val="990000"/>
                </a:solidFill>
                <a:latin typeface="Garrison Light Sans" pitchFamily="34" charset="0"/>
              </a:defRPr>
            </a:lvl6pPr>
            <a:lvl7pPr marL="2971800" indent="-228600" algn="ctr" eaLnBrk="0" fontAlgn="base" hangingPunct="0">
              <a:spcBef>
                <a:spcPct val="50000"/>
              </a:spcBef>
              <a:spcAft>
                <a:spcPct val="0"/>
              </a:spcAft>
              <a:defRPr>
                <a:solidFill>
                  <a:srgbClr val="990000"/>
                </a:solidFill>
                <a:latin typeface="Garrison Light Sans" pitchFamily="34" charset="0"/>
              </a:defRPr>
            </a:lvl7pPr>
            <a:lvl8pPr marL="3429000" indent="-228600" algn="ctr" eaLnBrk="0" fontAlgn="base" hangingPunct="0">
              <a:spcBef>
                <a:spcPct val="50000"/>
              </a:spcBef>
              <a:spcAft>
                <a:spcPct val="0"/>
              </a:spcAft>
              <a:defRPr>
                <a:solidFill>
                  <a:srgbClr val="990000"/>
                </a:solidFill>
                <a:latin typeface="Garrison Light Sans" pitchFamily="34" charset="0"/>
              </a:defRPr>
            </a:lvl8pPr>
            <a:lvl9pPr marL="3886200" indent="-228600" algn="ctr" eaLnBrk="0" fontAlgn="base" hangingPunct="0">
              <a:spcBef>
                <a:spcPct val="50000"/>
              </a:spcBef>
              <a:spcAft>
                <a:spcPct val="0"/>
              </a:spcAft>
              <a:defRPr>
                <a:solidFill>
                  <a:srgbClr val="990000"/>
                </a:solidFill>
                <a:latin typeface="Garrison Light Sans" pitchFamily="34" charset="0"/>
              </a:defRPr>
            </a:lvl9pPr>
          </a:lstStyle>
          <a:p>
            <a:pPr algn="l" eaLnBrk="1" hangingPunct="1">
              <a:spcBef>
                <a:spcPct val="0"/>
              </a:spcBef>
            </a:pPr>
            <a:r>
              <a:rPr lang="es-ES" sz="1400">
                <a:solidFill>
                  <a:srgbClr val="CC0000"/>
                </a:solidFill>
              </a:rPr>
              <a:t>Versiones</a:t>
            </a:r>
          </a:p>
        </p:txBody>
      </p:sp>
      <p:sp>
        <p:nvSpPr>
          <p:cNvPr id="22540" name="Line 12"/>
          <p:cNvSpPr>
            <a:spLocks noChangeShapeType="1"/>
          </p:cNvSpPr>
          <p:nvPr/>
        </p:nvSpPr>
        <p:spPr bwMode="auto">
          <a:xfrm flipV="1">
            <a:off x="6096000" y="3962400"/>
            <a:ext cx="1217613" cy="64135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2541" name="Line 13"/>
          <p:cNvSpPr>
            <a:spLocks noChangeShapeType="1"/>
          </p:cNvSpPr>
          <p:nvPr/>
        </p:nvSpPr>
        <p:spPr bwMode="auto">
          <a:xfrm flipV="1">
            <a:off x="6151563" y="4343400"/>
            <a:ext cx="782637" cy="239713"/>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s-MX"/>
          </a:p>
        </p:txBody>
      </p:sp>
      <p:sp>
        <p:nvSpPr>
          <p:cNvPr id="22542" name="Freeform 14"/>
          <p:cNvSpPr>
            <a:spLocks/>
          </p:cNvSpPr>
          <p:nvPr/>
        </p:nvSpPr>
        <p:spPr bwMode="auto">
          <a:xfrm>
            <a:off x="6240463" y="1577975"/>
            <a:ext cx="2546350" cy="3049588"/>
          </a:xfrm>
          <a:custGeom>
            <a:avLst/>
            <a:gdLst>
              <a:gd name="T0" fmla="*/ 1267711 w 233"/>
              <a:gd name="T1" fmla="*/ 1938667 h 280"/>
              <a:gd name="T2" fmla="*/ 1245854 w 233"/>
              <a:gd name="T3" fmla="*/ 1448554 h 280"/>
              <a:gd name="T4" fmla="*/ 1595567 w 233"/>
              <a:gd name="T5" fmla="*/ 1306966 h 280"/>
              <a:gd name="T6" fmla="*/ 1825066 w 233"/>
              <a:gd name="T7" fmla="*/ 2025798 h 280"/>
              <a:gd name="T8" fmla="*/ 1125640 w 233"/>
              <a:gd name="T9" fmla="*/ 2308974 h 280"/>
              <a:gd name="T10" fmla="*/ 786855 w 233"/>
              <a:gd name="T11" fmla="*/ 1230727 h 280"/>
              <a:gd name="T12" fmla="*/ 1825066 w 233"/>
              <a:gd name="T13" fmla="*/ 805963 h 280"/>
              <a:gd name="T14" fmla="*/ 2284065 w 233"/>
              <a:gd name="T15" fmla="*/ 2232734 h 280"/>
              <a:gd name="T16" fmla="*/ 885212 w 233"/>
              <a:gd name="T17" fmla="*/ 2809978 h 280"/>
              <a:gd name="T18" fmla="*/ 316928 w 233"/>
              <a:gd name="T19" fmla="*/ 1023790 h 280"/>
              <a:gd name="T20" fmla="*/ 2065494 w 233"/>
              <a:gd name="T21" fmla="*/ 294067 h 280"/>
              <a:gd name="T22" fmla="*/ 2458922 w 233"/>
              <a:gd name="T23" fmla="*/ 566352 h 2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280"/>
              <a:gd name="T38" fmla="*/ 233 w 233"/>
              <a:gd name="T39" fmla="*/ 280 h 2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280">
                <a:moveTo>
                  <a:pt x="116" y="178"/>
                </a:moveTo>
                <a:cubicBezTo>
                  <a:pt x="104" y="173"/>
                  <a:pt x="108" y="146"/>
                  <a:pt x="114" y="133"/>
                </a:cubicBezTo>
                <a:cubicBezTo>
                  <a:pt x="120" y="120"/>
                  <a:pt x="134" y="114"/>
                  <a:pt x="146" y="120"/>
                </a:cubicBezTo>
                <a:cubicBezTo>
                  <a:pt x="169" y="131"/>
                  <a:pt x="179" y="160"/>
                  <a:pt x="167" y="186"/>
                </a:cubicBezTo>
                <a:cubicBezTo>
                  <a:pt x="155" y="211"/>
                  <a:pt x="126" y="223"/>
                  <a:pt x="103" y="212"/>
                </a:cubicBezTo>
                <a:cubicBezTo>
                  <a:pt x="68" y="196"/>
                  <a:pt x="54" y="152"/>
                  <a:pt x="72" y="113"/>
                </a:cubicBezTo>
                <a:cubicBezTo>
                  <a:pt x="89" y="75"/>
                  <a:pt x="132" y="57"/>
                  <a:pt x="167" y="74"/>
                </a:cubicBezTo>
                <a:cubicBezTo>
                  <a:pt x="214" y="95"/>
                  <a:pt x="233" y="154"/>
                  <a:pt x="209" y="205"/>
                </a:cubicBezTo>
                <a:cubicBezTo>
                  <a:pt x="185" y="256"/>
                  <a:pt x="128" y="280"/>
                  <a:pt x="81" y="258"/>
                </a:cubicBezTo>
                <a:cubicBezTo>
                  <a:pt x="23" y="231"/>
                  <a:pt x="0" y="158"/>
                  <a:pt x="29" y="94"/>
                </a:cubicBezTo>
                <a:cubicBezTo>
                  <a:pt x="59" y="30"/>
                  <a:pt x="130" y="0"/>
                  <a:pt x="189" y="27"/>
                </a:cubicBezTo>
                <a:cubicBezTo>
                  <a:pt x="202" y="34"/>
                  <a:pt x="214" y="42"/>
                  <a:pt x="225" y="52"/>
                </a:cubicBezTo>
              </a:path>
            </a:pathLst>
          </a:custGeom>
          <a:noFill/>
          <a:ln w="0">
            <a:solidFill>
              <a:srgbClr val="24211D"/>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22543" name="Rectangle 15"/>
          <p:cNvSpPr>
            <a:spLocks noChangeArrowheads="1"/>
          </p:cNvSpPr>
          <p:nvPr/>
        </p:nvSpPr>
        <p:spPr bwMode="auto">
          <a:xfrm>
            <a:off x="5649913" y="3506788"/>
            <a:ext cx="4195762" cy="20637"/>
          </a:xfrm>
          <a:prstGeom prst="rect">
            <a:avLst/>
          </a:prstGeom>
          <a:solidFill>
            <a:srgbClr val="2421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2544" name="Freeform 16"/>
          <p:cNvSpPr>
            <a:spLocks/>
          </p:cNvSpPr>
          <p:nvPr/>
        </p:nvSpPr>
        <p:spPr bwMode="auto">
          <a:xfrm>
            <a:off x="6305550" y="1981200"/>
            <a:ext cx="3103563" cy="3082925"/>
          </a:xfrm>
          <a:custGeom>
            <a:avLst/>
            <a:gdLst>
              <a:gd name="T0" fmla="*/ 21856 w 284"/>
              <a:gd name="T1" fmla="*/ 0 h 283"/>
              <a:gd name="T2" fmla="*/ 3103563 w 284"/>
              <a:gd name="T3" fmla="*/ 3061138 h 283"/>
              <a:gd name="T4" fmla="*/ 3081707 w 284"/>
              <a:gd name="T5" fmla="*/ 3082925 h 283"/>
              <a:gd name="T6" fmla="*/ 0 w 284"/>
              <a:gd name="T7" fmla="*/ 10894 h 283"/>
              <a:gd name="T8" fmla="*/ 21856 w 284"/>
              <a:gd name="T9" fmla="*/ 0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 y="0"/>
                </a:moveTo>
                <a:lnTo>
                  <a:pt x="284" y="281"/>
                </a:lnTo>
                <a:lnTo>
                  <a:pt x="282" y="283"/>
                </a:lnTo>
                <a:lnTo>
                  <a:pt x="0" y="1"/>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2545" name="Freeform 17"/>
          <p:cNvSpPr>
            <a:spLocks/>
          </p:cNvSpPr>
          <p:nvPr/>
        </p:nvSpPr>
        <p:spPr bwMode="auto">
          <a:xfrm>
            <a:off x="6305550" y="1981200"/>
            <a:ext cx="3103563" cy="3082925"/>
          </a:xfrm>
          <a:custGeom>
            <a:avLst/>
            <a:gdLst>
              <a:gd name="T0" fmla="*/ 3103563 w 284"/>
              <a:gd name="T1" fmla="*/ 10894 h 283"/>
              <a:gd name="T2" fmla="*/ 21856 w 284"/>
              <a:gd name="T3" fmla="*/ 3082925 h 283"/>
              <a:gd name="T4" fmla="*/ 0 w 284"/>
              <a:gd name="T5" fmla="*/ 3061138 h 283"/>
              <a:gd name="T6" fmla="*/ 3081707 w 284"/>
              <a:gd name="T7" fmla="*/ 0 h 283"/>
              <a:gd name="T8" fmla="*/ 3103563 w 284"/>
              <a:gd name="T9" fmla="*/ 10894 h 283"/>
              <a:gd name="T10" fmla="*/ 0 60000 65536"/>
              <a:gd name="T11" fmla="*/ 0 60000 65536"/>
              <a:gd name="T12" fmla="*/ 0 60000 65536"/>
              <a:gd name="T13" fmla="*/ 0 60000 65536"/>
              <a:gd name="T14" fmla="*/ 0 60000 65536"/>
              <a:gd name="T15" fmla="*/ 0 w 284"/>
              <a:gd name="T16" fmla="*/ 0 h 283"/>
              <a:gd name="T17" fmla="*/ 284 w 284"/>
              <a:gd name="T18" fmla="*/ 283 h 283"/>
            </a:gdLst>
            <a:ahLst/>
            <a:cxnLst>
              <a:cxn ang="T10">
                <a:pos x="T0" y="T1"/>
              </a:cxn>
              <a:cxn ang="T11">
                <a:pos x="T2" y="T3"/>
              </a:cxn>
              <a:cxn ang="T12">
                <a:pos x="T4" y="T5"/>
              </a:cxn>
              <a:cxn ang="T13">
                <a:pos x="T6" y="T7"/>
              </a:cxn>
              <a:cxn ang="T14">
                <a:pos x="T8" y="T9"/>
              </a:cxn>
            </a:cxnLst>
            <a:rect l="T15" t="T16" r="T17" b="T18"/>
            <a:pathLst>
              <a:path w="284" h="283">
                <a:moveTo>
                  <a:pt x="284" y="1"/>
                </a:moveTo>
                <a:lnTo>
                  <a:pt x="2" y="283"/>
                </a:lnTo>
                <a:lnTo>
                  <a:pt x="0" y="281"/>
                </a:lnTo>
                <a:lnTo>
                  <a:pt x="282" y="0"/>
                </a:lnTo>
                <a:lnTo>
                  <a:pt x="284" y="1"/>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22546" name="Oval 18"/>
          <p:cNvSpPr>
            <a:spLocks noChangeArrowheads="1"/>
          </p:cNvSpPr>
          <p:nvPr/>
        </p:nvSpPr>
        <p:spPr bwMode="auto">
          <a:xfrm>
            <a:off x="6934200" y="4267200"/>
            <a:ext cx="174625" cy="160338"/>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
        <p:nvSpPr>
          <p:cNvPr id="22547" name="Oval 19"/>
          <p:cNvSpPr>
            <a:spLocks noChangeArrowheads="1"/>
          </p:cNvSpPr>
          <p:nvPr/>
        </p:nvSpPr>
        <p:spPr bwMode="auto">
          <a:xfrm>
            <a:off x="7315200" y="3886200"/>
            <a:ext cx="174625" cy="160338"/>
          </a:xfrm>
          <a:prstGeom prst="ellipse">
            <a:avLst/>
          </a:prstGeom>
          <a:solidFill>
            <a:srgbClr val="EAE8BC"/>
          </a:solidFill>
          <a:ln w="9525">
            <a:solidFill>
              <a:schemeClr val="tx1"/>
            </a:solidFill>
            <a:round/>
            <a:headEnd type="none" w="sm" len="sm"/>
            <a:tailEnd type="none" w="sm" len="sm"/>
          </a:ln>
        </p:spPr>
        <p:txBody>
          <a:bodyPr wrap="none" anchor="ctr"/>
          <a:lstStyle/>
          <a:p>
            <a:endParaRPr lang="es-MX"/>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26152</TotalTime>
  <Words>1059</Words>
  <Application>Microsoft Office PowerPoint</Application>
  <PresentationFormat>A4 (210 x 297 mm)</PresentationFormat>
  <Paragraphs>229</Paragraphs>
  <Slides>14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Garrison Light Sans</vt:lpstr>
      <vt:lpstr>Times New Roman</vt:lpstr>
      <vt:lpstr>Trebuchet MS</vt:lpstr>
      <vt:lpstr>Diseño predeterminado</vt:lpstr>
      <vt:lpstr>Fundamentos de ingeniería de software</vt:lpstr>
      <vt:lpstr>Los requisitos software y el ciclo de vida</vt:lpstr>
      <vt:lpstr>¿Qué es un Proceso de Ingeniería de Software?</vt:lpstr>
      <vt:lpstr>Modelos de proceso de software</vt:lpstr>
      <vt:lpstr>Modelos iniciales: Modelo por etapas</vt:lpstr>
      <vt:lpstr>Modelos iniciales: Ciclo de vida en cascada</vt:lpstr>
      <vt:lpstr>Procesos evolutivos de software: Orientado a prototipos</vt:lpstr>
      <vt:lpstr>Procesos evolutivos de software: Des. evolutivo de prototipos</vt:lpstr>
      <vt:lpstr>Procesos evolutivos de software: Ciclo de vida en espiral</vt:lpstr>
      <vt:lpstr>Procesos evolutivos de software: Ensamblado de componentes</vt:lpstr>
      <vt:lpstr>Procesos evolutivos de software: DRA</vt:lpstr>
      <vt:lpstr>Procesos evolutivos de software: DRA</vt:lpstr>
      <vt:lpstr>Modelos de Proceso de Software</vt:lpstr>
      <vt:lpstr>Fundamentos de ingeniería de software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Dianita</cp:lastModifiedBy>
  <cp:revision>1033</cp:revision>
  <cp:lastPrinted>2001-11-28T11:57:43Z</cp:lastPrinted>
  <dcterms:created xsi:type="dcterms:W3CDTF">1601-01-01T00:00:00Z</dcterms:created>
  <dcterms:modified xsi:type="dcterms:W3CDTF">2019-07-22T23:43:06Z</dcterms:modified>
</cp:coreProperties>
</file>