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463" r:id="rId2"/>
    <p:sldId id="489" r:id="rId3"/>
    <p:sldId id="509" r:id="rId4"/>
    <p:sldId id="510" r:id="rId5"/>
    <p:sldId id="490" r:id="rId6"/>
    <p:sldId id="508" r:id="rId7"/>
    <p:sldId id="506" r:id="rId8"/>
    <p:sldId id="507" r:id="rId9"/>
    <p:sldId id="503" r:id="rId10"/>
    <p:sldId id="511" r:id="rId11"/>
    <p:sldId id="505" r:id="rId12"/>
    <p:sldId id="512" r:id="rId13"/>
    <p:sldId id="513" r:id="rId14"/>
    <p:sldId id="514" r:id="rId15"/>
    <p:sldId id="515" r:id="rId16"/>
    <p:sldId id="516" r:id="rId17"/>
    <p:sldId id="502" r:id="rId18"/>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6218" autoAdjust="0"/>
  </p:normalViewPr>
  <p:slideViewPr>
    <p:cSldViewPr snapToGrid="0">
      <p:cViewPr varScale="1">
        <p:scale>
          <a:sx n="64" d="100"/>
          <a:sy n="64" d="100"/>
        </p:scale>
        <p:origin x="1452"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79178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2</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1802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3</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2510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4</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41482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10</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7775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17</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40549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832"/>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3200" dirty="0" smtClean="0">
                <a:solidFill>
                  <a:srgbClr val="006600"/>
                </a:solidFill>
              </a:rPr>
              <a:t>Tema 6:</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Detallando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 - continuación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56" y="868680"/>
            <a:ext cx="8773244" cy="564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7792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Ejercicio de clase:</a:t>
            </a:r>
          </a:p>
        </p:txBody>
      </p:sp>
      <p:sp>
        <p:nvSpPr>
          <p:cNvPr id="23" name="Rectangle 3"/>
          <p:cNvSpPr txBox="1">
            <a:spLocks noChangeArrowheads="1"/>
          </p:cNvSpPr>
          <p:nvPr/>
        </p:nvSpPr>
        <p:spPr bwMode="auto">
          <a:xfrm>
            <a:off x="609600" y="1143000"/>
            <a:ext cx="8839200"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Utilizando una hoja de papel, elabora un diagrama de estados para representar los estados que puede tener la puerta para entrar a tu casa.</a:t>
            </a:r>
          </a:p>
          <a:p>
            <a:endParaRPr lang="es-MX" dirty="0"/>
          </a:p>
          <a:p>
            <a:r>
              <a:rPr lang="es-MX" dirty="0" smtClean="0"/>
              <a:t>Una vez terminado al azar pasará un equipo a explicar si diagrama ante el grupo.</a:t>
            </a:r>
          </a:p>
          <a:p>
            <a:endParaRPr lang="es-MX" dirty="0" smtClean="0"/>
          </a:p>
        </p:txBody>
      </p:sp>
    </p:spTree>
    <p:extLst>
      <p:ext uri="{BB962C8B-B14F-4D97-AF65-F5344CB8AC3E}">
        <p14:creationId xmlns:p14="http://schemas.microsoft.com/office/powerpoint/2010/main" val="27744310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bwMode="auto">
          <a:xfrm>
            <a:off x="4511040" y="1234440"/>
            <a:ext cx="335280" cy="36576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MX" sz="1800" b="0" i="0" u="none" strike="noStrike" cap="none" normalizeH="0" baseline="0">
              <a:ln>
                <a:noFill/>
              </a:ln>
              <a:solidFill>
                <a:srgbClr val="990000"/>
              </a:solidFill>
              <a:effectLst/>
              <a:latin typeface="Garrison Light Sans" pitchFamily="34" charset="0"/>
            </a:endParaRPr>
          </a:p>
        </p:txBody>
      </p:sp>
      <p:sp>
        <p:nvSpPr>
          <p:cNvPr id="22" name="21 Rectángulo redondeado"/>
          <p:cNvSpPr/>
          <p:nvPr/>
        </p:nvSpPr>
        <p:spPr bwMode="auto">
          <a:xfrm>
            <a:off x="3901440" y="4846320"/>
            <a:ext cx="1554480" cy="4114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nombreEstado4</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9" name="8 Conector recto de flecha"/>
          <p:cNvCxnSpPr>
            <a:stCxn id="4" idx="4"/>
            <a:endCxn id="7" idx="0"/>
          </p:cNvCxnSpPr>
          <p:nvPr/>
        </p:nvCxnSpPr>
        <p:spPr bwMode="auto">
          <a:xfrm>
            <a:off x="4678680" y="1600200"/>
            <a:ext cx="0" cy="701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26 Conector angular"/>
          <p:cNvCxnSpPr>
            <a:stCxn id="7" idx="3"/>
            <a:endCxn id="52" idx="0"/>
          </p:cNvCxnSpPr>
          <p:nvPr/>
        </p:nvCxnSpPr>
        <p:spPr bwMode="auto">
          <a:xfrm>
            <a:off x="5455920" y="2575560"/>
            <a:ext cx="1310640" cy="75438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9" name="28 Conector recto de flecha"/>
          <p:cNvCxnSpPr>
            <a:stCxn id="7" idx="2"/>
            <a:endCxn id="49" idx="0"/>
          </p:cNvCxnSpPr>
          <p:nvPr/>
        </p:nvCxnSpPr>
        <p:spPr bwMode="auto">
          <a:xfrm flipH="1">
            <a:off x="2590800" y="2849880"/>
            <a:ext cx="2087880" cy="579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30 Conector recto de flecha"/>
          <p:cNvCxnSpPr>
            <a:endCxn id="22" idx="0"/>
          </p:cNvCxnSpPr>
          <p:nvPr/>
        </p:nvCxnSpPr>
        <p:spPr bwMode="auto">
          <a:xfrm flipH="1">
            <a:off x="4678680" y="3810000"/>
            <a:ext cx="2164080" cy="10363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337" name="14336 Conector recto de flecha"/>
          <p:cNvCxnSpPr/>
          <p:nvPr/>
        </p:nvCxnSpPr>
        <p:spPr bwMode="auto">
          <a:xfrm>
            <a:off x="3368040" y="3695700"/>
            <a:ext cx="26212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341" name="14340 Grupo"/>
          <p:cNvGrpSpPr/>
          <p:nvPr/>
        </p:nvGrpSpPr>
        <p:grpSpPr>
          <a:xfrm>
            <a:off x="3901440" y="2301240"/>
            <a:ext cx="1554480" cy="548640"/>
            <a:chOff x="3901440" y="2301240"/>
            <a:chExt cx="1554480" cy="548640"/>
          </a:xfrm>
        </p:grpSpPr>
        <p:sp>
          <p:nvSpPr>
            <p:cNvPr id="7" name="6 Rectángulo redondeado"/>
            <p:cNvSpPr/>
            <p:nvPr/>
          </p:nvSpPr>
          <p:spPr bwMode="auto">
            <a:xfrm>
              <a:off x="3901440" y="23012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nombreEstado1</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11" name="10 Conector angular"/>
            <p:cNvCxnSpPr/>
            <p:nvPr/>
          </p:nvCxnSpPr>
          <p:spPr bwMode="auto">
            <a:xfrm rot="10800000">
              <a:off x="3901440" y="243840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14340" name="14339 Conector recto"/>
            <p:cNvCxnSpPr>
              <a:stCxn id="7" idx="1"/>
              <a:endCxn id="7" idx="3"/>
            </p:cNvCxnSpPr>
            <p:nvPr/>
          </p:nvCxnSpPr>
          <p:spPr bwMode="auto">
            <a:xfrm>
              <a:off x="3901440" y="25755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9" name="48 Rectángulo redondeado"/>
          <p:cNvSpPr/>
          <p:nvPr/>
        </p:nvSpPr>
        <p:spPr bwMode="auto">
          <a:xfrm>
            <a:off x="1813560" y="342900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nombreEstado2</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0" name="49 Conector angular"/>
          <p:cNvCxnSpPr/>
          <p:nvPr/>
        </p:nvCxnSpPr>
        <p:spPr bwMode="auto">
          <a:xfrm rot="10800000">
            <a:off x="1813560" y="356616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51" name="50 Conector recto"/>
          <p:cNvCxnSpPr>
            <a:stCxn id="49" idx="1"/>
            <a:endCxn id="49" idx="3"/>
          </p:cNvCxnSpPr>
          <p:nvPr/>
        </p:nvCxnSpPr>
        <p:spPr bwMode="auto">
          <a:xfrm>
            <a:off x="1813560" y="370332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51 Rectángulo redondeado"/>
          <p:cNvSpPr/>
          <p:nvPr/>
        </p:nvSpPr>
        <p:spPr bwMode="auto">
          <a:xfrm>
            <a:off x="5989320" y="33299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nombreEstado3</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4" name="53 Conector recto"/>
          <p:cNvCxnSpPr>
            <a:stCxn id="52" idx="1"/>
            <a:endCxn id="52" idx="3"/>
          </p:cNvCxnSpPr>
          <p:nvPr/>
        </p:nvCxnSpPr>
        <p:spPr bwMode="auto">
          <a:xfrm>
            <a:off x="5989320" y="36042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346" name="14345 CuadroTexto"/>
          <p:cNvSpPr txBox="1"/>
          <p:nvPr/>
        </p:nvSpPr>
        <p:spPr>
          <a:xfrm>
            <a:off x="4689903" y="1764268"/>
            <a:ext cx="1798890" cy="261610"/>
          </a:xfrm>
          <a:prstGeom prst="rect">
            <a:avLst/>
          </a:prstGeom>
          <a:noFill/>
        </p:spPr>
        <p:txBody>
          <a:bodyPr wrap="none" rtlCol="0">
            <a:spAutoFit/>
          </a:bodyPr>
          <a:lstStyle/>
          <a:p>
            <a:r>
              <a:rPr lang="es-MX" sz="1100" dirty="0" smtClean="0">
                <a:solidFill>
                  <a:schemeClr val="tx1"/>
                </a:solidFill>
              </a:rPr>
              <a:t>nombreAccion1 / guarda1</a:t>
            </a:r>
            <a:endParaRPr lang="es-MX" sz="1100" dirty="0"/>
          </a:p>
        </p:txBody>
      </p:sp>
      <p:sp>
        <p:nvSpPr>
          <p:cNvPr id="62" name="61 CuadroTexto"/>
          <p:cNvSpPr txBox="1"/>
          <p:nvPr/>
        </p:nvSpPr>
        <p:spPr>
          <a:xfrm>
            <a:off x="1569150" y="2952750"/>
            <a:ext cx="1798890" cy="261610"/>
          </a:xfrm>
          <a:prstGeom prst="rect">
            <a:avLst/>
          </a:prstGeom>
          <a:noFill/>
        </p:spPr>
        <p:txBody>
          <a:bodyPr wrap="none" rtlCol="0">
            <a:spAutoFit/>
          </a:bodyPr>
          <a:lstStyle/>
          <a:p>
            <a:r>
              <a:rPr lang="es-MX" sz="1100" dirty="0" smtClean="0">
                <a:solidFill>
                  <a:schemeClr val="tx1"/>
                </a:solidFill>
              </a:rPr>
              <a:t>nombreAccion2 / guarda2</a:t>
            </a:r>
            <a:endParaRPr lang="es-MX" sz="1100" dirty="0"/>
          </a:p>
        </p:txBody>
      </p:sp>
      <p:sp>
        <p:nvSpPr>
          <p:cNvPr id="63" name="62 CuadroTexto"/>
          <p:cNvSpPr txBox="1"/>
          <p:nvPr/>
        </p:nvSpPr>
        <p:spPr>
          <a:xfrm>
            <a:off x="6488793" y="2301240"/>
            <a:ext cx="1798890" cy="261610"/>
          </a:xfrm>
          <a:prstGeom prst="rect">
            <a:avLst/>
          </a:prstGeom>
          <a:noFill/>
        </p:spPr>
        <p:txBody>
          <a:bodyPr wrap="none" rtlCol="0">
            <a:spAutoFit/>
          </a:bodyPr>
          <a:lstStyle/>
          <a:p>
            <a:r>
              <a:rPr lang="es-MX" sz="1100" dirty="0" smtClean="0">
                <a:solidFill>
                  <a:schemeClr val="tx1"/>
                </a:solidFill>
              </a:rPr>
              <a:t>nombreAccion3 / guarda3</a:t>
            </a:r>
            <a:endParaRPr lang="es-MX" sz="1100" dirty="0"/>
          </a:p>
        </p:txBody>
      </p:sp>
      <p:sp>
        <p:nvSpPr>
          <p:cNvPr id="64" name="63 CuadroTexto"/>
          <p:cNvSpPr txBox="1"/>
          <p:nvPr/>
        </p:nvSpPr>
        <p:spPr>
          <a:xfrm>
            <a:off x="5799831" y="4328160"/>
            <a:ext cx="1798890" cy="261610"/>
          </a:xfrm>
          <a:prstGeom prst="rect">
            <a:avLst/>
          </a:prstGeom>
          <a:noFill/>
        </p:spPr>
        <p:txBody>
          <a:bodyPr wrap="none" rtlCol="0">
            <a:spAutoFit/>
          </a:bodyPr>
          <a:lstStyle/>
          <a:p>
            <a:r>
              <a:rPr lang="es-MX" sz="1100" dirty="0" smtClean="0">
                <a:solidFill>
                  <a:schemeClr val="tx1"/>
                </a:solidFill>
              </a:rPr>
              <a:t>nombreAccion4 / guarda4</a:t>
            </a:r>
            <a:endParaRPr lang="es-MX" sz="1100" dirty="0"/>
          </a:p>
        </p:txBody>
      </p:sp>
      <p:sp>
        <p:nvSpPr>
          <p:cNvPr id="65" name="Rectangle 2"/>
          <p:cNvSpPr>
            <a:spLocks noGrp="1" noChangeArrowheads="1"/>
          </p:cNvSpPr>
          <p:nvPr>
            <p:ph type="title"/>
          </p:nvPr>
        </p:nvSpPr>
        <p:spPr>
          <a:xfrm>
            <a:off x="609600" y="76200"/>
            <a:ext cx="8839200" cy="762000"/>
          </a:xfrm>
        </p:spPr>
        <p:txBody>
          <a:bodyPr/>
          <a:lstStyle/>
          <a:p>
            <a:r>
              <a:rPr lang="es-ES" dirty="0" smtClean="0"/>
              <a:t>Notación</a:t>
            </a:r>
          </a:p>
        </p:txBody>
      </p:sp>
    </p:spTree>
    <p:extLst>
      <p:ext uri="{BB962C8B-B14F-4D97-AF65-F5344CB8AC3E}">
        <p14:creationId xmlns:p14="http://schemas.microsoft.com/office/powerpoint/2010/main" val="29436296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Diagramas de estado vs diagramas de actividades</a:t>
            </a:r>
          </a:p>
        </p:txBody>
      </p:sp>
      <p:sp>
        <p:nvSpPr>
          <p:cNvPr id="23" name="Rectangle 3"/>
          <p:cNvSpPr txBox="1">
            <a:spLocks noChangeArrowheads="1"/>
          </p:cNvSpPr>
          <p:nvPr/>
        </p:nvSpPr>
        <p:spPr bwMode="auto">
          <a:xfrm>
            <a:off x="609600" y="114300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Un </a:t>
            </a:r>
            <a:r>
              <a:rPr lang="es-MX" dirty="0"/>
              <a:t>Diagrama de Actividades no es más que un </a:t>
            </a:r>
            <a:r>
              <a:rPr lang="es-MX" b="1" i="1" dirty="0" smtClean="0"/>
              <a:t>caso especial </a:t>
            </a:r>
            <a:r>
              <a:rPr lang="es-MX" dirty="0"/>
              <a:t>de un diagrama de estados, en el que </a:t>
            </a:r>
            <a:r>
              <a:rPr lang="es-MX" dirty="0" smtClean="0"/>
              <a:t>todos los </a:t>
            </a:r>
            <a:r>
              <a:rPr lang="es-MX" b="1" i="1" dirty="0"/>
              <a:t>estados </a:t>
            </a:r>
            <a:r>
              <a:rPr lang="es-MX" dirty="0"/>
              <a:t>(o la gran mayoría) son </a:t>
            </a:r>
            <a:r>
              <a:rPr lang="es-MX" b="1" i="1" dirty="0" smtClean="0"/>
              <a:t>actividades.</a:t>
            </a:r>
          </a:p>
          <a:p>
            <a:endParaRPr lang="es-MX" dirty="0" smtClean="0"/>
          </a:p>
        </p:txBody>
      </p:sp>
    </p:spTree>
    <p:extLst>
      <p:ext uri="{BB962C8B-B14F-4D97-AF65-F5344CB8AC3E}">
        <p14:creationId xmlns:p14="http://schemas.microsoft.com/office/powerpoint/2010/main" val="2387345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0" y="76200"/>
            <a:ext cx="9906000" cy="1356360"/>
          </a:xfrm>
        </p:spPr>
        <p:txBody>
          <a:bodyPr/>
          <a:lstStyle/>
          <a:p>
            <a:r>
              <a:rPr lang="es-MX" dirty="0"/>
              <a:t>¿Qué es una actividad y cual es la diferencia con un estado?</a:t>
            </a:r>
            <a:br>
              <a:rPr lang="es-MX" dirty="0"/>
            </a:br>
            <a:endParaRPr lang="es-ES" dirty="0" smtClean="0"/>
          </a:p>
        </p:txBody>
      </p:sp>
      <p:sp>
        <p:nvSpPr>
          <p:cNvPr id="23" name="Rectangle 3"/>
          <p:cNvSpPr txBox="1">
            <a:spLocks noChangeArrowheads="1"/>
          </p:cNvSpPr>
          <p:nvPr/>
        </p:nvSpPr>
        <p:spPr bwMode="auto">
          <a:xfrm>
            <a:off x="563880" y="120396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a:t>¿Si estoy contento, eso es </a:t>
            </a:r>
            <a:r>
              <a:rPr lang="es-MX" dirty="0" smtClean="0"/>
              <a:t>un estado </a:t>
            </a:r>
            <a:r>
              <a:rPr lang="es-MX" dirty="0"/>
              <a:t>o una actividad?</a:t>
            </a:r>
          </a:p>
          <a:p>
            <a:r>
              <a:rPr lang="es-MX" dirty="0"/>
              <a:t>¿Cuál es la diferencia entre </a:t>
            </a:r>
            <a:r>
              <a:rPr lang="es-MX" dirty="0" smtClean="0"/>
              <a:t>estar contento </a:t>
            </a:r>
            <a:r>
              <a:rPr lang="es-MX" dirty="0"/>
              <a:t>o preparar una torta?</a:t>
            </a:r>
          </a:p>
          <a:p>
            <a:r>
              <a:rPr lang="es-MX" dirty="0"/>
              <a:t>¿Cómo paso de contento </a:t>
            </a:r>
            <a:r>
              <a:rPr lang="es-MX" dirty="0" smtClean="0"/>
              <a:t>a triste</a:t>
            </a:r>
            <a:r>
              <a:rPr lang="es-MX" dirty="0"/>
              <a:t>?</a:t>
            </a:r>
          </a:p>
          <a:p>
            <a:r>
              <a:rPr lang="es-MX" dirty="0"/>
              <a:t>¿Qué sucede después de </a:t>
            </a:r>
            <a:r>
              <a:rPr lang="es-MX" dirty="0" smtClean="0"/>
              <a:t>que termino </a:t>
            </a:r>
            <a:r>
              <a:rPr lang="es-MX" dirty="0"/>
              <a:t>de preparar la torta</a:t>
            </a:r>
            <a:r>
              <a:rPr lang="es-MX" dirty="0" smtClean="0"/>
              <a:t>?</a:t>
            </a:r>
          </a:p>
          <a:p>
            <a:endParaRPr lang="es-MX" dirty="0" smtClean="0"/>
          </a:p>
        </p:txBody>
      </p:sp>
    </p:spTree>
    <p:extLst>
      <p:ext uri="{BB962C8B-B14F-4D97-AF65-F5344CB8AC3E}">
        <p14:creationId xmlns:p14="http://schemas.microsoft.com/office/powerpoint/2010/main" val="19574625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1356360"/>
          </a:xfrm>
        </p:spPr>
        <p:txBody>
          <a:bodyPr/>
          <a:lstStyle/>
          <a:p>
            <a:r>
              <a:rPr lang="es-MX" dirty="0"/>
              <a:t>¿Qué es una actividad y cual es la diferencia con un estado?</a:t>
            </a:r>
            <a:br>
              <a:rPr lang="es-MX" dirty="0"/>
            </a:b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07" y="1154430"/>
            <a:ext cx="8221311" cy="483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6237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990600"/>
          </a:xfrm>
        </p:spPr>
        <p:txBody>
          <a:bodyPr/>
          <a:lstStyle/>
          <a:p>
            <a:r>
              <a:rPr lang="es-MX" dirty="0" smtClean="0"/>
              <a:t>Diagramas de actividad:</a:t>
            </a:r>
            <a:endParaRPr lang="es-E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219200"/>
            <a:ext cx="76771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56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3200" dirty="0" smtClean="0">
                <a:solidFill>
                  <a:srgbClr val="006600"/>
                </a:solidFill>
              </a:rPr>
              <a:t>Tema 6:</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Detallando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406988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Introducción diagramas de estado</a:t>
            </a:r>
          </a:p>
        </p:txBody>
      </p:sp>
      <p:sp>
        <p:nvSpPr>
          <p:cNvPr id="12291" name="Rectangle 3"/>
          <p:cNvSpPr>
            <a:spLocks noGrp="1" noChangeArrowheads="1"/>
          </p:cNvSpPr>
          <p:nvPr>
            <p:ph type="body" idx="1"/>
          </p:nvPr>
        </p:nvSpPr>
        <p:spPr/>
        <p:txBody>
          <a:bodyPr/>
          <a:lstStyle/>
          <a:p>
            <a:r>
              <a:rPr lang="es-MX" dirty="0"/>
              <a:t>Los diagramas de estados son una técnica conocida para describir el comportamiento de un </a:t>
            </a:r>
            <a:r>
              <a:rPr lang="es-MX" dirty="0" smtClean="0"/>
              <a:t>sistema. En situaciones particulares nos ayudan a clarificar casos de uso.</a:t>
            </a:r>
          </a:p>
          <a:p>
            <a:endParaRPr lang="es-MX" dirty="0" smtClean="0"/>
          </a:p>
          <a:p>
            <a:r>
              <a:rPr lang="es-MX" dirty="0"/>
              <a:t>Describen todos los estados posibles en los que puede entrar </a:t>
            </a:r>
            <a:r>
              <a:rPr lang="es-MX" u="sng" dirty="0"/>
              <a:t>un objeto particular</a:t>
            </a:r>
            <a:r>
              <a:rPr lang="es-MX" dirty="0"/>
              <a:t> y la manera en que cambia el estado del objeto, como resultado de los eventos que llegan a él</a:t>
            </a:r>
            <a:r>
              <a:rPr lang="es-MX" dirty="0" smtClean="0"/>
              <a:t>.</a:t>
            </a:r>
          </a:p>
          <a:p>
            <a:endParaRPr lang="es-ES" dirty="0" smtClean="0"/>
          </a:p>
          <a:p>
            <a:r>
              <a:rPr lang="es-MX" dirty="0" smtClean="0"/>
              <a:t>Generalmente se </a:t>
            </a:r>
            <a:r>
              <a:rPr lang="es-MX" dirty="0"/>
              <a:t>dibujan para </a:t>
            </a:r>
            <a:r>
              <a:rPr lang="es-MX" dirty="0" smtClean="0"/>
              <a:t>“una </a:t>
            </a:r>
            <a:r>
              <a:rPr lang="es-MX" dirty="0"/>
              <a:t>sola </a:t>
            </a:r>
            <a:r>
              <a:rPr lang="es-MX" dirty="0" smtClean="0"/>
              <a:t>clase”, </a:t>
            </a:r>
            <a:r>
              <a:rPr lang="es-MX" dirty="0"/>
              <a:t>mostrando el comportamiento de </a:t>
            </a:r>
            <a:r>
              <a:rPr lang="es-MX" u="sng" dirty="0"/>
              <a:t>un solo objeto</a:t>
            </a:r>
            <a:r>
              <a:rPr lang="es-MX" dirty="0"/>
              <a:t> durante todo su ciclo de </a:t>
            </a:r>
            <a:r>
              <a:rPr lang="es-MX" dirty="0" smtClean="0"/>
              <a:t>vida</a:t>
            </a:r>
            <a:r>
              <a:rPr lang="es-ES" dirty="0" smtClean="0"/>
              <a:t>.</a:t>
            </a:r>
          </a:p>
          <a:p>
            <a:endParaRPr lang="en-US" dirty="0" smtClean="0"/>
          </a:p>
          <a:p>
            <a:endParaRPr lang="en-US" dirty="0" smtClean="0"/>
          </a:p>
        </p:txBody>
      </p:sp>
    </p:spTree>
    <p:extLst>
      <p:ext uri="{BB962C8B-B14F-4D97-AF65-F5344CB8AC3E}">
        <p14:creationId xmlns:p14="http://schemas.microsoft.com/office/powerpoint/2010/main" val="14505118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Definición: Maquina de estados</a:t>
            </a:r>
          </a:p>
        </p:txBody>
      </p:sp>
      <p:sp>
        <p:nvSpPr>
          <p:cNvPr id="12291" name="Rectangle 3"/>
          <p:cNvSpPr>
            <a:spLocks noGrp="1" noChangeArrowheads="1"/>
          </p:cNvSpPr>
          <p:nvPr>
            <p:ph type="body" idx="1"/>
          </p:nvPr>
        </p:nvSpPr>
        <p:spPr/>
        <p:txBody>
          <a:bodyPr/>
          <a:lstStyle/>
          <a:p>
            <a:r>
              <a:rPr lang="es-MX" dirty="0"/>
              <a:t>Una máquina de estados es un comportamiento </a:t>
            </a:r>
            <a:r>
              <a:rPr lang="es-MX" dirty="0" smtClean="0"/>
              <a:t>que especifica </a:t>
            </a:r>
            <a:r>
              <a:rPr lang="es-MX" dirty="0"/>
              <a:t>las secuencias de estados por las que </a:t>
            </a:r>
            <a:r>
              <a:rPr lang="es-MX" dirty="0" smtClean="0"/>
              <a:t>pasa un </a:t>
            </a:r>
            <a:r>
              <a:rPr lang="es-MX" dirty="0"/>
              <a:t>objeto a lo largo de su vida en respuesta a </a:t>
            </a:r>
            <a:r>
              <a:rPr lang="es-MX" dirty="0" smtClean="0"/>
              <a:t>eventos, junto </a:t>
            </a:r>
            <a:r>
              <a:rPr lang="es-MX" dirty="0"/>
              <a:t>con sus respuestas a esos </a:t>
            </a:r>
            <a:r>
              <a:rPr lang="es-MX" dirty="0" smtClean="0"/>
              <a:t>eventos </a:t>
            </a:r>
            <a:r>
              <a:rPr lang="es-MX" sz="1600" b="1" i="1" dirty="0" smtClean="0"/>
              <a:t>(</a:t>
            </a:r>
            <a:r>
              <a:rPr lang="es-MX" sz="1600" b="1" i="1" dirty="0" err="1" smtClean="0"/>
              <a:t>Booch</a:t>
            </a:r>
            <a:r>
              <a:rPr lang="es-MX" sz="1600" b="1" i="1" dirty="0"/>
              <a:t>, </a:t>
            </a:r>
            <a:r>
              <a:rPr lang="es-MX" sz="1600" b="1" i="1" dirty="0" err="1"/>
              <a:t>Rumbaugh</a:t>
            </a:r>
            <a:r>
              <a:rPr lang="es-MX" sz="1600" b="1" i="1" dirty="0"/>
              <a:t>, Jacobson</a:t>
            </a:r>
            <a:r>
              <a:rPr lang="es-MX" sz="1600" b="1" i="1" dirty="0" smtClean="0"/>
              <a:t>)</a:t>
            </a:r>
          </a:p>
          <a:p>
            <a:endParaRPr lang="es-MX" sz="1600" b="1" i="1" dirty="0"/>
          </a:p>
          <a:p>
            <a:endParaRPr lang="es-MX" sz="1600" b="1" i="1" dirty="0" smtClean="0"/>
          </a:p>
          <a:p>
            <a:endParaRPr lang="es-MX" sz="1600" b="1" i="1" dirty="0" smtClean="0"/>
          </a:p>
          <a:p>
            <a:pPr marL="0" indent="0" algn="ctr">
              <a:buNone/>
            </a:pPr>
            <a:r>
              <a:rPr lang="es-MX" sz="2800" b="1" dirty="0" smtClean="0"/>
              <a:t>¿En </a:t>
            </a:r>
            <a:r>
              <a:rPr lang="es-MX" sz="2800" b="1" dirty="0"/>
              <a:t>qué estado (de ánimo) </a:t>
            </a:r>
            <a:r>
              <a:rPr lang="es-MX" sz="2800" b="1" dirty="0" smtClean="0"/>
              <a:t>se encuentra </a:t>
            </a:r>
            <a:r>
              <a:rPr lang="es-MX" sz="2800" b="1" dirty="0"/>
              <a:t>usted y como </a:t>
            </a:r>
            <a:r>
              <a:rPr lang="es-MX" sz="2800" b="1" dirty="0" smtClean="0"/>
              <a:t>cambia su </a:t>
            </a:r>
            <a:r>
              <a:rPr lang="es-MX" sz="2800" b="1" dirty="0"/>
              <a:t>estado de ánimo?</a:t>
            </a:r>
            <a:endParaRPr lang="es-MX" sz="2800" b="1" i="1" dirty="0" smtClean="0"/>
          </a:p>
          <a:p>
            <a:endParaRPr lang="en-US" dirty="0" smtClean="0"/>
          </a:p>
          <a:p>
            <a:endParaRPr lang="en-US" dirty="0" smtClean="0"/>
          </a:p>
        </p:txBody>
      </p:sp>
    </p:spTree>
    <p:extLst>
      <p:ext uri="{BB962C8B-B14F-4D97-AF65-F5344CB8AC3E}">
        <p14:creationId xmlns:p14="http://schemas.microsoft.com/office/powerpoint/2010/main" val="3305539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8" y="942023"/>
            <a:ext cx="8733472" cy="558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1833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a:t>
            </a:r>
          </a:p>
        </p:txBody>
      </p:sp>
      <p:sp>
        <p:nvSpPr>
          <p:cNvPr id="13315" name="Rectangle 3"/>
          <p:cNvSpPr>
            <a:spLocks noGrp="1" noChangeArrowheads="1"/>
          </p:cNvSpPr>
          <p:nvPr>
            <p:ph type="body" idx="1"/>
          </p:nvPr>
        </p:nvSpPr>
        <p:spPr/>
        <p:txBody>
          <a:bodyPr/>
          <a:lstStyle/>
          <a:p>
            <a:endParaRPr lang="es-MX" dirty="0" smtClean="0"/>
          </a:p>
          <a:p>
            <a:r>
              <a:rPr lang="es-MX" dirty="0" smtClean="0"/>
              <a:t>Normalmente </a:t>
            </a:r>
            <a:r>
              <a:rPr lang="es-MX" dirty="0"/>
              <a:t>contienen: estados y transiciones. Como los estados y las transiciones incluyen, a su vez, eventos, acciones y actividades, </a:t>
            </a:r>
            <a:r>
              <a:rPr lang="es-MX" dirty="0" smtClean="0"/>
              <a:t>primero </a:t>
            </a:r>
            <a:r>
              <a:rPr lang="es-MX" dirty="0"/>
              <a:t>v</a:t>
            </a:r>
            <a:r>
              <a:rPr lang="es-MX" dirty="0" smtClean="0"/>
              <a:t>eremos estas definiciones</a:t>
            </a:r>
            <a:r>
              <a:rPr lang="es-MX" dirty="0"/>
              <a:t>. </a:t>
            </a:r>
            <a:endParaRPr lang="es-MX" dirty="0" smtClean="0"/>
          </a:p>
          <a:p>
            <a:endParaRPr lang="es-ES" dirty="0" smtClean="0"/>
          </a:p>
          <a:p>
            <a:r>
              <a:rPr lang="es-MX" u="sng" dirty="0">
                <a:solidFill>
                  <a:srgbClr val="FF0000"/>
                </a:solidFill>
              </a:rPr>
              <a:t>Al igual que otros diagramas, en los diagramas de estado pueden aparecer notas explicativas y restricciones. </a:t>
            </a:r>
            <a:endParaRPr lang="es-MX" u="sng" dirty="0" smtClean="0">
              <a:solidFill>
                <a:srgbClr val="FF0000"/>
              </a:solidFill>
            </a:endParaRPr>
          </a:p>
          <a:p>
            <a:endParaRPr lang="es-MX" dirty="0" smtClean="0"/>
          </a:p>
        </p:txBody>
      </p:sp>
    </p:spTree>
    <p:extLst>
      <p:ext uri="{BB962C8B-B14F-4D97-AF65-F5344CB8AC3E}">
        <p14:creationId xmlns:p14="http://schemas.microsoft.com/office/powerpoint/2010/main" val="1573029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Estados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 estado identifica una condición o una situación en la vida de un objeto durante la cual satisface alguna condición, ejecuta alguna actividad o espera que suceda algún evento. </a:t>
            </a:r>
            <a:endParaRPr lang="es-MX" dirty="0" smtClean="0"/>
          </a:p>
          <a:p>
            <a:endParaRPr lang="es-MX" dirty="0" smtClean="0"/>
          </a:p>
          <a:p>
            <a:r>
              <a:rPr lang="es-MX" dirty="0" smtClean="0"/>
              <a:t>Un </a:t>
            </a:r>
            <a:r>
              <a:rPr lang="es-MX" dirty="0"/>
              <a:t>objeto permanece en un estado durante un tiempo finito (no instantáneo). </a:t>
            </a:r>
            <a:endParaRPr lang="es-MX" dirty="0" smtClean="0"/>
          </a:p>
        </p:txBody>
      </p:sp>
    </p:spTree>
    <p:extLst>
      <p:ext uri="{BB962C8B-B14F-4D97-AF65-F5344CB8AC3E}">
        <p14:creationId xmlns:p14="http://schemas.microsoft.com/office/powerpoint/2010/main" val="36267089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Acciones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Una acción es una operación atómica, que no se puede interrumpir por un evento y que se ejecuta hasta su finalización. Una acción puede ser: </a:t>
            </a:r>
            <a:endParaRPr lang="es-MX" dirty="0" smtClean="0"/>
          </a:p>
          <a:p>
            <a:endParaRPr lang="es-MX" dirty="0"/>
          </a:p>
          <a:p>
            <a:pPr lvl="1"/>
            <a:r>
              <a:rPr lang="es-MX" dirty="0" smtClean="0"/>
              <a:t>Una </a:t>
            </a:r>
            <a:r>
              <a:rPr lang="es-MX" dirty="0"/>
              <a:t>llamada a una operación (al objeto al cual pertenece el diagrama de estado o también a otro objeto visible</a:t>
            </a:r>
            <a:r>
              <a:rPr lang="es-MX" dirty="0" smtClean="0"/>
              <a:t>). </a:t>
            </a:r>
          </a:p>
          <a:p>
            <a:pPr lvl="1"/>
            <a:endParaRPr lang="es-MX" dirty="0"/>
          </a:p>
          <a:p>
            <a:pPr lvl="1"/>
            <a:r>
              <a:rPr lang="es-MX" dirty="0" smtClean="0"/>
              <a:t>La </a:t>
            </a:r>
            <a:r>
              <a:rPr lang="es-MX" dirty="0"/>
              <a:t>creación o la destrucción de otro </a:t>
            </a:r>
            <a:r>
              <a:rPr lang="es-MX" dirty="0" smtClean="0"/>
              <a:t>objeto.</a:t>
            </a:r>
            <a:endParaRPr lang="es-MX" dirty="0"/>
          </a:p>
          <a:p>
            <a:endParaRPr lang="es-MX" dirty="0" smtClean="0"/>
          </a:p>
        </p:txBody>
      </p:sp>
    </p:spTree>
    <p:extLst>
      <p:ext uri="{BB962C8B-B14F-4D97-AF65-F5344CB8AC3E}">
        <p14:creationId xmlns:p14="http://schemas.microsoft.com/office/powerpoint/2010/main" val="2669388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Actividades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Cuando un objeto está en un estado, generalmente está esperando a que suceda algún evento. Sin embargo, a veces, queremos modelar una actividad que se está ejecutando. Es decir, mientras un objeto está en un estado, dicho objeto realiza un trabajo que continuará hasta que sea interrumpido por un evento</a:t>
            </a:r>
            <a:r>
              <a:rPr lang="es-MX" dirty="0" smtClean="0"/>
              <a:t>.</a:t>
            </a:r>
          </a:p>
          <a:p>
            <a:pPr marL="0" indent="0">
              <a:buNone/>
            </a:pPr>
            <a:r>
              <a:rPr lang="es-MX" dirty="0" smtClean="0"/>
              <a:t> </a:t>
            </a:r>
            <a:endParaRPr lang="es-MX" dirty="0"/>
          </a:p>
          <a:p>
            <a:r>
              <a:rPr lang="es-MX" dirty="0"/>
              <a:t>Por lo tanto, una acción contrasta con una actividad, ya que ésta última puede ser interrumpida por otros eventos. </a:t>
            </a:r>
            <a:endParaRPr lang="es-MX" dirty="0" smtClean="0"/>
          </a:p>
        </p:txBody>
      </p:sp>
    </p:spTree>
    <p:extLst>
      <p:ext uri="{BB962C8B-B14F-4D97-AF65-F5344CB8AC3E}">
        <p14:creationId xmlns:p14="http://schemas.microsoft.com/office/powerpoint/2010/main" val="2490621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Eventos</a:t>
            </a:r>
          </a:p>
        </p:txBody>
      </p:sp>
      <p:sp>
        <p:nvSpPr>
          <p:cNvPr id="13315" name="Rectangle 3"/>
          <p:cNvSpPr>
            <a:spLocks noGrp="1" noChangeArrowheads="1"/>
          </p:cNvSpPr>
          <p:nvPr>
            <p:ph type="body" idx="1"/>
          </p:nvPr>
        </p:nvSpPr>
        <p:spPr>
          <a:xfrm>
            <a:off x="609600" y="1143000"/>
            <a:ext cx="8839200" cy="4602480"/>
          </a:xfrm>
        </p:spPr>
        <p:txBody>
          <a:bodyPr/>
          <a:lstStyle/>
          <a:p>
            <a:r>
              <a:rPr lang="es-MX" dirty="0"/>
              <a:t>Un evento es una ocurrencia que puede causar la transición de un estado a otro de un objeto. </a:t>
            </a:r>
            <a:r>
              <a:rPr lang="es-MX" dirty="0" smtClean="0"/>
              <a:t>Los eventos son de tipo:</a:t>
            </a:r>
            <a:endParaRPr lang="es-MX" dirty="0"/>
          </a:p>
          <a:p>
            <a:endParaRPr lang="es-MX" sz="2000" dirty="0" smtClean="0"/>
          </a:p>
          <a:p>
            <a:pPr lvl="1"/>
            <a:r>
              <a:rPr lang="es-MX" dirty="0" smtClean="0"/>
              <a:t>Cambio : Una condición </a:t>
            </a:r>
            <a:r>
              <a:rPr lang="es-MX" dirty="0"/>
              <a:t>que toma el valor de verdadero (normalmente descrita como una expresión </a:t>
            </a:r>
            <a:r>
              <a:rPr lang="es-MX" dirty="0" smtClean="0"/>
              <a:t>booleana “guarda”). </a:t>
            </a:r>
          </a:p>
          <a:p>
            <a:pPr lvl="1"/>
            <a:endParaRPr lang="es-MX" dirty="0" smtClean="0"/>
          </a:p>
          <a:p>
            <a:pPr lvl="1"/>
            <a:r>
              <a:rPr lang="es-MX" dirty="0" smtClean="0"/>
              <a:t>Llamada: La recepción </a:t>
            </a:r>
            <a:r>
              <a:rPr lang="es-MX" dirty="0"/>
              <a:t>de una llamada a una operación</a:t>
            </a:r>
            <a:r>
              <a:rPr lang="es-MX" dirty="0" smtClean="0"/>
              <a:t>.</a:t>
            </a:r>
          </a:p>
          <a:p>
            <a:pPr lvl="1"/>
            <a:endParaRPr lang="es-MX" dirty="0" smtClean="0"/>
          </a:p>
          <a:p>
            <a:pPr lvl="1"/>
            <a:r>
              <a:rPr lang="es-MX" dirty="0" smtClean="0"/>
              <a:t>Tiempo: Paso </a:t>
            </a:r>
            <a:r>
              <a:rPr lang="es-MX" dirty="0"/>
              <a:t>de cierto período de tiempo, después de entrar al estado actual, o de cierta hora y fecha concretas</a:t>
            </a:r>
            <a:r>
              <a:rPr lang="es-MX" dirty="0" smtClean="0"/>
              <a:t>.</a:t>
            </a:r>
            <a:endParaRPr lang="es-MX" dirty="0"/>
          </a:p>
          <a:p>
            <a:endParaRPr lang="es-MX" dirty="0" smtClean="0"/>
          </a:p>
        </p:txBody>
      </p:sp>
    </p:spTree>
    <p:extLst>
      <p:ext uri="{BB962C8B-B14F-4D97-AF65-F5344CB8AC3E}">
        <p14:creationId xmlns:p14="http://schemas.microsoft.com/office/powerpoint/2010/main" val="16409066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26723</TotalTime>
  <Words>733</Words>
  <Application>Microsoft Office PowerPoint</Application>
  <PresentationFormat>A4 (210 x 297 mm)</PresentationFormat>
  <Paragraphs>84</Paragraphs>
  <Slides>17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ＭＳ Ｐゴシック</vt:lpstr>
      <vt:lpstr>Arial</vt:lpstr>
      <vt:lpstr>Garrison Light Sans</vt:lpstr>
      <vt:lpstr>Times New Roman</vt:lpstr>
      <vt:lpstr>TradeGothic Bold</vt:lpstr>
      <vt:lpstr>Trebuchet MS</vt:lpstr>
      <vt:lpstr>Wingdings</vt:lpstr>
      <vt:lpstr>Diseño predeterminado</vt:lpstr>
      <vt:lpstr>Fundamentos de ingeniería de software </vt:lpstr>
      <vt:lpstr>Introducción diagramas de estado</vt:lpstr>
      <vt:lpstr>Definición: Maquina de estados</vt:lpstr>
      <vt:lpstr>Ejemplo</vt:lpstr>
      <vt:lpstr>Diagrama de estado</vt:lpstr>
      <vt:lpstr>Diagrama de estado: Estados</vt:lpstr>
      <vt:lpstr>Diagrama de estado: Acciones</vt:lpstr>
      <vt:lpstr>Diagrama de estado: Actividades</vt:lpstr>
      <vt:lpstr>Diagrama de estado: Eventos</vt:lpstr>
      <vt:lpstr>Ejemplo - continuación</vt:lpstr>
      <vt:lpstr>Ejercicio de clase:</vt:lpstr>
      <vt:lpstr>Notación</vt:lpstr>
      <vt:lpstr>Diagramas de estado vs diagramas de actividades</vt:lpstr>
      <vt:lpstr>¿Qué es una actividad y cual es la diferencia con un estado? </vt:lpstr>
      <vt:lpstr>¿Qué es una actividad y cual es la diferencia con un estado? </vt:lpstr>
      <vt:lpstr>Diagramas de actividad:</vt:lpstr>
      <vt:lpstr>Fundamentos de ingeniería de software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Dianita</cp:lastModifiedBy>
  <cp:revision>1069</cp:revision>
  <cp:lastPrinted>2001-11-28T11:57:43Z</cp:lastPrinted>
  <dcterms:created xsi:type="dcterms:W3CDTF">2009-02-25T15:49:25Z</dcterms:created>
  <dcterms:modified xsi:type="dcterms:W3CDTF">2019-07-22T23:56:26Z</dcterms:modified>
</cp:coreProperties>
</file>