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3" r:id="rId2"/>
    <p:sldId id="518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86218" autoAdjust="0"/>
  </p:normalViewPr>
  <p:slideViewPr>
    <p:cSldViewPr snapToGrid="0">
      <p:cViewPr varScale="1">
        <p:scale>
          <a:sx n="64" d="100"/>
          <a:sy n="64" d="100"/>
        </p:scale>
        <p:origin x="145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782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8499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4770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7: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>
                <a:latin typeface="News Gothic MT" pitchFamily="-111" charset="0"/>
                <a:cs typeface="News Gothic MT" pitchFamily="-111" charset="0"/>
              </a:rPr>
              <a:t>Conceptos para el análisis de un caso de 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interacción-comunicación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Identificación de Clases de Análisis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498601"/>
            <a:ext cx="95758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8925" y="1371600"/>
            <a:ext cx="9617075" cy="1371600"/>
            <a:chOff x="168" y="864"/>
            <a:chExt cx="5592" cy="864"/>
          </a:xfrm>
        </p:grpSpPr>
        <p:sp>
          <p:nvSpPr>
            <p:cNvPr id="22546" name="Oval 5"/>
            <p:cNvSpPr>
              <a:spLocks noChangeArrowheads="1"/>
            </p:cNvSpPr>
            <p:nvPr/>
          </p:nvSpPr>
          <p:spPr bwMode="auto">
            <a:xfrm>
              <a:off x="168" y="864"/>
              <a:ext cx="3000" cy="864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2254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" y="912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8" name="Line 7"/>
            <p:cNvSpPr>
              <a:spLocks noChangeShapeType="1"/>
            </p:cNvSpPr>
            <p:nvPr/>
          </p:nvSpPr>
          <p:spPr bwMode="auto">
            <a:xfrm flipV="1">
              <a:off x="3120" y="1104"/>
              <a:ext cx="1344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1475" y="1905000"/>
            <a:ext cx="7223125" cy="1219200"/>
            <a:chOff x="216" y="1200"/>
            <a:chExt cx="4200" cy="768"/>
          </a:xfrm>
        </p:grpSpPr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216" y="1776"/>
              <a:ext cx="1752" cy="19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 flipV="1">
              <a:off x="1968" y="1200"/>
              <a:ext cx="2448" cy="67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6575" y="3352801"/>
            <a:ext cx="7635875" cy="3154363"/>
            <a:chOff x="312" y="2112"/>
            <a:chExt cx="4440" cy="1987"/>
          </a:xfrm>
        </p:grpSpPr>
        <p:pic>
          <p:nvPicPr>
            <p:cNvPr id="2253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" y="2784"/>
              <a:ext cx="93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Oval 13"/>
            <p:cNvSpPr>
              <a:spLocks noChangeArrowheads="1"/>
            </p:cNvSpPr>
            <p:nvPr/>
          </p:nvSpPr>
          <p:spPr bwMode="auto">
            <a:xfrm>
              <a:off x="312" y="2112"/>
              <a:ext cx="1272" cy="144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41" name="Line 14"/>
            <p:cNvSpPr>
              <a:spLocks noChangeShapeType="1"/>
            </p:cNvSpPr>
            <p:nvPr/>
          </p:nvSpPr>
          <p:spPr bwMode="auto">
            <a:xfrm>
              <a:off x="1536" y="2208"/>
              <a:ext cx="2304" cy="86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542" name="Line 15"/>
            <p:cNvSpPr>
              <a:spLocks noChangeShapeType="1"/>
            </p:cNvSpPr>
            <p:nvPr/>
          </p:nvSpPr>
          <p:spPr bwMode="auto">
            <a:xfrm>
              <a:off x="1536" y="2208"/>
              <a:ext cx="2112" cy="13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pic>
          <p:nvPicPr>
            <p:cNvPr id="22543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3408"/>
              <a:ext cx="136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47650" y="4114801"/>
            <a:ext cx="5278041" cy="2239963"/>
            <a:chOff x="144" y="2592"/>
            <a:chExt cx="3069" cy="1411"/>
          </a:xfrm>
        </p:grpSpPr>
        <p:sp>
          <p:nvSpPr>
            <p:cNvPr id="22536" name="Oval 18"/>
            <p:cNvSpPr>
              <a:spLocks noChangeArrowheads="1"/>
            </p:cNvSpPr>
            <p:nvPr/>
          </p:nvSpPr>
          <p:spPr bwMode="auto">
            <a:xfrm>
              <a:off x="144" y="2592"/>
              <a:ext cx="1272" cy="144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22537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312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Line 20"/>
            <p:cNvSpPr>
              <a:spLocks noChangeShapeType="1"/>
            </p:cNvSpPr>
            <p:nvPr/>
          </p:nvSpPr>
          <p:spPr bwMode="auto">
            <a:xfrm>
              <a:off x="1392" y="2688"/>
              <a:ext cx="720" cy="67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57355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Clases de Análisis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779464"/>
            <a:ext cx="8131175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31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Diagrama de Clases de Análisis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85825"/>
            <a:ext cx="916305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47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Diagrama de Interacción de Análisis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47738"/>
            <a:ext cx="9080500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0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6" y="76200"/>
            <a:ext cx="8839729" cy="762000"/>
          </a:xfrm>
        </p:spPr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Caso de Uso: Análisis: </a:t>
            </a: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Ejemplo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794" y="981075"/>
            <a:ext cx="7295356" cy="51117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r>
              <a:rPr lang="es-ES" sz="1800" smtClean="0">
                <a:latin typeface="News Gothic MT" pitchFamily="-111" charset="0"/>
                <a:cs typeface="News Gothic MT" pitchFamily="-111" charset="0"/>
              </a:rPr>
              <a:t>	</a:t>
            </a:r>
            <a:r>
              <a:rPr lang="es-ES" sz="1800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CU02: </a:t>
            </a:r>
            <a:r>
              <a:rPr lang="es-ES" sz="1800" i="1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endParaRPr lang="es-ES" sz="1800" smtClean="0">
              <a:solidFill>
                <a:srgbClr val="CC0000"/>
              </a:solidFill>
              <a:latin typeface="News Gothic MT" pitchFamily="-111" charset="0"/>
              <a:cs typeface="News Gothic MT" pitchFamily="-111" charset="0"/>
            </a:endParaRPr>
          </a:p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r>
              <a:rPr lang="es-ES" sz="1800" smtClean="0">
                <a:latin typeface="News Gothic MT" pitchFamily="-111" charset="0"/>
                <a:cs typeface="News Gothic MT" pitchFamily="-111" charset="0"/>
              </a:rPr>
              <a:t>	</a:t>
            </a:r>
            <a:r>
              <a:rPr lang="es-ES" sz="1600" smtClean="0">
                <a:solidFill>
                  <a:srgbClr val="CC0000"/>
                </a:solidFill>
                <a:latin typeface="News Gothic MT" pitchFamily="-111" charset="0"/>
                <a:cs typeface="News Gothic MT" pitchFamily="-111" charset="0"/>
              </a:rPr>
              <a:t>Descripción</a:t>
            </a: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: El sistema permite realizar transferencias al cliente, de la propia entidad o externa.</a:t>
            </a:r>
          </a:p>
          <a:p>
            <a:pPr marL="457200" indent="-457200">
              <a:lnSpc>
                <a:spcPct val="80000"/>
              </a:lnSpc>
              <a:buFont typeface="Trebuchet MS" pitchFamily="-111" charset="0"/>
              <a:buNone/>
            </a:pPr>
            <a:endParaRPr lang="es-ES" sz="1600" smtClean="0">
              <a:latin typeface="News Gothic MT" pitchFamily="-111" charset="0"/>
              <a:cs typeface="News Gothic MT" pitchFamily="-111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caso de uso inicia cuando el cliente oprime el botón de </a:t>
            </a:r>
            <a:r>
              <a:rPr lang="es-ES" sz="1600" i="1" smtClean="0">
                <a:latin typeface="News Gothic MT" pitchFamily="-111" charset="0"/>
                <a:cs typeface="News Gothic MT" pitchFamily="-111" charset="0"/>
              </a:rPr>
              <a:t>“Realizar transferencia”</a:t>
            </a: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obtiene y muestra las cuentas asociadas al cliente.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cliente selecciona una cuenta desde la que se hará la transferencia.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presenta la interfaz de transferencia.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cliente incluye la cta. destino y la cantidad.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verifica la cta. y cantidad a transferir.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 El sistema solicita la conformidad de la operación y solicita la clave de operación.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cliente introduce la clave y oprime aceptar.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sistema realiza la transferencia y confirma.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El caso de uso termina cuando el usuario oprime salir de </a:t>
            </a:r>
            <a:r>
              <a:rPr lang="es-ES" sz="1600" i="1" smtClean="0">
                <a:latin typeface="News Gothic MT" pitchFamily="-111" charset="0"/>
                <a:cs typeface="News Gothic MT" pitchFamily="-111" charset="0"/>
              </a:rPr>
              <a:t>Realizar Transferencia</a:t>
            </a:r>
            <a:r>
              <a:rPr lang="es-ES" sz="1600" smtClean="0">
                <a:latin typeface="News Gothic MT" pitchFamily="-111" charset="0"/>
                <a:cs typeface="News Gothic MT" pitchFamily="-111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2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6" y="76200"/>
            <a:ext cx="8839729" cy="762000"/>
          </a:xfrm>
        </p:spPr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Caso de Uso: Análisis: </a:t>
            </a: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Ejemplo</a:t>
            </a:r>
          </a:p>
        </p:txBody>
      </p:sp>
      <p:pic>
        <p:nvPicPr>
          <p:cNvPr id="276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6"/>
            <a:ext cx="99060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9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806" y="76200"/>
            <a:ext cx="8839729" cy="762000"/>
          </a:xfrm>
        </p:spPr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Caso de Uso: Análisis: </a:t>
            </a: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Ejemplo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1"/>
            <a:ext cx="99060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7: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>
                <a:latin typeface="News Gothic MT" pitchFamily="-111" charset="0"/>
                <a:cs typeface="News Gothic MT" pitchFamily="-111" charset="0"/>
              </a:rPr>
              <a:t>Conceptos para el análisis de un caso de 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comunicación-interacción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Tr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90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1" descr="Tr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5338"/>
            <a:ext cx="99060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MT" pitchFamily="-111" charset="0"/>
                <a:cs typeface="News Gothic MT" pitchFamily="-111" charset="0"/>
              </a:rPr>
              <a:t>Trazabilidad </a:t>
            </a:r>
            <a:endParaRPr lang="es-ES" smtClean="0">
              <a:latin typeface="News Gothic MT" pitchFamily="-111" charset="0"/>
              <a:cs typeface="News Gothic MT" pitchFamily="-111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24174" y="4038599"/>
            <a:ext cx="4247772" cy="1317192"/>
            <a:chOff x="609600" y="3733800"/>
            <a:chExt cx="3920642" cy="1317828"/>
          </a:xfrm>
        </p:grpSpPr>
        <p:sp>
          <p:nvSpPr>
            <p:cNvPr id="16390" name="TextBox 14"/>
            <p:cNvSpPr txBox="1">
              <a:spLocks noChangeArrowheads="1"/>
            </p:cNvSpPr>
            <p:nvPr/>
          </p:nvSpPr>
          <p:spPr bwMode="auto">
            <a:xfrm>
              <a:off x="689028" y="4343400"/>
              <a:ext cx="3841214" cy="708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r>
                <a:rPr lang="es-ES" sz="1600">
                  <a:solidFill>
                    <a:srgbClr val="515151"/>
                  </a:solidFill>
                  <a:latin typeface="News Gothic MT" pitchFamily="-111" charset="0"/>
                </a:rPr>
                <a:t>Diagramas de clases de análisis</a:t>
              </a:r>
            </a:p>
            <a:p>
              <a:r>
                <a:rPr lang="es-ES" sz="1600">
                  <a:solidFill>
                    <a:srgbClr val="515151"/>
                  </a:solidFill>
                  <a:latin typeface="News Gothic MT" pitchFamily="-111" charset="0"/>
                </a:rPr>
                <a:t>Diagramas de comunicación o de iteracción</a:t>
              </a:r>
            </a:p>
          </p:txBody>
        </p:sp>
        <p:sp>
          <p:nvSpPr>
            <p:cNvPr id="16391" name="Down Arrow 15"/>
            <p:cNvSpPr>
              <a:spLocks noChangeArrowheads="1"/>
            </p:cNvSpPr>
            <p:nvPr/>
          </p:nvSpPr>
          <p:spPr bwMode="auto">
            <a:xfrm>
              <a:off x="609600" y="3733800"/>
              <a:ext cx="533400" cy="533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0AC48"/>
            </a:solidFill>
            <a:ln w="9525">
              <a:solidFill>
                <a:srgbClr val="51515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3942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>
                <a:latin typeface="News Gothic MT" pitchFamily="-111" charset="0"/>
                <a:cs typeface="News Gothic MT" pitchFamily="-111" charset="0"/>
              </a:rPr>
              <a:t>Comparativa Modelo CU y de Análisis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394" y="981075"/>
            <a:ext cx="4605602" cy="5111750"/>
          </a:xfrm>
        </p:spPr>
        <p:txBody>
          <a:bodyPr/>
          <a:lstStyle/>
          <a:p>
            <a:pPr eaLnBrk="1" hangingPunct="1">
              <a:buFont typeface="Trebuchet MS" pitchFamily="-111" charset="0"/>
              <a:buNone/>
            </a:pP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Modelo de CU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Lenguaje orientado al  cliente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Vista externa del sistema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Estructurado </a:t>
            </a:r>
            <a:r>
              <a:rPr lang="es-ES" sz="2400" smtClean="0">
                <a:latin typeface="News Gothic MT" pitchFamily="-111" charset="0"/>
                <a:cs typeface="News Gothic MT" pitchFamily="-111" charset="0"/>
              </a:rPr>
              <a:t>por</a:t>
            </a:r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 CU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Usado por cliente-desarrolladores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Puede ser redundante y ambiguo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49056" y="981075"/>
            <a:ext cx="4603883" cy="5111750"/>
          </a:xfrm>
        </p:spPr>
        <p:txBody>
          <a:bodyPr/>
          <a:lstStyle/>
          <a:p>
            <a:pPr eaLnBrk="1" hangingPunct="1">
              <a:buFont typeface="Trebuchet MS" pitchFamily="-111" charset="0"/>
              <a:buNone/>
            </a:pPr>
            <a:r>
              <a:rPr lang="es-ES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Modelo de Análisis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Lenguaje Desarrollador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Vista Interna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Estructurado por</a:t>
            </a:r>
            <a:r>
              <a:rPr lang="es-ES" sz="2000" smtClean="0">
                <a:latin typeface="News Gothic MT" pitchFamily="-111" charset="0"/>
                <a:cs typeface="News Gothic MT" pitchFamily="-111" charset="0"/>
                <a:sym typeface="Wingdings" pitchFamily="-111" charset="2"/>
              </a:rPr>
              <a:t>  clases y  paquetes</a:t>
            </a: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Usado por los Desarrolladores para entender como funcional el sistema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Clarifica la ambigüedad y redundancia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Sirve para dar forma al sistema</a:t>
            </a:r>
            <a:endParaRPr lang="es-ES" sz="2000" smtClean="0">
              <a:latin typeface="News Gothic MT" pitchFamily="-111" charset="0"/>
              <a:cs typeface="News Gothic MT" pitchFamily="-111" charset="0"/>
              <a:sym typeface="Wingdings" pitchFamily="-111" charset="2"/>
            </a:endParaRPr>
          </a:p>
          <a:p>
            <a:pPr eaLnBrk="1" hangingPunct="1"/>
            <a:r>
              <a:rPr lang="es-ES" sz="2000" smtClean="0">
                <a:latin typeface="News Gothic MT" pitchFamily="-111" charset="0"/>
                <a:cs typeface="News Gothic MT" pitchFamily="-111" charset="0"/>
              </a:rPr>
              <a:t>Primera aproximación del diseño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383" y="2629244"/>
            <a:ext cx="1847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 anchor="ctr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403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>
                <a:latin typeface="News Gothic MT" pitchFamily="-111" charset="0"/>
                <a:cs typeface="News Gothic MT" pitchFamily="-111" charset="0"/>
              </a:rPr>
              <a:t>Modelo en Tres Capas</a:t>
            </a:r>
            <a:endParaRPr lang="es-MX" smtClean="0">
              <a:latin typeface="News Gothic MT" pitchFamily="-111" charset="0"/>
              <a:cs typeface="News Gothic MT" pitchFamily="-111" charset="0"/>
            </a:endParaRP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237" y="1325563"/>
            <a:ext cx="8234363" cy="3822700"/>
          </a:xfrm>
          <a:noFill/>
          <a:ln w="38100" cap="flat">
            <a:solidFill>
              <a:schemeClr val="tx1"/>
            </a:solidFill>
            <a:miter lim="800000"/>
            <a:headEnd type="none" w="lg" len="lg"/>
            <a:tailEnd type="none" w="lg" len="lg"/>
          </a:ln>
        </p:spPr>
      </p:pic>
    </p:spTree>
    <p:extLst>
      <p:ext uri="{BB962C8B-B14F-4D97-AF65-F5344CB8AC3E}">
        <p14:creationId xmlns:p14="http://schemas.microsoft.com/office/powerpoint/2010/main" val="339638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Clase de Análisis: </a:t>
            </a:r>
            <a:r>
              <a:rPr lang="es-MX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Interfaz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latin typeface="News Gothic MT" pitchFamily="-111" charset="0"/>
                <a:cs typeface="News Gothic MT" pitchFamily="-111" charset="0"/>
              </a:rPr>
              <a:t>Modela la relación entre el sistema y sus actores</a:t>
            </a:r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Cada clase de interfaz se asocia al menos con un actor.</a:t>
            </a:r>
          </a:p>
          <a:p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Las clases de interfaz representan a menudo, abstracciones de ventanas, formularios, paneles, interfaces de comunicaciones, interfaces de impresoras, sensores, terminales y </a:t>
            </a:r>
            <a:r>
              <a:rPr lang="es-ES" dirty="0" err="1" smtClean="0">
                <a:latin typeface="News Gothic MT" pitchFamily="-111" charset="0"/>
                <a:cs typeface="News Gothic MT" pitchFamily="-111" charset="0"/>
              </a:rPr>
              <a:t>APIs</a:t>
            </a:r>
            <a:r>
              <a:rPr lang="es-ES" dirty="0" smtClean="0">
                <a:latin typeface="News Gothic MT" pitchFamily="-111" charset="0"/>
                <a:cs typeface="News Gothic MT" pitchFamily="-111" charset="0"/>
              </a:rPr>
              <a:t>.</a:t>
            </a:r>
            <a:endParaRPr lang="es-MX" dirty="0" smtClean="0">
              <a:latin typeface="News Gothic MT" pitchFamily="-111" charset="0"/>
              <a:cs typeface="News Gothic MT" pitchFamily="-111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13400" y="4343401"/>
          <a:ext cx="10731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910800" imgH="658800" progId="Visio.Drawing.6">
                  <p:embed/>
                </p:oleObj>
              </mc:Choice>
              <mc:Fallback>
                <p:oleObj name="Visio" r:id="rId3" imgW="910800" imgH="658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343401"/>
                        <a:ext cx="10731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100000">
                                  <a:srgbClr val="80808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371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Clase de Análisis: </a:t>
            </a:r>
            <a:r>
              <a:rPr lang="es-MX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Entidad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mtClean="0">
              <a:latin typeface="News Gothic MT" pitchFamily="-111" charset="0"/>
              <a:cs typeface="News Gothic MT" pitchFamily="-111" charset="0"/>
            </a:endParaRPr>
          </a:p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Se utilizan para modelar información que posee una vida larga y que es, a menudo, persistente.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044950" y="3276600"/>
          <a:ext cx="82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550800" imgH="550800" progId="Visio.Drawing.6">
                  <p:embed/>
                </p:oleObj>
              </mc:Choice>
              <mc:Fallback>
                <p:oleObj name="Visio" r:id="rId3" imgW="550800" imgH="550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276600"/>
                        <a:ext cx="825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100000">
                                  <a:srgbClr val="80808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537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Clase de Análisis: </a:t>
            </a:r>
            <a:r>
              <a:rPr lang="es-MX" smtClean="0">
                <a:solidFill>
                  <a:srgbClr val="90AC48"/>
                </a:solidFill>
                <a:latin typeface="News Gothic MT" pitchFamily="-111" charset="0"/>
                <a:cs typeface="News Gothic MT" pitchFamily="-111" charset="0"/>
              </a:rPr>
              <a:t>Control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>
                <a:latin typeface="News Gothic MT" pitchFamily="-111" charset="0"/>
                <a:cs typeface="News Gothic MT" pitchFamily="-111" charset="0"/>
              </a:rPr>
              <a:t>Modela cálculos, reglas de negocio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.</a:t>
            </a:r>
          </a:p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Las clases de control representan coordinación, secuencia, transacciones, y control de otros objetos y se usan frecuentemente para encapsular el control de un caso de uso en concreto.</a:t>
            </a:r>
          </a:p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Los aspectos dinámicos del sistema se modelan con clase de control, debido a que ellas manejan y coordinan las acciones y los flujos de control principales, y delegan trabajo en otros objetos, es decir, objetos de interfaz y de entidad.</a:t>
            </a:r>
          </a:p>
          <a:p>
            <a:pPr lvl="1"/>
            <a:endParaRPr lang="es-ES" smtClean="0">
              <a:latin typeface="News Gothic MT" pitchFamily="-111" charset="0"/>
              <a:cs typeface="News Gothic MT" pitchFamily="-111" charset="0"/>
            </a:endParaRPr>
          </a:p>
          <a:p>
            <a:endParaRPr lang="es-MX" smtClean="0">
              <a:latin typeface="News Gothic MT" pitchFamily="-111" charset="0"/>
              <a:cs typeface="News Gothic MT" pitchFamily="-111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016750" y="5105400"/>
          <a:ext cx="85817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685919" imgH="946785" progId="Visio.Drawing.11">
                  <p:embed/>
                </p:oleObj>
              </mc:Choice>
              <mc:Fallback>
                <p:oleObj name="Visio" r:id="rId3" imgW="685919" imgH="9467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5105400"/>
                        <a:ext cx="85817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100000">
                                  <a:srgbClr val="808080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60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>
                <a:latin typeface="News Gothic MT" pitchFamily="-111" charset="0"/>
                <a:cs typeface="News Gothic MT" pitchFamily="-111" charset="0"/>
              </a:rPr>
              <a:t>Ejemplo: WF Requisitos: </a:t>
            </a:r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83262" y="2273300"/>
            <a:ext cx="1733550" cy="24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s-MX" sz="1400">
                <a:solidFill>
                  <a:srgbClr val="800000"/>
                </a:solidFill>
                <a:latin typeface="Garamond" pitchFamily="-111" charset="0"/>
              </a:rPr>
              <a:t>Visión del Sistema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8162" y="4562476"/>
            <a:ext cx="17335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s-MX" sz="1400">
                <a:solidFill>
                  <a:srgbClr val="800000"/>
                </a:solidFill>
                <a:latin typeface="Garamond" pitchFamily="-111" charset="0"/>
              </a:rPr>
              <a:t>Especificaciones Suplementarias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483262" y="3648075"/>
            <a:ext cx="742950" cy="838200"/>
            <a:chOff x="2400" y="864"/>
            <a:chExt cx="624" cy="768"/>
          </a:xfrm>
        </p:grpSpPr>
        <p:sp>
          <p:nvSpPr>
            <p:cNvPr id="20502" name="AutoShape 6"/>
            <p:cNvSpPr>
              <a:spLocks noChangeArrowheads="1"/>
            </p:cNvSpPr>
            <p:nvPr/>
          </p:nvSpPr>
          <p:spPr bwMode="auto">
            <a:xfrm rot="10800000">
              <a:off x="2400" y="864"/>
              <a:ext cx="624" cy="768"/>
            </a:xfrm>
            <a:prstGeom prst="foldedCorner">
              <a:avLst>
                <a:gd name="adj" fmla="val 29028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03" name="Line 7"/>
            <p:cNvSpPr>
              <a:spLocks noChangeShapeType="1"/>
            </p:cNvSpPr>
            <p:nvPr/>
          </p:nvSpPr>
          <p:spPr bwMode="auto">
            <a:xfrm>
              <a:off x="254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4" name="Line 8"/>
            <p:cNvSpPr>
              <a:spLocks noChangeShapeType="1"/>
            </p:cNvSpPr>
            <p:nvPr/>
          </p:nvSpPr>
          <p:spPr bwMode="auto">
            <a:xfrm>
              <a:off x="254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5" name="Line 9"/>
            <p:cNvSpPr>
              <a:spLocks noChangeShapeType="1"/>
            </p:cNvSpPr>
            <p:nvPr/>
          </p:nvSpPr>
          <p:spPr bwMode="auto">
            <a:xfrm>
              <a:off x="2544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6" name="Line 10"/>
            <p:cNvSpPr>
              <a:spLocks noChangeShapeType="1"/>
            </p:cNvSpPr>
            <p:nvPr/>
          </p:nvSpPr>
          <p:spPr bwMode="auto">
            <a:xfrm>
              <a:off x="2544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7" name="Line 11"/>
            <p:cNvSpPr>
              <a:spLocks noChangeShapeType="1"/>
            </p:cNvSpPr>
            <p:nvPr/>
          </p:nvSpPr>
          <p:spPr bwMode="auto">
            <a:xfrm>
              <a:off x="2544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8" name="Line 12"/>
            <p:cNvSpPr>
              <a:spLocks noChangeShapeType="1"/>
            </p:cNvSpPr>
            <p:nvPr/>
          </p:nvSpPr>
          <p:spPr bwMode="auto">
            <a:xfrm>
              <a:off x="254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9" name="Line 13"/>
            <p:cNvSpPr>
              <a:spLocks noChangeShapeType="1"/>
            </p:cNvSpPr>
            <p:nvPr/>
          </p:nvSpPr>
          <p:spPr bwMode="auto">
            <a:xfrm>
              <a:off x="25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0486" name="Line 14"/>
          <p:cNvSpPr>
            <a:spLocks noChangeShapeType="1"/>
          </p:cNvSpPr>
          <p:nvPr/>
        </p:nvSpPr>
        <p:spPr bwMode="auto">
          <a:xfrm>
            <a:off x="978562" y="2514600"/>
            <a:ext cx="0" cy="1066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87" name="Line 15"/>
          <p:cNvSpPr>
            <a:spLocks noChangeShapeType="1"/>
          </p:cNvSpPr>
          <p:nvPr/>
        </p:nvSpPr>
        <p:spPr bwMode="auto">
          <a:xfrm>
            <a:off x="1556412" y="2514600"/>
            <a:ext cx="1155700" cy="685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88" name="Rectangle 16"/>
          <p:cNvSpPr>
            <a:spLocks noChangeArrowheads="1"/>
          </p:cNvSpPr>
          <p:nvPr/>
        </p:nvSpPr>
        <p:spPr bwMode="auto">
          <a:xfrm>
            <a:off x="2299362" y="3224214"/>
            <a:ext cx="17335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s-MX" sz="1400">
                <a:solidFill>
                  <a:srgbClr val="800000"/>
                </a:solidFill>
                <a:latin typeface="Garamond" pitchFamily="-111" charset="0"/>
              </a:rPr>
              <a:t>Especificación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s-MX" sz="1400">
                <a:solidFill>
                  <a:srgbClr val="800000"/>
                </a:solidFill>
                <a:latin typeface="Garamond" pitchFamily="-111" charset="0"/>
              </a:rPr>
              <a:t>Funcional</a:t>
            </a:r>
          </a:p>
        </p:txBody>
      </p:sp>
      <p:sp>
        <p:nvSpPr>
          <p:cNvPr id="20489" name="Rectangle 17"/>
          <p:cNvSpPr>
            <a:spLocks noChangeArrowheads="1"/>
          </p:cNvSpPr>
          <p:nvPr/>
        </p:nvSpPr>
        <p:spPr bwMode="auto">
          <a:xfrm>
            <a:off x="1556412" y="4953001"/>
            <a:ext cx="2971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4625" indent="-174625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r>
              <a:rPr lang="es-ES" sz="1400">
                <a:solidFill>
                  <a:srgbClr val="800000"/>
                </a:solidFill>
                <a:latin typeface="Garamond" pitchFamily="-111" charset="0"/>
              </a:rPr>
              <a:t>Encontrar Actores y Casos de Uso</a:t>
            </a:r>
          </a:p>
          <a:p>
            <a:pPr marL="174625" indent="-174625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r>
              <a:rPr lang="es-ES" sz="1400" b="1">
                <a:solidFill>
                  <a:srgbClr val="800000"/>
                </a:solidFill>
                <a:latin typeface="Garamond" pitchFamily="-111" charset="0"/>
              </a:rPr>
              <a:t>Priorizar los Casos de Uso</a:t>
            </a:r>
          </a:p>
          <a:p>
            <a:pPr marL="174625" indent="-174625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r>
              <a:rPr lang="es-ES" sz="1400" b="1">
                <a:solidFill>
                  <a:srgbClr val="800000"/>
                </a:solidFill>
                <a:latin typeface="Garamond" pitchFamily="-111" charset="0"/>
              </a:rPr>
              <a:t>Detallar los Casos de Uso</a:t>
            </a:r>
          </a:p>
          <a:p>
            <a:pPr marL="174625" indent="-174625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r>
              <a:rPr lang="es-ES" sz="1400">
                <a:solidFill>
                  <a:srgbClr val="800000"/>
                </a:solidFill>
                <a:latin typeface="Garamond" pitchFamily="-111" charset="0"/>
              </a:rPr>
              <a:t>Prototipar la Interfaz de Usuario</a:t>
            </a:r>
          </a:p>
          <a:p>
            <a:pPr marL="174625" indent="-174625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r>
              <a:rPr lang="es-ES" sz="1400">
                <a:solidFill>
                  <a:srgbClr val="800000"/>
                </a:solidFill>
                <a:latin typeface="Garamond" pitchFamily="-111" charset="0"/>
              </a:rPr>
              <a:t>Estructurar el Modelo de Casos de Uso</a:t>
            </a:r>
          </a:p>
          <a:p>
            <a:pPr marL="174625" indent="-174625">
              <a:lnSpc>
                <a:spcPct val="70000"/>
              </a:lnSpc>
              <a:spcBef>
                <a:spcPct val="20000"/>
              </a:spcBef>
              <a:buFontTx/>
              <a:buAutoNum type="arabicPeriod"/>
            </a:pPr>
            <a:endParaRPr lang="es-ES" sz="1400">
              <a:solidFill>
                <a:srgbClr val="800000"/>
              </a:solidFill>
              <a:latin typeface="Garamond" pitchFamily="-111" charset="0"/>
            </a:endParaRPr>
          </a:p>
        </p:txBody>
      </p:sp>
      <p:sp>
        <p:nvSpPr>
          <p:cNvPr id="20490" name="Line 18"/>
          <p:cNvSpPr>
            <a:spLocks noChangeShapeType="1"/>
          </p:cNvSpPr>
          <p:nvPr/>
        </p:nvSpPr>
        <p:spPr bwMode="auto">
          <a:xfrm>
            <a:off x="2794662" y="3657600"/>
            <a:ext cx="0" cy="10668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0491" name="Group 19"/>
          <p:cNvGrpSpPr>
            <a:grpSpLocks/>
          </p:cNvGrpSpPr>
          <p:nvPr/>
        </p:nvGrpSpPr>
        <p:grpSpPr bwMode="auto">
          <a:xfrm>
            <a:off x="730912" y="990600"/>
            <a:ext cx="1073150" cy="1219200"/>
            <a:chOff x="2400" y="864"/>
            <a:chExt cx="624" cy="768"/>
          </a:xfrm>
        </p:grpSpPr>
        <p:sp>
          <p:nvSpPr>
            <p:cNvPr id="20494" name="AutoShape 20"/>
            <p:cNvSpPr>
              <a:spLocks noChangeArrowheads="1"/>
            </p:cNvSpPr>
            <p:nvPr/>
          </p:nvSpPr>
          <p:spPr bwMode="auto">
            <a:xfrm rot="10800000">
              <a:off x="2400" y="864"/>
              <a:ext cx="624" cy="768"/>
            </a:xfrm>
            <a:prstGeom prst="foldedCorner">
              <a:avLst>
                <a:gd name="adj" fmla="val 29028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>
              <a:off x="254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496" name="Line 22"/>
            <p:cNvSpPr>
              <a:spLocks noChangeShapeType="1"/>
            </p:cNvSpPr>
            <p:nvPr/>
          </p:nvSpPr>
          <p:spPr bwMode="auto">
            <a:xfrm>
              <a:off x="254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497" name="Line 23"/>
            <p:cNvSpPr>
              <a:spLocks noChangeShapeType="1"/>
            </p:cNvSpPr>
            <p:nvPr/>
          </p:nvSpPr>
          <p:spPr bwMode="auto">
            <a:xfrm>
              <a:off x="2544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498" name="Line 24"/>
            <p:cNvSpPr>
              <a:spLocks noChangeShapeType="1"/>
            </p:cNvSpPr>
            <p:nvPr/>
          </p:nvSpPr>
          <p:spPr bwMode="auto">
            <a:xfrm>
              <a:off x="2544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499" name="Line 25"/>
            <p:cNvSpPr>
              <a:spLocks noChangeShapeType="1"/>
            </p:cNvSpPr>
            <p:nvPr/>
          </p:nvSpPr>
          <p:spPr bwMode="auto">
            <a:xfrm>
              <a:off x="2544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544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5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049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86" y="1066801"/>
            <a:ext cx="532791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13" y="1981201"/>
            <a:ext cx="5850731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202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i="1" smtClean="0">
                <a:latin typeface="News Gothic MT" pitchFamily="-111" charset="0"/>
                <a:cs typeface="News Gothic MT" pitchFamily="-111" charset="0"/>
              </a:rPr>
              <a:t>The Golf Shop</a:t>
            </a:r>
            <a:r>
              <a:rPr lang="es-ES" smtClean="0">
                <a:latin typeface="News Gothic MT" pitchFamily="-111" charset="0"/>
                <a:cs typeface="News Gothic MT" pitchFamily="-111" charset="0"/>
              </a:rPr>
              <a:t>: Identificación de Clases de Análisis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51181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30200" y="2971800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30200" y="3581400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30200" y="4495800"/>
            <a:ext cx="957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9050" y="1600201"/>
            <a:ext cx="5278041" cy="1096963"/>
            <a:chOff x="1488" y="1008"/>
            <a:chExt cx="3069" cy="691"/>
          </a:xfrm>
        </p:grpSpPr>
        <p:pic>
          <p:nvPicPr>
            <p:cNvPr id="21521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008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22" name="Group 9"/>
            <p:cNvGrpSpPr>
              <a:grpSpLocks/>
            </p:cNvGrpSpPr>
            <p:nvPr/>
          </p:nvGrpSpPr>
          <p:grpSpPr bwMode="auto">
            <a:xfrm>
              <a:off x="1488" y="1056"/>
              <a:ext cx="1728" cy="192"/>
              <a:chOff x="1488" y="1056"/>
              <a:chExt cx="1728" cy="192"/>
            </a:xfrm>
          </p:grpSpPr>
          <p:sp>
            <p:nvSpPr>
              <p:cNvPr id="21523" name="Oval 10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1200" cy="192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524" name="Line 11"/>
              <p:cNvSpPr>
                <a:spLocks noChangeShapeType="1"/>
              </p:cNvSpPr>
              <p:nvPr/>
            </p:nvSpPr>
            <p:spPr bwMode="auto">
              <a:xfrm>
                <a:off x="2688" y="1152"/>
                <a:ext cx="528" cy="4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066800"/>
            <a:ext cx="9575800" cy="528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0400" y="2636838"/>
            <a:ext cx="7924800" cy="1096962"/>
            <a:chOff x="384" y="1661"/>
            <a:chExt cx="4608" cy="691"/>
          </a:xfrm>
        </p:grpSpPr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384" y="2064"/>
              <a:ext cx="1800" cy="19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2184" y="1920"/>
              <a:ext cx="151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pic>
          <p:nvPicPr>
            <p:cNvPr id="2152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" y="1661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88925" y="4419601"/>
            <a:ext cx="8043466" cy="1096963"/>
            <a:chOff x="168" y="2784"/>
            <a:chExt cx="4677" cy="691"/>
          </a:xfrm>
        </p:grpSpPr>
        <p:sp>
          <p:nvSpPr>
            <p:cNvPr id="21515" name="Oval 18"/>
            <p:cNvSpPr>
              <a:spLocks noChangeArrowheads="1"/>
            </p:cNvSpPr>
            <p:nvPr/>
          </p:nvSpPr>
          <p:spPr bwMode="auto">
            <a:xfrm>
              <a:off x="168" y="2976"/>
              <a:ext cx="1752" cy="19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2151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784"/>
              <a:ext cx="1389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Line 20"/>
            <p:cNvSpPr>
              <a:spLocks noChangeShapeType="1"/>
            </p:cNvSpPr>
            <p:nvPr/>
          </p:nvSpPr>
          <p:spPr bwMode="auto">
            <a:xfrm flipV="1">
              <a:off x="1920" y="2976"/>
              <a:ext cx="1584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26795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26738</TotalTime>
  <Words>410</Words>
  <Application>Microsoft Office PowerPoint</Application>
  <PresentationFormat>A4 (210 x 297 mm)</PresentationFormat>
  <Paragraphs>76</Paragraphs>
  <Slides>17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Garamond</vt:lpstr>
      <vt:lpstr>Garrison Light Sans</vt:lpstr>
      <vt:lpstr>News Gothic MT</vt:lpstr>
      <vt:lpstr>Times New Roman</vt:lpstr>
      <vt:lpstr>Trebuchet MS</vt:lpstr>
      <vt:lpstr>Wingdings</vt:lpstr>
      <vt:lpstr>Diseño predeterminado</vt:lpstr>
      <vt:lpstr>Visio</vt:lpstr>
      <vt:lpstr>Fundamentos de ingeniería de software </vt:lpstr>
      <vt:lpstr>Trazabilidad </vt:lpstr>
      <vt:lpstr>Comparativa Modelo CU y de Análisis</vt:lpstr>
      <vt:lpstr>Modelo en Tres Capas</vt:lpstr>
      <vt:lpstr>Clase de Análisis: Interfaz</vt:lpstr>
      <vt:lpstr>Clase de Análisis: Entidad</vt:lpstr>
      <vt:lpstr>Clase de Análisis: Control</vt:lpstr>
      <vt:lpstr>Ejemplo: WF Requisitos: The Golf Shop</vt:lpstr>
      <vt:lpstr>The Golf Shop: Identificación de Clases de Análisis</vt:lpstr>
      <vt:lpstr>The Golf Shop: Identificación de Clases de Análisis</vt:lpstr>
      <vt:lpstr>The Golf Shop: Clases de Análisis</vt:lpstr>
      <vt:lpstr>The Golf Shop: Diagrama de Clases de Análisis</vt:lpstr>
      <vt:lpstr>The Golf Shop: Diagrama de Interacción de Análisis</vt:lpstr>
      <vt:lpstr>Caso de Uso: Análisis: Ejemplo</vt:lpstr>
      <vt:lpstr>Caso de Uso: Análisis: Ejemplo</vt:lpstr>
      <vt:lpstr>Caso de Uso: Análisis: Ejemplo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1074</cp:revision>
  <cp:lastPrinted>2001-11-28T11:57:43Z</cp:lastPrinted>
  <dcterms:created xsi:type="dcterms:W3CDTF">2009-02-25T15:49:25Z</dcterms:created>
  <dcterms:modified xsi:type="dcterms:W3CDTF">2019-07-22T23:58:11Z</dcterms:modified>
</cp:coreProperties>
</file>