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4" r:id="rId2"/>
    <p:sldId id="429" r:id="rId3"/>
    <p:sldId id="430" r:id="rId4"/>
    <p:sldId id="431" r:id="rId5"/>
    <p:sldId id="432" r:id="rId6"/>
    <p:sldId id="433" r:id="rId7"/>
    <p:sldId id="425" r:id="rId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515151"/>
    <a:srgbClr val="90AC48"/>
    <a:srgbClr val="9A9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4" autoAdjust="0"/>
    <p:restoredTop sz="92265" autoAdjust="0"/>
  </p:normalViewPr>
  <p:slideViewPr>
    <p:cSldViewPr>
      <p:cViewPr varScale="1">
        <p:scale>
          <a:sx n="74" d="100"/>
          <a:sy n="74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2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8DA35-E1D9-4F22-BF62-2ABFB5E2BBE8}" type="datetimeFigureOut">
              <a:rPr lang="es-MX" smtClean="0"/>
              <a:t>25/03/2014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80A96-C74E-43D2-A156-204695399E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250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radeGothic Bold" pitchFamily="2" charset="0"/>
              </a:defRPr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radeGothic Bold" pitchFamily="2" charset="0"/>
              </a:defRPr>
            </a:lvl1pPr>
          </a:lstStyle>
          <a:p>
            <a:fld id="{E1F304F3-D312-354C-AF1D-5D7579675384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80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adeGothic Bold" pitchFamily="2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49238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29F9599-D18A-4FF7-9E43-3BBAAA173CDD}" type="slidenum">
              <a:rPr lang="en-US" sz="1200" smtClean="0">
                <a:latin typeface="TradeGothic Bold"/>
              </a:rPr>
              <a:pPr/>
              <a:t>5</a:t>
            </a:fld>
            <a:endParaRPr lang="en-US" sz="1200" smtClean="0">
              <a:latin typeface="TradeGothic Bold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>
                <a:latin typeface="TradeGothic Bold"/>
                <a:ea typeface="ＭＳ Ｐゴシック" pitchFamily="34" charset="-128"/>
              </a:rPr>
              <a:t>Se puede aprovechar esta transparencia para explicar que los execution environments, como un explorador, son un nodo puesto que ejecutan software, como los applets de Java</a:t>
            </a:r>
          </a:p>
        </p:txBody>
      </p:sp>
    </p:spTree>
    <p:extLst>
      <p:ext uri="{BB962C8B-B14F-4D97-AF65-F5344CB8AC3E}">
        <p14:creationId xmlns:p14="http://schemas.microsoft.com/office/powerpoint/2010/main" val="259568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4AEBC72-4CFD-4C95-B0ED-6AB0C0F8BD23}" type="slidenum">
              <a:rPr lang="en-US" sz="1200" smtClean="0">
                <a:latin typeface="TradeGothic Bold"/>
              </a:rPr>
              <a:pPr/>
              <a:t>6</a:t>
            </a:fld>
            <a:endParaRPr lang="en-US" sz="1200" smtClean="0">
              <a:latin typeface="TradeGothic Bold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4838"/>
            <a:ext cx="5610225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>
                <a:latin typeface="TradeGothic Bold"/>
                <a:ea typeface="ＭＳ Ｐゴシック" pitchFamily="34" charset="-128"/>
              </a:rPr>
              <a:t>Además de artifact se pueden utilizar otros muchos: file, deployment spec, document, executable, script</a:t>
            </a:r>
          </a:p>
        </p:txBody>
      </p:sp>
    </p:spTree>
    <p:extLst>
      <p:ext uri="{BB962C8B-B14F-4D97-AF65-F5344CB8AC3E}">
        <p14:creationId xmlns:p14="http://schemas.microsoft.com/office/powerpoint/2010/main" val="235320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698893" indent="-268805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075220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505308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1935396" indent="-215044" defTabSz="906471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365484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795572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225660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655748" indent="-215044" algn="ctr" defTabSz="906471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370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04800" y="892175"/>
            <a:ext cx="8534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04800" y="2895600"/>
            <a:ext cx="8534400" cy="2133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C4EC3A4-B323-DD4E-A080-48A2D14C0D9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F455FA-FD61-0842-BD62-FF2C6C1491E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65B43B9-DC0E-AF45-8A39-449CBB6CC72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29D22E-BACE-6542-8CA0-2D6590B45BF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08FF9-3C9A-B74A-AA17-A64A1F5EBFA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52BEE-9984-F749-B9C1-F4D14F63C27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E7EBF30-281C-7E4E-B285-1A7CACE096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15CB74-9AD6-A744-AF14-1CB3B25F2F7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2A3F3-C36E-3043-BCB5-8E29D0E8B85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8" descr="pleca_ppt"/>
          <p:cNvPicPr>
            <a:picLocks noChangeAspect="1" noChangeArrowheads="1"/>
          </p:cNvPicPr>
          <p:nvPr userDrawn="1"/>
        </p:nvPicPr>
        <p:blipFill>
          <a:blip r:embed="rId13" cstate="print">
            <a:alphaModFix amt="85000"/>
          </a:blip>
          <a:srcRect/>
          <a:stretch>
            <a:fillRect/>
          </a:stretch>
        </p:blipFill>
        <p:spPr bwMode="auto">
          <a:xfrm>
            <a:off x="0" y="5562600"/>
            <a:ext cx="9144000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Group 11"/>
          <p:cNvGrpSpPr>
            <a:grpSpLocks/>
          </p:cNvGrpSpPr>
          <p:nvPr userDrawn="1"/>
        </p:nvGrpSpPr>
        <p:grpSpPr bwMode="auto">
          <a:xfrm>
            <a:off x="6934200" y="6324600"/>
            <a:ext cx="2057400" cy="381000"/>
            <a:chOff x="6934200" y="6324600"/>
            <a:chExt cx="2057400" cy="381000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6934200" y="6400800"/>
              <a:ext cx="20574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7086600" y="6324600"/>
              <a:ext cx="304800" cy="304800"/>
            </a:xfrm>
            <a:prstGeom prst="rect">
              <a:avLst/>
            </a:prstGeom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cs typeface="ＭＳ Ｐゴシック" pitchFamily="-105" charset="-128"/>
              </a:endParaRPr>
            </a:p>
          </p:txBody>
        </p:sp>
      </p:grpSp>
      <p:pic>
        <p:nvPicPr>
          <p:cNvPr id="1030" name="Picture 3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48600" y="6172200"/>
            <a:ext cx="12954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6858000" y="6413500"/>
            <a:ext cx="762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pPr algn="r"/>
            <a:r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Page - </a:t>
            </a:r>
            <a:fld id="{EA8A37D5-556C-5743-AAD5-7D32F8E35146}" type="slidenum">
              <a:rPr lang="es-ES" sz="80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pPr algn="r"/>
              <a:t>‹Nº›</a:t>
            </a:fld>
            <a:endParaRPr lang="es-ES" sz="80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4343400" y="6367463"/>
            <a:ext cx="2301875" cy="21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5" rIns="91429" bIns="45715">
            <a:prstTxWarp prst="textNoShape">
              <a:avLst/>
            </a:prstTxWarp>
            <a:spAutoFit/>
          </a:bodyPr>
          <a:lstStyle/>
          <a:p>
            <a:r>
              <a:rPr lang="en-US" sz="80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Fundamentos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</a:t>
            </a:r>
            <a:r>
              <a:rPr lang="en-US" sz="800" baseline="0" dirty="0" err="1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ingeniería</a:t>
            </a:r>
            <a:r>
              <a:rPr lang="en-US" sz="800" baseline="0" dirty="0" smtClean="0">
                <a:solidFill>
                  <a:srgbClr val="404040"/>
                </a:solidFill>
                <a:latin typeface="News Gothic MT" pitchFamily="-105" charset="0"/>
                <a:ea typeface="News Gothic MT" pitchFamily="-105" charset="0"/>
                <a:cs typeface="News Gothic MT" pitchFamily="-105" charset="0"/>
              </a:rPr>
              <a:t> de software</a:t>
            </a:r>
            <a:endParaRPr lang="en-US" sz="800" dirty="0">
              <a:solidFill>
                <a:srgbClr val="404040"/>
              </a:solidFill>
              <a:latin typeface="News Gothic MT" pitchFamily="-105" charset="0"/>
              <a:ea typeface="News Gothic MT" pitchFamily="-105" charset="0"/>
              <a:cs typeface="News Gothic MT" pitchFamily="-10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/>
          <a:ea typeface="+mj-ea"/>
          <a:cs typeface="News Gothic MT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515151"/>
          </a:solidFill>
          <a:latin typeface="News Gothic MT" pitchFamily="25" charset="0"/>
          <a:ea typeface="ＭＳ Ｐゴシック" pitchFamily="48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Font typeface="Lucida Grande" pitchFamily="-105" charset="0"/>
        <a:buChar char="&gt;"/>
        <a:defRPr sz="2400">
          <a:solidFill>
            <a:srgbClr val="515151"/>
          </a:solidFill>
          <a:latin typeface="News Gothic MT"/>
          <a:ea typeface="+mn-ea"/>
          <a:cs typeface="News Gothic MT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2000">
          <a:solidFill>
            <a:srgbClr val="515151"/>
          </a:solidFill>
          <a:latin typeface="News Gothic MT"/>
          <a:ea typeface="+mn-ea"/>
          <a:cs typeface="News Gothic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•"/>
        <a:defRPr>
          <a:solidFill>
            <a:srgbClr val="515151"/>
          </a:solidFill>
          <a:latin typeface="News Gothic MT"/>
          <a:ea typeface="+mn-ea"/>
          <a:cs typeface="News Gothic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–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0AC48"/>
        </a:buClr>
        <a:buChar char="»"/>
        <a:defRPr sz="1600">
          <a:solidFill>
            <a:srgbClr val="515151"/>
          </a:solidFill>
          <a:latin typeface="News Gothic MT"/>
          <a:ea typeface="+mn-ea"/>
          <a:cs typeface="News Gothic M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11: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 la transferencia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despliegue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Introducción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005808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Representa la arquitectura de ejecución de los sistemas.</a:t>
            </a:r>
          </a:p>
          <a:p>
            <a:pPr algn="just" eaLnBrk="1" hangingPunct="1"/>
            <a:endParaRPr lang="es-ES" dirty="0"/>
          </a:p>
          <a:p>
            <a:pPr algn="just" eaLnBrk="1" hangingPunct="1"/>
            <a:r>
              <a:rPr lang="es-ES" dirty="0" smtClean="0"/>
              <a:t> Muestra artefactos del sistema como nodos, los cuales son conectados mediante caminos de comunicación para crear redes de complejidad arbitraria. </a:t>
            </a:r>
          </a:p>
          <a:p>
            <a:pPr algn="just" eaLnBrk="1" hangingPunct="1"/>
            <a:endParaRPr lang="es-ES" dirty="0"/>
          </a:p>
          <a:p>
            <a:pPr algn="just" eaLnBrk="1" hangingPunct="1"/>
            <a:r>
              <a:rPr lang="es-ES" dirty="0" smtClean="0"/>
              <a:t>Los nodos son definidos de forma anidada, representando tanto dispositivos hardware como entornos de ejecución software.</a:t>
            </a:r>
          </a:p>
        </p:txBody>
      </p:sp>
    </p:spTree>
    <p:extLst>
      <p:ext uri="{BB962C8B-B14F-4D97-AF65-F5344CB8AC3E}">
        <p14:creationId xmlns:p14="http://schemas.microsoft.com/office/powerpoint/2010/main" val="1461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Nodos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978775" cy="4572000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Un nodo</a:t>
            </a:r>
            <a:r>
              <a:rPr lang="es-ES" dirty="0" smtClean="0">
                <a:sym typeface="Wingdings" pitchFamily="2" charset="2"/>
              </a:rPr>
              <a:t> representa un tipo de recurso computacional sobre el que se pueden desplegar  artefactos para su ejecución.</a:t>
            </a:r>
          </a:p>
          <a:p>
            <a:pPr algn="just" eaLnBrk="1" hangingPunct="1"/>
            <a:endParaRPr lang="es-ES" dirty="0" smtClean="0">
              <a:sym typeface="Wingdings" pitchFamily="2" charset="2"/>
            </a:endParaRPr>
          </a:p>
          <a:p>
            <a:pPr algn="just" eaLnBrk="1" hangingPunct="1"/>
            <a:r>
              <a:rPr lang="es-ES" dirty="0" smtClean="0">
                <a:sym typeface="Wingdings" pitchFamily="2" charset="2"/>
              </a:rPr>
              <a:t>Dos posibles estereotipos:</a:t>
            </a:r>
          </a:p>
          <a:p>
            <a:pPr lvl="1" algn="just" eaLnBrk="1" hangingPunct="1"/>
            <a:r>
              <a:rPr lang="es-ES" dirty="0" smtClean="0"/>
              <a:t>Dispositivos hardware: un ordenador, un procesador, un teléfono móvil, etc.</a:t>
            </a:r>
          </a:p>
          <a:p>
            <a:pPr lvl="1" algn="just" eaLnBrk="1" hangingPunct="1"/>
            <a:r>
              <a:rPr lang="es-ES" dirty="0" smtClean="0"/>
              <a:t>Entornos de ejecución: sistemas software que albergan o contienen el software desarrollado, como sistemas operativos, servidores y clientes Web, etc.</a:t>
            </a:r>
          </a:p>
          <a:p>
            <a:pPr lvl="1" algn="just" eaLnBrk="1" hangingPunct="1"/>
            <a:endParaRPr lang="es-ES" dirty="0" smtClean="0"/>
          </a:p>
          <a:p>
            <a:pPr algn="just" eaLnBrk="1" hangingPunct="1"/>
            <a:r>
              <a:rPr lang="es-ES" dirty="0" smtClean="0"/>
              <a:t>Un nodo puede, a su vez, albergar otros nodos, en una estructura anidada.</a:t>
            </a:r>
          </a:p>
        </p:txBody>
      </p:sp>
    </p:spTree>
    <p:extLst>
      <p:ext uri="{BB962C8B-B14F-4D97-AF65-F5344CB8AC3E}">
        <p14:creationId xmlns:p14="http://schemas.microsoft.com/office/powerpoint/2010/main" val="230580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1975" y="1143000"/>
            <a:ext cx="8159750" cy="788988"/>
          </a:xfrm>
        </p:spPr>
        <p:txBody>
          <a:bodyPr/>
          <a:lstStyle/>
          <a:p>
            <a:pPr eaLnBrk="1" hangingPunct="1"/>
            <a:r>
              <a:rPr lang="es-ES" smtClean="0"/>
              <a:t>Notación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Nodos</a:t>
            </a:r>
          </a:p>
        </p:txBody>
      </p:sp>
      <p:pic>
        <p:nvPicPr>
          <p:cNvPr id="14340" name="Picture 4" descr="No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140075"/>
            <a:ext cx="19685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6661" name="Picture 5" descr="Nodo para anid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0" y="3787775"/>
            <a:ext cx="12954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19213" y="2708275"/>
            <a:ext cx="4837112" cy="2952750"/>
            <a:chOff x="831" y="1434"/>
            <a:chExt cx="3047" cy="1860"/>
          </a:xfrm>
        </p:grpSpPr>
        <p:sp>
          <p:nvSpPr>
            <p:cNvPr id="14351" name="Text Box 7"/>
            <p:cNvSpPr txBox="1">
              <a:spLocks noChangeArrowheads="1"/>
            </p:cNvSpPr>
            <p:nvPr/>
          </p:nvSpPr>
          <p:spPr bwMode="auto">
            <a:xfrm>
              <a:off x="831" y="2233"/>
              <a:ext cx="9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Nodo</a:t>
              </a:r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 flipH="1">
              <a:off x="1156" y="2338"/>
              <a:ext cx="77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3" name="Oval 9"/>
            <p:cNvSpPr>
              <a:spLocks noChangeArrowheads="1"/>
            </p:cNvSpPr>
            <p:nvPr/>
          </p:nvSpPr>
          <p:spPr bwMode="auto">
            <a:xfrm>
              <a:off x="1927" y="1434"/>
              <a:ext cx="1951" cy="186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36975" y="1989138"/>
            <a:ext cx="1655763" cy="1741487"/>
            <a:chOff x="2354" y="981"/>
            <a:chExt cx="1043" cy="1097"/>
          </a:xfrm>
        </p:grpSpPr>
        <p:sp>
          <p:nvSpPr>
            <p:cNvPr id="14348" name="Text Box 11"/>
            <p:cNvSpPr txBox="1">
              <a:spLocks noChangeArrowheads="1"/>
            </p:cNvSpPr>
            <p:nvPr/>
          </p:nvSpPr>
          <p:spPr bwMode="auto">
            <a:xfrm>
              <a:off x="2354" y="981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Nombre del nodo</a:t>
              </a:r>
            </a:p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(obligatorio)</a:t>
              </a:r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 flipH="1">
              <a:off x="2880" y="1253"/>
              <a:ext cx="0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50" name="Oval 13"/>
            <p:cNvSpPr>
              <a:spLocks noChangeArrowheads="1"/>
            </p:cNvSpPr>
            <p:nvPr/>
          </p:nvSpPr>
          <p:spPr bwMode="auto">
            <a:xfrm>
              <a:off x="2580" y="1942"/>
              <a:ext cx="590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067175" y="3270250"/>
            <a:ext cx="4752975" cy="1016000"/>
            <a:chOff x="2562" y="1788"/>
            <a:chExt cx="2994" cy="640"/>
          </a:xfrm>
        </p:grpSpPr>
        <p:sp>
          <p:nvSpPr>
            <p:cNvPr id="14345" name="Text Box 15"/>
            <p:cNvSpPr txBox="1">
              <a:spLocks noChangeArrowheads="1"/>
            </p:cNvSpPr>
            <p:nvPr/>
          </p:nvSpPr>
          <p:spPr bwMode="auto">
            <a:xfrm>
              <a:off x="4059" y="1788"/>
              <a:ext cx="149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Estereotipo (opcional)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«device»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</a:rPr>
                <a:t>«execution environment»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</a:rPr>
                <a:t>«pc»</a:t>
              </a:r>
            </a:p>
            <a:p>
              <a:r>
                <a:rPr lang="en-US" sz="1200" b="1">
                  <a:solidFill>
                    <a:srgbClr val="FF0000"/>
                  </a:solidFill>
                  <a:latin typeface="Tahoma" pitchFamily="34" charset="0"/>
                </a:rPr>
                <a:t>…</a:t>
              </a:r>
              <a:endParaRPr lang="en-US" sz="1200" b="1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346" name="Line 16"/>
            <p:cNvSpPr>
              <a:spLocks noChangeShapeType="1"/>
            </p:cNvSpPr>
            <p:nvPr/>
          </p:nvSpPr>
          <p:spPr bwMode="auto">
            <a:xfrm flipH="1" flipV="1">
              <a:off x="3198" y="1888"/>
              <a:ext cx="8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4347" name="Oval 17"/>
            <p:cNvSpPr>
              <a:spLocks noChangeArrowheads="1"/>
            </p:cNvSpPr>
            <p:nvPr/>
          </p:nvSpPr>
          <p:spPr bwMode="auto">
            <a:xfrm>
              <a:off x="2562" y="1806"/>
              <a:ext cx="636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0995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Relaciones entre nodos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143000"/>
            <a:ext cx="8159750" cy="1533525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Las asociaciones entre nodos permiten modelar:</a:t>
            </a:r>
          </a:p>
          <a:p>
            <a:pPr lvl="1" algn="just" eaLnBrk="1" hangingPunct="1"/>
            <a:r>
              <a:rPr lang="es-ES" dirty="0" smtClean="0"/>
              <a:t>Un canal de comunicación existente entre nodos y el tipo.</a:t>
            </a:r>
          </a:p>
          <a:p>
            <a:pPr lvl="1" algn="just" eaLnBrk="1" hangingPunct="1"/>
            <a:r>
              <a:rPr lang="es-ES" dirty="0" smtClean="0"/>
              <a:t>La cardinalidad de la relación.</a:t>
            </a:r>
          </a:p>
          <a:p>
            <a:pPr algn="just" eaLnBrk="1" hangingPunct="1">
              <a:buFont typeface="Trebuchet MS" pitchFamily="34" charset="0"/>
              <a:buNone/>
            </a:pPr>
            <a:endParaRPr lang="es-ES" dirty="0" smtClean="0"/>
          </a:p>
        </p:txBody>
      </p:sp>
      <p:pic>
        <p:nvPicPr>
          <p:cNvPr id="15364" name="Picture 4" descr="Despliegue Ejemplo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68328"/>
            <a:ext cx="7453312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95725" y="2780928"/>
            <a:ext cx="1871663" cy="1689100"/>
            <a:chOff x="2454" y="1967"/>
            <a:chExt cx="1179" cy="1064"/>
          </a:xfrm>
        </p:grpSpPr>
        <p:sp>
          <p:nvSpPr>
            <p:cNvPr id="15372" name="Text Box 6"/>
            <p:cNvSpPr txBox="1">
              <a:spLocks noChangeArrowheads="1"/>
            </p:cNvSpPr>
            <p:nvPr/>
          </p:nvSpPr>
          <p:spPr bwMode="auto">
            <a:xfrm>
              <a:off x="2454" y="1967"/>
              <a:ext cx="1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Tipo de comunicación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Tahoma" pitchFamily="34" charset="0"/>
                </a:rPr>
                <a:t>(http, tcp, RMI, rs232, …)</a:t>
              </a:r>
            </a:p>
          </p:txBody>
        </p:sp>
        <p:sp>
          <p:nvSpPr>
            <p:cNvPr id="15373" name="Line 7"/>
            <p:cNvSpPr>
              <a:spLocks noChangeShapeType="1"/>
            </p:cNvSpPr>
            <p:nvPr/>
          </p:nvSpPr>
          <p:spPr bwMode="auto">
            <a:xfrm flipH="1">
              <a:off x="3037" y="2211"/>
              <a:ext cx="0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5374" name="Oval 8"/>
            <p:cNvSpPr>
              <a:spLocks noChangeArrowheads="1"/>
            </p:cNvSpPr>
            <p:nvPr/>
          </p:nvSpPr>
          <p:spPr bwMode="auto">
            <a:xfrm>
              <a:off x="2868" y="2895"/>
              <a:ext cx="363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76688" y="4517653"/>
            <a:ext cx="1719262" cy="1076325"/>
            <a:chOff x="2505" y="3061"/>
            <a:chExt cx="1083" cy="678"/>
          </a:xfrm>
        </p:grpSpPr>
        <p:sp>
          <p:nvSpPr>
            <p:cNvPr id="15367" name="Text Box 10"/>
            <p:cNvSpPr txBox="1">
              <a:spLocks noChangeArrowheads="1"/>
            </p:cNvSpPr>
            <p:nvPr/>
          </p:nvSpPr>
          <p:spPr bwMode="auto">
            <a:xfrm>
              <a:off x="2530" y="3566"/>
              <a:ext cx="10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Multiplicidad</a:t>
              </a:r>
            </a:p>
          </p:txBody>
        </p:sp>
        <p:sp>
          <p:nvSpPr>
            <p:cNvPr id="15368" name="Line 11"/>
            <p:cNvSpPr>
              <a:spLocks noChangeShapeType="1"/>
            </p:cNvSpPr>
            <p:nvPr/>
          </p:nvSpPr>
          <p:spPr bwMode="auto">
            <a:xfrm>
              <a:off x="2623" y="3191"/>
              <a:ext cx="393" cy="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5369" name="Oval 12"/>
            <p:cNvSpPr>
              <a:spLocks noChangeArrowheads="1"/>
            </p:cNvSpPr>
            <p:nvPr/>
          </p:nvSpPr>
          <p:spPr bwMode="auto">
            <a:xfrm>
              <a:off x="2505" y="3061"/>
              <a:ext cx="227" cy="1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5370" name="Oval 13"/>
            <p:cNvSpPr>
              <a:spLocks noChangeArrowheads="1"/>
            </p:cNvSpPr>
            <p:nvPr/>
          </p:nvSpPr>
          <p:spPr bwMode="auto">
            <a:xfrm>
              <a:off x="3361" y="3061"/>
              <a:ext cx="227" cy="12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  <p:sp>
          <p:nvSpPr>
            <p:cNvPr id="15371" name="Line 14"/>
            <p:cNvSpPr>
              <a:spLocks noChangeShapeType="1"/>
            </p:cNvSpPr>
            <p:nvPr/>
          </p:nvSpPr>
          <p:spPr bwMode="auto">
            <a:xfrm rot="5400000">
              <a:off x="3104" y="3185"/>
              <a:ext cx="390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3459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Artefactos</a:t>
            </a:r>
          </a:p>
        </p:txBody>
      </p:sp>
      <p:sp>
        <p:nvSpPr>
          <p:cNvPr id="160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549275"/>
            <a:ext cx="6149975" cy="5257800"/>
          </a:xfrm>
        </p:spPr>
        <p:txBody>
          <a:bodyPr/>
          <a:lstStyle/>
          <a:p>
            <a:pPr algn="just" eaLnBrk="1" hangingPunct="1"/>
            <a:r>
              <a:rPr lang="es-ES" dirty="0" smtClean="0"/>
              <a:t>Representan la especificación de un elemento de implementación concreto y real:</a:t>
            </a:r>
          </a:p>
          <a:p>
            <a:pPr lvl="1" algn="just" eaLnBrk="1" hangingPunct="1"/>
            <a:r>
              <a:rPr lang="es-ES" dirty="0"/>
              <a:t>G</a:t>
            </a:r>
            <a:r>
              <a:rPr lang="es-ES" dirty="0" smtClean="0"/>
              <a:t>eneralmente archivos (ejecutables, de datos, de configuración, HTML, documentos, resultados del proceso de desarrollo, …).</a:t>
            </a:r>
          </a:p>
          <a:p>
            <a:pPr lvl="1" algn="just" eaLnBrk="1" hangingPunct="1"/>
            <a:r>
              <a:rPr lang="es-ES" dirty="0" smtClean="0"/>
              <a:t>Tablas de la base de datos</a:t>
            </a:r>
          </a:p>
          <a:p>
            <a:pPr algn="just" eaLnBrk="1" hangingPunct="1"/>
            <a:endParaRPr lang="es-ES" dirty="0" smtClean="0"/>
          </a:p>
          <a:p>
            <a:pPr algn="just" eaLnBrk="1" hangingPunct="1"/>
            <a:r>
              <a:rPr lang="es-ES" dirty="0" smtClean="0"/>
              <a:t>Los artefactos se ‘despliegan’ en los nodos, indicando que recurso computacional los va a albergar y, en su caso, ejecutar.</a:t>
            </a:r>
          </a:p>
          <a:p>
            <a:pPr algn="just" eaLnBrk="1" hangingPunct="1"/>
            <a:endParaRPr lang="es-ES" dirty="0" smtClean="0"/>
          </a:p>
        </p:txBody>
      </p:sp>
      <p:pic>
        <p:nvPicPr>
          <p:cNvPr id="16388" name="Picture 4" descr="artefacto-Despliegu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636838"/>
            <a:ext cx="125888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64338" y="1484313"/>
            <a:ext cx="1871662" cy="1558925"/>
            <a:chOff x="4261" y="935"/>
            <a:chExt cx="1179" cy="982"/>
          </a:xfrm>
        </p:grpSpPr>
        <p:sp>
          <p:nvSpPr>
            <p:cNvPr id="16399" name="Text Box 6"/>
            <p:cNvSpPr txBox="1">
              <a:spLocks noChangeArrowheads="1"/>
            </p:cNvSpPr>
            <p:nvPr/>
          </p:nvSpPr>
          <p:spPr bwMode="auto">
            <a:xfrm>
              <a:off x="4261" y="935"/>
              <a:ext cx="1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Nombre</a:t>
              </a:r>
            </a:p>
            <a:p>
              <a:r>
                <a:rPr lang="es-ES" sz="1000" b="1">
                  <a:solidFill>
                    <a:srgbClr val="FF0000"/>
                  </a:solidFill>
                  <a:latin typeface="Tahoma" pitchFamily="34" charset="0"/>
                </a:rPr>
                <a:t>(P.e. nombre del archivo)</a:t>
              </a:r>
            </a:p>
          </p:txBody>
        </p:sp>
        <p:sp>
          <p:nvSpPr>
            <p:cNvPr id="16400" name="Line 7"/>
            <p:cNvSpPr>
              <a:spLocks noChangeShapeType="1"/>
            </p:cNvSpPr>
            <p:nvPr/>
          </p:nvSpPr>
          <p:spPr bwMode="auto">
            <a:xfrm>
              <a:off x="4847" y="1191"/>
              <a:ext cx="6" cy="6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6401" name="Oval 8"/>
            <p:cNvSpPr>
              <a:spLocks noChangeArrowheads="1"/>
            </p:cNvSpPr>
            <p:nvPr/>
          </p:nvSpPr>
          <p:spPr bwMode="auto">
            <a:xfrm>
              <a:off x="4659" y="1818"/>
              <a:ext cx="384" cy="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877050" y="2674938"/>
            <a:ext cx="1871663" cy="1878012"/>
            <a:chOff x="4332" y="1685"/>
            <a:chExt cx="1179" cy="1183"/>
          </a:xfrm>
        </p:grpSpPr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4332" y="2432"/>
              <a:ext cx="1179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1200" b="1">
                  <a:solidFill>
                    <a:srgbClr val="FF0000"/>
                  </a:solidFill>
                  <a:latin typeface="Tahoma" pitchFamily="34" charset="0"/>
                </a:rPr>
                <a:t>Estereotipo </a:t>
              </a:r>
              <a:r>
                <a:rPr lang="es-ES" sz="900" b="1">
                  <a:solidFill>
                    <a:srgbClr val="FF0000"/>
                  </a:solidFill>
                  <a:latin typeface="Tahoma" pitchFamily="34" charset="0"/>
                </a:rPr>
                <a:t>(Obligatorio)</a:t>
              </a:r>
            </a:p>
            <a:p>
              <a:r>
                <a:rPr lang="es-ES" sz="900" b="1">
                  <a:solidFill>
                    <a:srgbClr val="FF0000"/>
                  </a:solidFill>
                  <a:latin typeface="Tahoma" pitchFamily="34" charset="0"/>
                </a:rPr>
                <a:t>«file», «deployment spec», «document», «executable», «script», …</a:t>
              </a:r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 flipH="1">
              <a:off x="4855" y="1798"/>
              <a:ext cx="0" cy="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6398" name="Oval 12"/>
            <p:cNvSpPr>
              <a:spLocks noChangeArrowheads="1"/>
            </p:cNvSpPr>
            <p:nvPr/>
          </p:nvSpPr>
          <p:spPr bwMode="auto">
            <a:xfrm>
              <a:off x="4649" y="1685"/>
              <a:ext cx="408" cy="1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s-MX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107238" y="3357563"/>
            <a:ext cx="1281112" cy="2592387"/>
            <a:chOff x="4477" y="2115"/>
            <a:chExt cx="807" cy="1633"/>
          </a:xfrm>
        </p:grpSpPr>
        <p:grpSp>
          <p:nvGrpSpPr>
            <p:cNvPr id="16392" name="Group 14"/>
            <p:cNvGrpSpPr>
              <a:grpSpLocks/>
            </p:cNvGrpSpPr>
            <p:nvPr/>
          </p:nvGrpSpPr>
          <p:grpSpPr bwMode="auto">
            <a:xfrm>
              <a:off x="4477" y="2115"/>
              <a:ext cx="764" cy="1633"/>
              <a:chOff x="4477" y="2115"/>
              <a:chExt cx="764" cy="1633"/>
            </a:xfrm>
          </p:grpSpPr>
          <p:pic>
            <p:nvPicPr>
              <p:cNvPr id="16394" name="Picture 15" descr="Nodo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" y="2932"/>
                <a:ext cx="764" cy="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5" name="Line 16"/>
              <p:cNvSpPr>
                <a:spLocks noChangeShapeType="1"/>
              </p:cNvSpPr>
              <p:nvPr/>
            </p:nvSpPr>
            <p:spPr bwMode="auto">
              <a:xfrm>
                <a:off x="4859" y="2115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none" w="sm" len="sm"/>
                <a:tailEnd type="arrow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6393" name="Text Box 17"/>
            <p:cNvSpPr txBox="1">
              <a:spLocks noChangeArrowheads="1"/>
            </p:cNvSpPr>
            <p:nvPr/>
          </p:nvSpPr>
          <p:spPr bwMode="auto">
            <a:xfrm>
              <a:off x="4826" y="2341"/>
              <a:ext cx="45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s-ES" sz="900" b="1">
                  <a:latin typeface="Tahoma" pitchFamily="34" charset="0"/>
                </a:rPr>
                <a:t>«deploy»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33046" y="533400"/>
            <a:ext cx="8018585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6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06932" y="2286000"/>
            <a:ext cx="8696392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11: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 la transferencia del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despliegue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392</Words>
  <Application>Microsoft Office PowerPoint</Application>
  <PresentationFormat>Presentación en pantalla (4:3)</PresentationFormat>
  <Paragraphs>60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Lucida Grande</vt:lpstr>
      <vt:lpstr>News Gothic MT</vt:lpstr>
      <vt:lpstr>Tahoma</vt:lpstr>
      <vt:lpstr>Times New Roman</vt:lpstr>
      <vt:lpstr>TradeGothic Bold</vt:lpstr>
      <vt:lpstr>Trebuchet MS</vt:lpstr>
      <vt:lpstr>Wingdings</vt:lpstr>
      <vt:lpstr>Blank Presentation</vt:lpstr>
      <vt:lpstr>Fundamentos de ingeniería de software </vt:lpstr>
      <vt:lpstr>Introducción</vt:lpstr>
      <vt:lpstr>Nodos</vt:lpstr>
      <vt:lpstr>Nodos</vt:lpstr>
      <vt:lpstr>Relaciones entre nodos</vt:lpstr>
      <vt:lpstr>Artefactos</vt:lpstr>
      <vt:lpstr>Fundamentos de ingeniería de software </vt:lpstr>
    </vt:vector>
  </TitlesOfParts>
  <Company>kkubo kkk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kkubo kkk</dc:creator>
  <cp:lastModifiedBy>Departamento Informática</cp:lastModifiedBy>
  <cp:revision>183</cp:revision>
  <cp:lastPrinted>2009-10-26T20:13:22Z</cp:lastPrinted>
  <dcterms:created xsi:type="dcterms:W3CDTF">2009-10-26T20:11:07Z</dcterms:created>
  <dcterms:modified xsi:type="dcterms:W3CDTF">2014-03-26T02:05:39Z</dcterms:modified>
</cp:coreProperties>
</file>