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24" r:id="rId2"/>
    <p:sldId id="435" r:id="rId3"/>
    <p:sldId id="436" r:id="rId4"/>
    <p:sldId id="437" r:id="rId5"/>
    <p:sldId id="438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3" r:id="rId15"/>
    <p:sldId id="454" r:id="rId16"/>
    <p:sldId id="455" r:id="rId17"/>
    <p:sldId id="456" r:id="rId18"/>
    <p:sldId id="457" r:id="rId19"/>
    <p:sldId id="450" r:id="rId20"/>
    <p:sldId id="451" r:id="rId2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515151"/>
    <a:srgbClr val="90AC48"/>
    <a:srgbClr val="9A9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4" autoAdjust="0"/>
    <p:restoredTop sz="92265" autoAdjust="0"/>
  </p:normalViewPr>
  <p:slideViewPr>
    <p:cSldViewPr>
      <p:cViewPr varScale="1">
        <p:scale>
          <a:sx n="74" d="100"/>
          <a:sy n="74" d="100"/>
        </p:scale>
        <p:origin x="15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526" y="-10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8DA35-E1D9-4F22-BF62-2ABFB5E2BBE8}" type="datetimeFigureOut">
              <a:rPr lang="es-MX" smtClean="0"/>
              <a:t>22/07/2019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80A96-C74E-43D2-A156-204695399E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0250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radeGothic Bold" pitchFamily="2" charset="0"/>
              </a:defRPr>
            </a:lvl1pPr>
          </a:lstStyle>
          <a:p>
            <a:fld id="{E1F304F3-D312-354C-AF1D-5D757967538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80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698893" indent="-268805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075220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505308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1935396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365484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795572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225660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655748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509858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4800" y="892175"/>
            <a:ext cx="8534400" cy="1470025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04800" y="2895600"/>
            <a:ext cx="8534400" cy="2133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4EC3A4-B323-DD4E-A080-48A2D14C0D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F455FA-FD61-0842-BD62-FF2C6C1491E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ítulo, objeto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313613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79813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180013" y="1600200"/>
            <a:ext cx="35814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443038" y="6524625"/>
            <a:ext cx="2133600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733800" y="6524625"/>
            <a:ext cx="2895600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524625"/>
            <a:ext cx="2133600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B4388-D9B5-40F6-897A-8E6FBB890F4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8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5B43B9-DC0E-AF45-8A39-449CBB6CC72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929D22E-BACE-6542-8CA0-2D6590B45BF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608FF9-3C9A-B74A-AA17-A64A1F5EBFA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F52BEE-9984-F749-B9C1-F4D14F63C27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E7EBF30-281C-7E4E-B285-1A7CACE096A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815CB74-9AD6-A744-AF14-1CB3B25F2F7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72A3F3-C36E-3043-BCB5-8E29D0E8B85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686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8" descr="pleca_ppt"/>
          <p:cNvPicPr>
            <a:picLocks noChangeAspect="1" noChangeArrowheads="1"/>
          </p:cNvPicPr>
          <p:nvPr userDrawn="1"/>
        </p:nvPicPr>
        <p:blipFill>
          <a:blip r:embed="rId14" cstate="print">
            <a:alphaModFix amt="85000"/>
          </a:blip>
          <a:srcRect/>
          <a:stretch>
            <a:fillRect/>
          </a:stretch>
        </p:blipFill>
        <p:spPr bwMode="auto">
          <a:xfrm>
            <a:off x="0" y="5562600"/>
            <a:ext cx="91440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9" name="Group 11"/>
          <p:cNvGrpSpPr>
            <a:grpSpLocks/>
          </p:cNvGrpSpPr>
          <p:nvPr userDrawn="1"/>
        </p:nvGrpSpPr>
        <p:grpSpPr bwMode="auto">
          <a:xfrm>
            <a:off x="6934200" y="6324600"/>
            <a:ext cx="2057400" cy="381000"/>
            <a:chOff x="6934200" y="6324600"/>
            <a:chExt cx="2057400" cy="381000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6934200" y="6400800"/>
              <a:ext cx="2057400" cy="304800"/>
            </a:xfrm>
            <a:prstGeom prst="rect">
              <a:avLst/>
            </a:prstGeom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cs typeface="ＭＳ Ｐゴシック" pitchFamily="-105" charset="-128"/>
              </a:endParaRPr>
            </a:p>
          </p:txBody>
        </p:sp>
        <p:sp>
          <p:nvSpPr>
            <p:cNvPr id="11" name="Rectangle 10"/>
            <p:cNvSpPr/>
            <p:nvPr userDrawn="1"/>
          </p:nvSpPr>
          <p:spPr bwMode="auto">
            <a:xfrm>
              <a:off x="7086600" y="6324600"/>
              <a:ext cx="304800" cy="304800"/>
            </a:xfrm>
            <a:prstGeom prst="rect">
              <a:avLst/>
            </a:prstGeom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cs typeface="ＭＳ Ｐゴシック" pitchFamily="-105" charset="-128"/>
              </a:endParaRPr>
            </a:p>
          </p:txBody>
        </p:sp>
      </p:grpSp>
      <p:sp>
        <p:nvSpPr>
          <p:cNvPr id="13" name="Rectangle 34"/>
          <p:cNvSpPr>
            <a:spLocks noChangeArrowheads="1"/>
          </p:cNvSpPr>
          <p:nvPr userDrawn="1"/>
        </p:nvSpPr>
        <p:spPr bwMode="auto">
          <a:xfrm>
            <a:off x="6858000" y="6413500"/>
            <a:ext cx="762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>
            <a:prstTxWarp prst="textNoShape">
              <a:avLst/>
            </a:prstTxWarp>
            <a:spAutoFit/>
          </a:bodyPr>
          <a:lstStyle/>
          <a:p>
            <a:pPr algn="r"/>
            <a:r>
              <a:rPr lang="es-ES" sz="80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Page - </a:t>
            </a:r>
            <a:fld id="{EA8A37D5-556C-5743-AAD5-7D32F8E35146}" type="slidenum">
              <a:rPr lang="es-ES" sz="80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pPr algn="r"/>
              <a:t>‹Nº›</a:t>
            </a:fld>
            <a:endParaRPr lang="es-ES" sz="800">
              <a:solidFill>
                <a:srgbClr val="404040"/>
              </a:solidFill>
              <a:latin typeface="News Gothic MT" pitchFamily="-105" charset="0"/>
              <a:ea typeface="News Gothic MT" pitchFamily="-105" charset="0"/>
              <a:cs typeface="News Gothic MT" pitchFamily="-105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 userDrawn="1"/>
        </p:nvSpPr>
        <p:spPr bwMode="auto">
          <a:xfrm>
            <a:off x="4343400" y="6367463"/>
            <a:ext cx="2301875" cy="21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>
            <a:prstTxWarp prst="textNoShape">
              <a:avLst/>
            </a:prstTxWarp>
            <a:spAutoFit/>
          </a:bodyPr>
          <a:lstStyle/>
          <a:p>
            <a:r>
              <a:rPr lang="en-US" sz="800" dirty="0" err="1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Fundamentos</a:t>
            </a:r>
            <a:r>
              <a:rPr lang="en-US" sz="800" baseline="0" dirty="0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 de </a:t>
            </a:r>
            <a:r>
              <a:rPr lang="en-US" sz="800" baseline="0" dirty="0" err="1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ingeniería</a:t>
            </a:r>
            <a:r>
              <a:rPr lang="en-US" sz="800" baseline="0" dirty="0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 de software</a:t>
            </a:r>
            <a:endParaRPr lang="en-US" sz="800" dirty="0">
              <a:solidFill>
                <a:srgbClr val="404040"/>
              </a:solidFill>
              <a:latin typeface="News Gothic MT" pitchFamily="-105" charset="0"/>
              <a:ea typeface="News Gothic MT" pitchFamily="-105" charset="0"/>
              <a:cs typeface="News Gothic MT" pitchFamily="-105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0" y="6330950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/>
          <a:ea typeface="+mj-ea"/>
          <a:cs typeface="News Gothic MT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Font typeface="Lucida Grande" pitchFamily="-105" charset="0"/>
        <a:buChar char="&gt;"/>
        <a:defRPr sz="2400">
          <a:solidFill>
            <a:srgbClr val="515151"/>
          </a:solidFill>
          <a:latin typeface="News Gothic MT"/>
          <a:ea typeface="+mn-ea"/>
          <a:cs typeface="News Gothic MT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–"/>
        <a:defRPr sz="2000">
          <a:solidFill>
            <a:srgbClr val="515151"/>
          </a:solidFill>
          <a:latin typeface="News Gothic MT"/>
          <a:ea typeface="+mn-ea"/>
          <a:cs typeface="News Gothic M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•"/>
        <a:defRPr>
          <a:solidFill>
            <a:srgbClr val="515151"/>
          </a:solidFill>
          <a:latin typeface="News Gothic MT"/>
          <a:ea typeface="+mn-ea"/>
          <a:cs typeface="News Gothic M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–"/>
        <a:defRPr sz="1600">
          <a:solidFill>
            <a:srgbClr val="515151"/>
          </a:solidFill>
          <a:latin typeface="News Gothic MT"/>
          <a:ea typeface="+mn-ea"/>
          <a:cs typeface="News Gothic M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»"/>
        <a:defRPr sz="1600">
          <a:solidFill>
            <a:srgbClr val="515151"/>
          </a:solidFill>
          <a:latin typeface="News Gothic MT"/>
          <a:ea typeface="+mn-ea"/>
          <a:cs typeface="News Gothic M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33046" y="533400"/>
            <a:ext cx="8018585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06932" y="2286000"/>
            <a:ext cx="8696392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12: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MX" sz="2800" dirty="0" smtClean="0">
                <a:latin typeface="News Gothic MT" pitchFamily="-111" charset="0"/>
                <a:cs typeface="News Gothic MT" pitchFamily="-111" charset="0"/>
              </a:rPr>
              <a:t>Modelos de datos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Modelo </a:t>
            </a:r>
            <a:r>
              <a:rPr lang="es-ES" dirty="0" smtClean="0">
                <a:solidFill>
                  <a:srgbClr val="CC0000"/>
                </a:solidFill>
              </a:rPr>
              <a:t>Entidad Relación</a:t>
            </a:r>
          </a:p>
          <a:p>
            <a:pPr eaLnBrk="1" hangingPunct="1"/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36650"/>
            <a:ext cx="7992888" cy="337247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s-ES" dirty="0" smtClean="0"/>
              <a:t>Los atributos se representan mediante elipses, y en su interior el nombre del atributo.</a:t>
            </a:r>
          </a:p>
          <a:p>
            <a:pPr algn="just" eaLnBrk="1" hangingPunct="1"/>
            <a:endParaRPr lang="es-ES" dirty="0" smtClean="0"/>
          </a:p>
        </p:txBody>
      </p:sp>
      <p:pic>
        <p:nvPicPr>
          <p:cNvPr id="15364" name="Picture 4" descr="atribu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924944"/>
            <a:ext cx="3382963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/>
          <a:lstStyle/>
          <a:p>
            <a:pPr eaLnBrk="1" hangingPunct="1"/>
            <a:r>
              <a:rPr lang="es-ES" dirty="0" smtClean="0"/>
              <a:t>Nomenclatura</a:t>
            </a:r>
          </a:p>
        </p:txBody>
      </p:sp>
    </p:spTree>
    <p:extLst>
      <p:ext uri="{BB962C8B-B14F-4D97-AF65-F5344CB8AC3E}">
        <p14:creationId xmlns:p14="http://schemas.microsoft.com/office/powerpoint/2010/main" val="173598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2400" dirty="0" smtClean="0"/>
              <a:t>Conceptos básicos: </a:t>
            </a:r>
            <a:r>
              <a:rPr lang="es-E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RELACIÓN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8136904" cy="47847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ES" dirty="0" smtClean="0"/>
              <a:t>Describe cierta dependencia entre entidades o permite la asociación de las mismas.</a:t>
            </a:r>
          </a:p>
          <a:p>
            <a:pPr marL="0" indent="0" eaLnBrk="1" hangingPunct="1">
              <a:buNone/>
            </a:pPr>
            <a:endParaRPr lang="es-ES" dirty="0" smtClean="0"/>
          </a:p>
          <a:p>
            <a:pPr eaLnBrk="1" hangingPunct="1">
              <a:buFontTx/>
              <a:buNone/>
            </a:pPr>
            <a:r>
              <a:rPr lang="es-ES" dirty="0" smtClean="0"/>
              <a:t>Ejemplo:</a:t>
            </a:r>
          </a:p>
          <a:p>
            <a:pPr lvl="1" eaLnBrk="1" hangingPunct="1"/>
            <a:r>
              <a:rPr lang="es-ES" dirty="0" smtClean="0"/>
              <a:t>Dadas dos entidades “Habitación 502” y “Juan”, es posible relacionar que la habitación 502 se encuentra ocupada por el huésped de nombre Juan.</a:t>
            </a:r>
          </a:p>
          <a:p>
            <a:pPr lvl="1" eaLnBrk="1" hangingPunct="1"/>
            <a:endParaRPr lang="es-ES" dirty="0" smtClean="0"/>
          </a:p>
          <a:p>
            <a:pPr lvl="1" eaLnBrk="1" hangingPunct="1"/>
            <a:r>
              <a:rPr lang="es-ES" dirty="0" smtClean="0"/>
              <a:t>Un huésped (entidad), se aloja (relación) en una habitación (entidad)</a:t>
            </a:r>
          </a:p>
        </p:txBody>
      </p:sp>
    </p:spTree>
    <p:extLst>
      <p:ext uri="{BB962C8B-B14F-4D97-AF65-F5344CB8AC3E}">
        <p14:creationId xmlns:p14="http://schemas.microsoft.com/office/powerpoint/2010/main" val="2420279509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688975"/>
            <a:ext cx="8208912" cy="2307978"/>
          </a:xfrm>
        </p:spPr>
        <p:txBody>
          <a:bodyPr/>
          <a:lstStyle/>
          <a:p>
            <a:pPr algn="just" eaLnBrk="1" hangingPunct="1"/>
            <a:endParaRPr lang="es-ES" dirty="0" smtClean="0"/>
          </a:p>
          <a:p>
            <a:pPr marL="0" indent="0" algn="just" eaLnBrk="1" hangingPunct="1">
              <a:buNone/>
            </a:pPr>
            <a:r>
              <a:rPr lang="es-ES" dirty="0" smtClean="0"/>
              <a:t>Las interrelaciones se representan mediante rombos, y en su interior el nombre de la interrelación.</a:t>
            </a:r>
          </a:p>
          <a:p>
            <a:pPr algn="just" eaLnBrk="1" hangingPunct="1"/>
            <a:endParaRPr lang="es-ES" dirty="0" smtClean="0"/>
          </a:p>
          <a:p>
            <a:pPr algn="just" eaLnBrk="1" hangingPunct="1"/>
            <a:endParaRPr lang="es-ES" dirty="0" smtClean="0"/>
          </a:p>
          <a:p>
            <a:pPr algn="just" eaLnBrk="1" hangingPunct="1"/>
            <a:endParaRPr lang="es-ES" dirty="0" smtClean="0"/>
          </a:p>
          <a:p>
            <a:pPr algn="just" eaLnBrk="1" hangingPunct="1"/>
            <a:endParaRPr lang="es-ES" dirty="0" smtClean="0"/>
          </a:p>
          <a:p>
            <a:pPr algn="just" eaLnBrk="1" hangingPunct="1"/>
            <a:endParaRPr lang="es-ES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/>
          <a:lstStyle/>
          <a:p>
            <a:pPr eaLnBrk="1" hangingPunct="1"/>
            <a:r>
              <a:rPr lang="es-ES" dirty="0" smtClean="0"/>
              <a:t>Nomenclatura</a:t>
            </a:r>
          </a:p>
        </p:txBody>
      </p:sp>
      <p:sp>
        <p:nvSpPr>
          <p:cNvPr id="2" name="Decisión 1"/>
          <p:cNvSpPr/>
          <p:nvPr/>
        </p:nvSpPr>
        <p:spPr bwMode="auto">
          <a:xfrm>
            <a:off x="3131840" y="3140968"/>
            <a:ext cx="3024336" cy="1080120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rPr>
              <a:t>Relación</a:t>
            </a:r>
            <a:endParaRPr kumimoji="0" lang="es-MX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Conceptos básicos: </a:t>
            </a:r>
            <a:r>
              <a:rPr lang="es-E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Cardinalidad</a:t>
            </a:r>
            <a:r>
              <a:rPr lang="es-ES" dirty="0" smtClean="0"/>
              <a:t>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183" y="809111"/>
            <a:ext cx="8640960" cy="6067291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s-ES" dirty="0" smtClean="0"/>
              <a:t>En los extremos de las líneas que parten del rombo se añaden unos números que indican la cantidad de entidades que intervienen en en la interrelación: 1, n. </a:t>
            </a:r>
          </a:p>
          <a:p>
            <a:pPr marL="0" indent="0" algn="just" eaLnBrk="1" hangingPunct="1">
              <a:buNone/>
            </a:pPr>
            <a:endParaRPr lang="es-ES" dirty="0"/>
          </a:p>
          <a:p>
            <a:pPr marL="0" indent="0" algn="just" eaLnBrk="1" hangingPunct="1">
              <a:buNone/>
            </a:pPr>
            <a:endParaRPr lang="es-ES" dirty="0" smtClean="0"/>
          </a:p>
          <a:p>
            <a:pPr marL="0" indent="0" algn="just" eaLnBrk="1" hangingPunct="1">
              <a:buNone/>
            </a:pPr>
            <a:endParaRPr lang="es-ES" dirty="0" smtClean="0"/>
          </a:p>
          <a:p>
            <a:pPr marL="0" indent="0" algn="just" eaLnBrk="1" hangingPunct="1">
              <a:buNone/>
            </a:pPr>
            <a:r>
              <a:rPr lang="es-ES" dirty="0" smtClean="0"/>
              <a:t>Esto también puede hacer modificando el extremo de las líneas. Si terminan con un extremo involucran a una entidad, si terminan en varios extremos, (generalmente tres), involucrarán a varias entidades</a:t>
            </a:r>
            <a:r>
              <a:rPr lang="es-ES" dirty="0"/>
              <a:t>.</a:t>
            </a:r>
            <a:endParaRPr lang="es-ES" dirty="0" smtClean="0"/>
          </a:p>
          <a:p>
            <a:pPr algn="just" eaLnBrk="1" hangingPunct="1"/>
            <a:endParaRPr lang="es-ES" dirty="0" smtClean="0"/>
          </a:p>
        </p:txBody>
      </p:sp>
      <p:pic>
        <p:nvPicPr>
          <p:cNvPr id="18436" name="Picture 4" descr="ejemplointerrelacion1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61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840"/>
            <a:ext cx="5545137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22" name="Grupo 25621"/>
          <p:cNvGrpSpPr/>
          <p:nvPr/>
        </p:nvGrpSpPr>
        <p:grpSpPr>
          <a:xfrm>
            <a:off x="4716016" y="4797152"/>
            <a:ext cx="3422749" cy="1296144"/>
            <a:chOff x="4965674" y="4869160"/>
            <a:chExt cx="3062709" cy="1112560"/>
          </a:xfrm>
        </p:grpSpPr>
        <p:grpSp>
          <p:nvGrpSpPr>
            <p:cNvPr id="25617" name="Grupo 25616"/>
            <p:cNvGrpSpPr/>
            <p:nvPr/>
          </p:nvGrpSpPr>
          <p:grpSpPr>
            <a:xfrm>
              <a:off x="4965674" y="4869160"/>
              <a:ext cx="3062709" cy="1008112"/>
              <a:chOff x="3563888" y="4932529"/>
              <a:chExt cx="3951666" cy="1155517"/>
            </a:xfrm>
          </p:grpSpPr>
          <p:sp>
            <p:nvSpPr>
              <p:cNvPr id="2" name="Rectángulo 1"/>
              <p:cNvSpPr/>
              <p:nvPr/>
            </p:nvSpPr>
            <p:spPr bwMode="auto">
              <a:xfrm>
                <a:off x="3563888" y="5013176"/>
                <a:ext cx="1022775" cy="36004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MX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48" charset="-128"/>
                </a:endParaRPr>
              </a:p>
            </p:txBody>
          </p:sp>
          <p:cxnSp>
            <p:nvCxnSpPr>
              <p:cNvPr id="5" name="Conector recto 4"/>
              <p:cNvCxnSpPr>
                <a:stCxn id="2" idx="3"/>
                <a:endCxn id="54" idx="1"/>
              </p:cNvCxnSpPr>
              <p:nvPr/>
            </p:nvCxnSpPr>
            <p:spPr bwMode="auto">
              <a:xfrm flipV="1">
                <a:off x="4586663" y="5184557"/>
                <a:ext cx="682861" cy="864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1" name="Rectángulo 50"/>
              <p:cNvSpPr/>
              <p:nvPr/>
            </p:nvSpPr>
            <p:spPr bwMode="auto">
              <a:xfrm>
                <a:off x="3563888" y="5661248"/>
                <a:ext cx="1022775" cy="36004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MX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48" charset="-128"/>
                </a:endParaRPr>
              </a:p>
            </p:txBody>
          </p:sp>
          <p:sp>
            <p:nvSpPr>
              <p:cNvPr id="52" name="Rectángulo 51"/>
              <p:cNvSpPr/>
              <p:nvPr/>
            </p:nvSpPr>
            <p:spPr bwMode="auto">
              <a:xfrm>
                <a:off x="6492285" y="5655998"/>
                <a:ext cx="1022775" cy="36004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MX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48" charset="-128"/>
                </a:endParaRPr>
              </a:p>
            </p:txBody>
          </p:sp>
          <p:sp>
            <p:nvSpPr>
              <p:cNvPr id="53" name="Rectángulo 52"/>
              <p:cNvSpPr/>
              <p:nvPr/>
            </p:nvSpPr>
            <p:spPr bwMode="auto">
              <a:xfrm>
                <a:off x="6492779" y="5004537"/>
                <a:ext cx="1022775" cy="36004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MX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48" charset="-128"/>
                </a:endParaRPr>
              </a:p>
            </p:txBody>
          </p:sp>
          <p:sp>
            <p:nvSpPr>
              <p:cNvPr id="54" name="Rombo 53"/>
              <p:cNvSpPr/>
              <p:nvPr/>
            </p:nvSpPr>
            <p:spPr bwMode="auto">
              <a:xfrm>
                <a:off x="5269524" y="4932529"/>
                <a:ext cx="576064" cy="504056"/>
              </a:xfrm>
              <a:prstGeom prst="diamond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MX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48" charset="-128"/>
                </a:endParaRPr>
              </a:p>
            </p:txBody>
          </p:sp>
          <p:sp>
            <p:nvSpPr>
              <p:cNvPr id="55" name="Rombo 54"/>
              <p:cNvSpPr/>
              <p:nvPr/>
            </p:nvSpPr>
            <p:spPr bwMode="auto">
              <a:xfrm>
                <a:off x="5251442" y="5583990"/>
                <a:ext cx="576064" cy="504056"/>
              </a:xfrm>
              <a:prstGeom prst="diamond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MX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48" charset="-128"/>
                </a:endParaRPr>
              </a:p>
            </p:txBody>
          </p:sp>
          <p:cxnSp>
            <p:nvCxnSpPr>
              <p:cNvPr id="56" name="Conector recto 55"/>
              <p:cNvCxnSpPr>
                <a:stCxn id="54" idx="3"/>
                <a:endCxn id="53" idx="1"/>
              </p:cNvCxnSpPr>
              <p:nvPr/>
            </p:nvCxnSpPr>
            <p:spPr bwMode="auto">
              <a:xfrm>
                <a:off x="5845588" y="5184557"/>
                <a:ext cx="647191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Conector recto 56"/>
              <p:cNvCxnSpPr>
                <a:stCxn id="51" idx="3"/>
                <a:endCxn id="55" idx="1"/>
              </p:cNvCxnSpPr>
              <p:nvPr/>
            </p:nvCxnSpPr>
            <p:spPr bwMode="auto">
              <a:xfrm flipV="1">
                <a:off x="4586663" y="5836018"/>
                <a:ext cx="664779" cy="525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Conector recto 57"/>
              <p:cNvCxnSpPr>
                <a:stCxn id="55" idx="3"/>
                <a:endCxn id="52" idx="1"/>
              </p:cNvCxnSpPr>
              <p:nvPr/>
            </p:nvCxnSpPr>
            <p:spPr bwMode="auto">
              <a:xfrm>
                <a:off x="5827506" y="5836018"/>
                <a:ext cx="664779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Conector recto 58"/>
              <p:cNvCxnSpPr/>
              <p:nvPr/>
            </p:nvCxnSpPr>
            <p:spPr bwMode="auto">
              <a:xfrm>
                <a:off x="6348763" y="5833378"/>
                <a:ext cx="143522" cy="10726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" name="Conector recto 59"/>
              <p:cNvCxnSpPr/>
              <p:nvPr/>
            </p:nvCxnSpPr>
            <p:spPr bwMode="auto">
              <a:xfrm flipV="1">
                <a:off x="6348763" y="5724618"/>
                <a:ext cx="135265" cy="10876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621" name="CuadroTexto 25620"/>
            <p:cNvSpPr txBox="1"/>
            <p:nvPr/>
          </p:nvSpPr>
          <p:spPr>
            <a:xfrm>
              <a:off x="5796136" y="5085184"/>
              <a:ext cx="1440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 smtClean="0"/>
                <a:t>1</a:t>
              </a:r>
              <a:endParaRPr lang="es-MX" dirty="0"/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805245" y="5631051"/>
              <a:ext cx="1440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 smtClean="0"/>
                <a:t>1</a:t>
              </a:r>
              <a:endParaRPr lang="es-MX" dirty="0"/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7052062" y="5102771"/>
              <a:ext cx="1440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 smtClean="0"/>
                <a:t>1</a:t>
              </a:r>
              <a:endParaRPr lang="es-MX" dirty="0"/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7043805" y="5735499"/>
              <a:ext cx="1440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n</a:t>
              </a:r>
              <a:endParaRPr lang="es-MX" dirty="0"/>
            </a:p>
          </p:txBody>
        </p:sp>
      </p:grpSp>
      <p:sp>
        <p:nvSpPr>
          <p:cNvPr id="3" name="Decisión 2"/>
          <p:cNvSpPr/>
          <p:nvPr/>
        </p:nvSpPr>
        <p:spPr bwMode="auto">
          <a:xfrm>
            <a:off x="3923928" y="1988840"/>
            <a:ext cx="2016223" cy="1008112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8" charset="-128"/>
              </a:rPr>
              <a:t>Relación</a:t>
            </a:r>
            <a:endParaRPr kumimoji="0" lang="es-MX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5047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Conceptos básicos: Grado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365877" cy="1368152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s-MX" dirty="0" smtClean="0"/>
              <a:t>Es </a:t>
            </a:r>
            <a:r>
              <a:rPr lang="es-MX" dirty="0"/>
              <a:t>el número de entidades que participan en la relación. Se puede restringir el modelo E‑R para incluir solo conjuntos de relaciones binarias, es decir de grado 2 (es aconsejable</a:t>
            </a:r>
            <a:r>
              <a:rPr lang="es-MX" dirty="0" smtClean="0"/>
              <a:t>).</a:t>
            </a:r>
            <a:endParaRPr lang="es-ES" dirty="0" smtClean="0"/>
          </a:p>
        </p:txBody>
      </p:sp>
      <p:pic>
        <p:nvPicPr>
          <p:cNvPr id="4098" name="Picture 2" descr="C:\rcortese\TC1009 Desarrollo de sistemas y base de datos\curso\imagenes\lab10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37786"/>
            <a:ext cx="7930013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722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Modelo Entidad Relación Extendido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568952" cy="4032448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s-MX" dirty="0"/>
              <a:t>El modelo E-R extendido pretende aportar soluciones a </a:t>
            </a:r>
            <a:r>
              <a:rPr lang="es-MX" u="sng" dirty="0"/>
              <a:t>requerimientos un tanto más complejos </a:t>
            </a:r>
            <a:r>
              <a:rPr lang="es-MX" dirty="0"/>
              <a:t>no contemplados en el modelo E-R </a:t>
            </a:r>
            <a:r>
              <a:rPr lang="es-MX" dirty="0" smtClean="0"/>
              <a:t>básico. </a:t>
            </a:r>
          </a:p>
          <a:p>
            <a:pPr marL="0" indent="0" algn="just" eaLnBrk="1" hangingPunct="1">
              <a:buNone/>
            </a:pPr>
            <a:r>
              <a:rPr lang="es-MX" dirty="0"/>
              <a:t/>
            </a:r>
            <a:br>
              <a:rPr lang="es-MX" dirty="0"/>
            </a:br>
            <a:r>
              <a:rPr lang="es-MX" dirty="0"/>
              <a:t>Además de entidades, asociaciones y atributos, </a:t>
            </a:r>
            <a:r>
              <a:rPr lang="es-MX" u="sng" dirty="0"/>
              <a:t>se definen símbolos adicionales</a:t>
            </a:r>
            <a:r>
              <a:rPr lang="es-MX" dirty="0"/>
              <a:t> para algunos conceptos que facilitan la conceptualización y lectura de los modelos</a:t>
            </a:r>
            <a:r>
              <a:rPr lang="es-MX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690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Conceptos básicos: </a:t>
            </a:r>
            <a:r>
              <a:rPr lang="es-E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Roles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4325" y="1052736"/>
            <a:ext cx="8568952" cy="4032448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s-MX" dirty="0"/>
              <a:t>Los roles se utilizan cuando una entidad juega más de un rol en una asociación, ya sea consigo misma (relaciones recursivas), o bien cuando dos (o más) entidades presentan múltiples asociaciones entre ellas. </a:t>
            </a:r>
            <a:endParaRPr lang="es-MX" dirty="0" smtClean="0"/>
          </a:p>
          <a:p>
            <a:pPr marL="0" indent="0" eaLnBrk="1" hangingPunct="1">
              <a:buNone/>
            </a:pPr>
            <a:endParaRPr lang="es-MX" dirty="0"/>
          </a:p>
        </p:txBody>
      </p:sp>
      <p:pic>
        <p:nvPicPr>
          <p:cNvPr id="1026" name="Picture 2" descr="file:///C:/rcortese/TC1009%20Desarrollo%20de%20sistemas%20y%20base%20de%20datos/curso/semana3/lectFinal/lectura_files/Dibuj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52936"/>
            <a:ext cx="4766577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9277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52400"/>
            <a:ext cx="8807896" cy="685800"/>
          </a:xfrm>
        </p:spPr>
        <p:txBody>
          <a:bodyPr/>
          <a:lstStyle/>
          <a:p>
            <a:pPr eaLnBrk="1" hangingPunct="1"/>
            <a:r>
              <a:rPr lang="es-ES" dirty="0" smtClean="0"/>
              <a:t>Conceptos básicos</a:t>
            </a:r>
            <a:r>
              <a:rPr lang="es-ES" dirty="0"/>
              <a:t>: </a:t>
            </a:r>
            <a:r>
              <a:rPr lang="es-MX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Entidades Generalizadoras Y Especializadas</a:t>
            </a:r>
            <a:endParaRPr lang="es-E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4325" y="1052736"/>
            <a:ext cx="8568952" cy="4032448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s-MX" dirty="0"/>
              <a:t>En algunas ocasiones encontramos conjuntos de entidades para los que para todos los elementos existen determinados atributos o asociaciones, mientras que para algunos subconjuntos existen asociaciones o atributos exclusivos para el subconjunto. </a:t>
            </a:r>
            <a:endParaRPr lang="es-MX" dirty="0" smtClean="0"/>
          </a:p>
          <a:p>
            <a:pPr marL="0" indent="0" algn="just" eaLnBrk="1" hangingPunct="1">
              <a:buNone/>
            </a:pPr>
            <a:endParaRPr lang="es-MX" dirty="0"/>
          </a:p>
        </p:txBody>
      </p:sp>
      <p:pic>
        <p:nvPicPr>
          <p:cNvPr id="2050" name="Picture 2" descr="C:\rcortese\TC1009 Desarrollo de sistemas y base de datos\curso\semana3\lectFinal\lectura_files\Dibuj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636912"/>
            <a:ext cx="3711699" cy="368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390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52400"/>
            <a:ext cx="8807896" cy="685800"/>
          </a:xfrm>
        </p:spPr>
        <p:txBody>
          <a:bodyPr/>
          <a:lstStyle/>
          <a:p>
            <a:pPr eaLnBrk="1" hangingPunct="1"/>
            <a:r>
              <a:rPr lang="es-ES" dirty="0" smtClean="0"/>
              <a:t>Conceptos básicos</a:t>
            </a:r>
            <a:r>
              <a:rPr lang="es-ES" dirty="0"/>
              <a:t>: </a:t>
            </a:r>
            <a:r>
              <a:rPr lang="es-E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Restricciones de integridad</a:t>
            </a:r>
            <a:endParaRPr lang="es-E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4325" y="1052736"/>
            <a:ext cx="8568952" cy="4032448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s-MX" dirty="0"/>
              <a:t>Cuando utilizamos el modelo entidad-relación para abstraer una situación, existen algunos </a:t>
            </a:r>
            <a:r>
              <a:rPr lang="es-MX" dirty="0" smtClean="0"/>
              <a:t>detalles, </a:t>
            </a:r>
            <a:r>
              <a:rPr lang="es-MX" dirty="0"/>
              <a:t>sobre la </a:t>
            </a:r>
            <a:r>
              <a:rPr lang="es-MX" dirty="0" smtClean="0"/>
              <a:t>información, </a:t>
            </a:r>
            <a:r>
              <a:rPr lang="es-MX" dirty="0"/>
              <a:t>que no se exhiben en nuestro modelo, pero resulta importante contemplar. A estos detalles les denominamos reglas de integridad adicionales.</a:t>
            </a:r>
          </a:p>
        </p:txBody>
      </p:sp>
      <p:pic>
        <p:nvPicPr>
          <p:cNvPr id="3074" name="Picture 2" descr="C:\rcortese\TC1009 Desarrollo de sistemas y base de datos\curso\semana3\lectFinal\lectura_files\Dibujo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140968"/>
            <a:ext cx="3933031" cy="285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300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La realidad del modelado de datos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68952" cy="4824536"/>
          </a:xfrm>
        </p:spPr>
        <p:txBody>
          <a:bodyPr/>
          <a:lstStyle/>
          <a:p>
            <a:pPr algn="just" eaLnBrk="1" hangingPunct="1"/>
            <a:r>
              <a:rPr lang="es-ES" dirty="0" smtClean="0"/>
              <a:t>La idea es simple, aparentemente, pero a la hora de construir modelos sobre realidades concretas es cuando surgen los problemas. </a:t>
            </a:r>
          </a:p>
          <a:p>
            <a:pPr algn="just" eaLnBrk="1" hangingPunct="1"/>
            <a:endParaRPr lang="es-ES" dirty="0"/>
          </a:p>
          <a:p>
            <a:pPr algn="just" eaLnBrk="1" hangingPunct="1"/>
            <a:r>
              <a:rPr lang="es-ES" dirty="0" smtClean="0"/>
              <a:t>La realidad es siempre compleja. Las entidades tienen muchos atributos diferentes, de los cuales debemos aprender a elegir sólo los que necesitemos. </a:t>
            </a:r>
          </a:p>
          <a:p>
            <a:pPr algn="just" eaLnBrk="1" hangingPunct="1"/>
            <a:endParaRPr lang="es-ES" dirty="0"/>
          </a:p>
          <a:p>
            <a:pPr algn="just" eaLnBrk="1" hangingPunct="1"/>
            <a:r>
              <a:rPr lang="es-ES" dirty="0" smtClean="0"/>
              <a:t>Lo mismo cabe decir de las interrelaciones. No siempre está perfectamente claro qué es un atributo y qué una entidad; o que ventajas obtenemos si tratamos a ciertos atributos como entidades y viceversa.</a:t>
            </a:r>
          </a:p>
        </p:txBody>
      </p:sp>
    </p:spTree>
    <p:extLst>
      <p:ext uri="{BB962C8B-B14F-4D97-AF65-F5344CB8AC3E}">
        <p14:creationId xmlns:p14="http://schemas.microsoft.com/office/powerpoint/2010/main" val="158816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7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¿QUÉ ES UN DIAGRAMA E-R?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2853680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s-ES" dirty="0" smtClean="0"/>
              <a:t>Un diagrama o modelo Entidad-Relación (a veces denominado por sus siglas. </a:t>
            </a:r>
            <a:r>
              <a:rPr lang="es-ES" i="1" dirty="0" smtClean="0"/>
              <a:t>E-R o “MER” Diagrama de Entidad relación). 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s-ES" i="1" dirty="0" smtClean="0"/>
          </a:p>
          <a:p>
            <a:pPr algn="just" eaLnBrk="1" hangingPunct="1">
              <a:buFont typeface="Wingdings" pitchFamily="2" charset="2"/>
              <a:buChar char="§"/>
            </a:pPr>
            <a:r>
              <a:rPr lang="es-ES" dirty="0" smtClean="0"/>
              <a:t>Es una herramienta para el </a:t>
            </a:r>
            <a:r>
              <a:rPr lang="es-ES" u="sng" dirty="0" smtClean="0"/>
              <a:t>modelado de datos</a:t>
            </a:r>
            <a:r>
              <a:rPr lang="es-ES" dirty="0" smtClean="0"/>
              <a:t> de un sistema de información así como sus inter-relaciones y propiedades.</a:t>
            </a:r>
          </a:p>
        </p:txBody>
      </p:sp>
    </p:spTree>
    <p:extLst>
      <p:ext uri="{BB962C8B-B14F-4D97-AF65-F5344CB8AC3E}">
        <p14:creationId xmlns:p14="http://schemas.microsoft.com/office/powerpoint/2010/main" val="3808896227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Ejercicio grupal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s-ES" sz="2400" dirty="0" smtClean="0"/>
              <a:t>Se trata de una base de datos que debe almacenar la información sobre varias estaciones meteorológicas, en una zona determinada. </a:t>
            </a:r>
          </a:p>
          <a:p>
            <a:pPr algn="just" eaLnBrk="1" hangingPunct="1">
              <a:lnSpc>
                <a:spcPct val="80000"/>
              </a:lnSpc>
            </a:pPr>
            <a:endParaRPr lang="es-ES" sz="2400" dirty="0" smtClean="0"/>
          </a:p>
          <a:p>
            <a:pPr algn="just" eaLnBrk="1" hangingPunct="1">
              <a:lnSpc>
                <a:spcPct val="80000"/>
              </a:lnSpc>
            </a:pPr>
            <a:r>
              <a:rPr lang="es-ES" sz="2400" dirty="0" smtClean="0"/>
              <a:t>De cada una de ellas recibiremos y almacenaremos un conjunto de datos cada día: temperatura máxima y mínima, precipitaciones en litros/m2, velocidad del viento máxima y mínima, y humedad máxima y mínima.</a:t>
            </a:r>
          </a:p>
          <a:p>
            <a:pPr algn="just" eaLnBrk="1" hangingPunct="1">
              <a:lnSpc>
                <a:spcPct val="80000"/>
              </a:lnSpc>
            </a:pPr>
            <a:endParaRPr lang="es-ES" sz="2400" dirty="0" smtClean="0"/>
          </a:p>
          <a:p>
            <a:pPr algn="just" eaLnBrk="1" hangingPunct="1">
              <a:lnSpc>
                <a:spcPct val="80000"/>
              </a:lnSpc>
            </a:pPr>
            <a:r>
              <a:rPr lang="es-ES" sz="2400" dirty="0" smtClean="0"/>
              <a:t>El sistema debe ser capaz de seleccionar, añadir o eliminar estaciones. Para cada una almacenaremos su situación geográfica (latitud y longitud), identificador y altitud.</a:t>
            </a:r>
          </a:p>
        </p:txBody>
      </p:sp>
    </p:spTree>
    <p:extLst>
      <p:ext uri="{BB962C8B-B14F-4D97-AF65-F5344CB8AC3E}">
        <p14:creationId xmlns:p14="http://schemas.microsoft.com/office/powerpoint/2010/main" val="169580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 C 0.007 -0.01333  0.014 -0.028  0.021 -0.04667  C 0.04 -0.1  0.045 -0.152  0.031 -0.16  C 0.017 -0.16933  -0.01 -0.132  -0.029 -0.07867  C -0.039 -0.05067  -0.045 -0.024  -0.047 -0.004  C -0.05 0.012  -0.051 0.028  -0.051 0.04667  C -0.051 0.10667  -0.038 0.156  -0.023 0.156  C -0.008 0.156  0.005 0.10667  0.005 0.04667  C 0.005 0.01867  0.002 -0.008  -0.003 -0.02667  C -0.005 -0.04267  -0.01 -0.06  -0.016 -0.07733  C -0.036 -0.132  -0.063 -0.16933  -0.077 -0.16  C -0.091 -0.15067  -0.086 -0.1  -0.066 -0.04533  C -0.058 -0.02  -0.047 0.00133  -0.036 0.016  C -0.028 0.02933  -0.019 0.04133  -0.007 0.05333  C 0.029 0.092  0.065 0.10933  0.075 0.09333  C 0.084 0.07733  0.064 0.03333  0.028 -0.004  C 0.013 -0.02  -0.003 -0.032  -0.016 -0.04  C -0.028 -0.048  -0.043 -0.05467  -0.059 -0.05867  C -0.103 -0.072  -0.141 -0.068  -0.144 -0.04667  C -0.148 -0.02667  -0.115 0.0  -0.071 0.01333  C -0.051 0.01867  -0.032 0.02133  -0.017 0.02  C -0.004 0.02  0.01 0.01733  0.025 0.01333  C 0.069 0.0  0.102 -0.028  0.098 -0.048  C 0.095 -0.068  0.057 -0.07333  0.013 -0.06  C -0.008 -0.05333  -0.027 -0.044  -0.04 -0.03333  C -0.051 -0.02533  -0.062 -0.016  -0.074 -0.004  C -0.109 0.03467  -0.13 0.07733  -0.12 0.09333  C -0.111 0.10933  -0.074 0.092  -0.039 0.05467  C -0.022 0.036  -0.008 0.01733  0.0 0.0  Z" pathEditMode="relative">
                                      <p:cBhvr>
                                        <p:cTn id="6" dur="12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98" decel="1000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98" decel="100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98" decel="100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059832" y="1600200"/>
            <a:ext cx="5701581" cy="4525963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s-ES" sz="2000" b="1" dirty="0" smtClean="0"/>
              <a:t>Dr. PETER CHEN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ES" sz="2000" dirty="0" smtClean="0"/>
              <a:t>	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ES" sz="2000" dirty="0" smtClean="0"/>
              <a:t>	Creador del modelo E-R. Durante muchos años, se ha utilizado este modelo para representar las interdependencias entre los datos.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s-ES" sz="2000" dirty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ES" sz="2000" dirty="0" smtClean="0"/>
              <a:t>     Desde los 70 hasta ahora, el modelo ha sufrido gran cantidad de cambios y modificaciones, introducidos no necesariamente por su autor, hasta llegar al punto de coexistir múltiples variantes de los diagramas Entidad/Relación.</a:t>
            </a:r>
          </a:p>
        </p:txBody>
      </p:sp>
      <p:pic>
        <p:nvPicPr>
          <p:cNvPr id="5124" name="Imagen 1" descr="http://www.peterchen.com/Images/bkgnd/peterchencolor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544" y="1916832"/>
            <a:ext cx="2414944" cy="31690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Reseña</a:t>
            </a:r>
          </a:p>
        </p:txBody>
      </p:sp>
    </p:spTree>
    <p:extLst>
      <p:ext uri="{BB962C8B-B14F-4D97-AF65-F5344CB8AC3E}">
        <p14:creationId xmlns:p14="http://schemas.microsoft.com/office/powerpoint/2010/main" val="39693460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dirty="0" smtClean="0"/>
              <a:t>¿Para qué sirve?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71237"/>
            <a:ext cx="3810000" cy="411480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s-ES" sz="2400" dirty="0" smtClean="0"/>
              <a:t>Con el modelo E-R  se pretende </a:t>
            </a:r>
            <a:r>
              <a:rPr lang="es-ES" sz="2400" u="sng" dirty="0" smtClean="0"/>
              <a:t>visualizar</a:t>
            </a:r>
            <a:r>
              <a:rPr lang="es-ES" sz="2400" dirty="0" smtClean="0"/>
              <a:t> a los objetos que pertenecen a la Base de Datos como </a:t>
            </a:r>
            <a:r>
              <a:rPr lang="es-ES" sz="2400" b="1" u="sng" dirty="0" smtClean="0"/>
              <a:t>Entidades,</a:t>
            </a:r>
            <a:r>
              <a:rPr lang="es-ES" sz="2400" dirty="0" smtClean="0"/>
              <a:t> las cuales tienen </a:t>
            </a:r>
            <a:r>
              <a:rPr lang="es-ES" sz="2400" b="1" u="sng" dirty="0"/>
              <a:t>A</a:t>
            </a:r>
            <a:r>
              <a:rPr lang="es-ES" sz="2400" b="1" u="sng" dirty="0" smtClean="0"/>
              <a:t>tributos</a:t>
            </a:r>
            <a:r>
              <a:rPr lang="es-ES" sz="2400" dirty="0" smtClean="0"/>
              <a:t> y se vinculan mediante </a:t>
            </a:r>
            <a:r>
              <a:rPr lang="es-ES" sz="2400" b="1" u="sng" dirty="0" smtClean="0"/>
              <a:t>Relaciones.</a:t>
            </a:r>
          </a:p>
          <a:p>
            <a:pPr marL="0" indent="0" algn="just" eaLnBrk="1" hangingPunct="1">
              <a:buNone/>
            </a:pPr>
            <a:endParaRPr lang="es-ES" sz="2400" b="1" u="sng" dirty="0" smtClean="0"/>
          </a:p>
          <a:p>
            <a:pPr algn="just" eaLnBrk="1" hangingPunct="1"/>
            <a:endParaRPr lang="es-ES" sz="2400" dirty="0" smtClean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932040" y="1471237"/>
            <a:ext cx="3810000" cy="411480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s-ES" sz="2400" dirty="0" smtClean="0"/>
              <a:t>Aunque siguen siendo utilizados, los diagramas E/R van cayendo en el desuso debido a la progresiva implantación del lenguaje unificado de modelado (UML).</a:t>
            </a:r>
          </a:p>
          <a:p>
            <a:pPr algn="just" eaLnBrk="1" hangingPunct="1"/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36897874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69" grpId="0" build="p"/>
      <p:bldP spid="1127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¿Cómo se elabora?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6280"/>
            <a:ext cx="8686800" cy="4376936"/>
          </a:xfrm>
        </p:spPr>
        <p:txBody>
          <a:bodyPr/>
          <a:lstStyle/>
          <a:p>
            <a:pPr marL="457200" indent="-457200" algn="just" eaLnBrk="1" hangingPunct="1">
              <a:buFont typeface="+mj-lt"/>
              <a:buAutoNum type="arabicPeriod"/>
            </a:pPr>
            <a:r>
              <a:rPr lang="es-ES" dirty="0" smtClean="0"/>
              <a:t>Se parte de una descripción textual del problema o sistema de información a automatizar. </a:t>
            </a:r>
          </a:p>
          <a:p>
            <a:pPr marL="457200" indent="-457200" algn="just" eaLnBrk="1" hangingPunct="1">
              <a:buFont typeface="+mj-lt"/>
              <a:buAutoNum type="arabicPeriod"/>
            </a:pPr>
            <a:r>
              <a:rPr lang="es-ES" dirty="0" smtClean="0"/>
              <a:t>Se hace una lista de los sustantivos y verbos que aparecen.</a:t>
            </a:r>
          </a:p>
          <a:p>
            <a:pPr marL="457200" indent="-457200" algn="just" eaLnBrk="1" hangingPunct="1">
              <a:buFont typeface="+mj-lt"/>
              <a:buAutoNum type="arabicPeriod"/>
            </a:pPr>
            <a:r>
              <a:rPr lang="es-ES" dirty="0" smtClean="0"/>
              <a:t>Los sustantivos son posibles entidades o atributos. </a:t>
            </a:r>
          </a:p>
          <a:p>
            <a:pPr marL="457200" indent="-457200" algn="just" eaLnBrk="1" hangingPunct="1">
              <a:buFont typeface="+mj-lt"/>
              <a:buAutoNum type="arabicPeriod"/>
            </a:pPr>
            <a:r>
              <a:rPr lang="es-ES" dirty="0" smtClean="0"/>
              <a:t>Los verbos son posibles relaciones.</a:t>
            </a:r>
          </a:p>
          <a:p>
            <a:pPr marL="457200" indent="-457200" algn="just" eaLnBrk="1" hangingPunct="1">
              <a:buFont typeface="+mj-lt"/>
              <a:buAutoNum type="arabicPeriod"/>
            </a:pPr>
            <a:r>
              <a:rPr lang="es-ES" dirty="0" smtClean="0"/>
              <a:t>Analizando </a:t>
            </a:r>
            <a:r>
              <a:rPr lang="es-ES" dirty="0"/>
              <a:t>las frases se determina la cardinalidad de las relaciones y otros </a:t>
            </a:r>
            <a:r>
              <a:rPr lang="es-ES" dirty="0" smtClean="0"/>
              <a:t>detalles.</a:t>
            </a:r>
            <a:endParaRPr lang="es-ES" dirty="0"/>
          </a:p>
          <a:p>
            <a:pPr marL="457200" indent="-457200" algn="just" eaLnBrk="1" hangingPunct="1">
              <a:buFont typeface="+mj-lt"/>
              <a:buAutoNum type="arabicPeriod"/>
            </a:pPr>
            <a:r>
              <a:rPr lang="es-ES" dirty="0" smtClean="0"/>
              <a:t>Se </a:t>
            </a:r>
            <a:r>
              <a:rPr lang="es-ES" dirty="0"/>
              <a:t>completa el modelo con listas de atributos y una descripción de otras restricciones que no se pueden reflejar en el diagrama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2862380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1536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2400" dirty="0" smtClean="0"/>
              <a:t>Conceptos básicos: </a:t>
            </a:r>
            <a:r>
              <a:rPr lang="es-E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ENTIDAD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807896" cy="49530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s-ES" dirty="0" smtClean="0"/>
              <a:t>Representada por una cosa u objeto del mundo real con existencia independiente, es decir, se diferencia de cualquier otro objeto o cosa, incluso siendo del mismo tipo.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s-ES" dirty="0" smtClean="0"/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s-ES" dirty="0" smtClean="0"/>
              <a:t>Ejemplos: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s-ES" dirty="0" smtClean="0"/>
          </a:p>
          <a:p>
            <a:pPr lvl="1" indent="-342900" algn="just" eaLnBrk="1" hangingPunct="1">
              <a:lnSpc>
                <a:spcPct val="90000"/>
              </a:lnSpc>
            </a:pPr>
            <a:r>
              <a:rPr lang="es-ES" dirty="0" smtClean="0"/>
              <a:t>Una casa: Aunque sea exactamente igual a otra, aún se diferenciará en su dirección de otra.</a:t>
            </a:r>
          </a:p>
          <a:p>
            <a:pPr marL="400050" lvl="1" indent="0" algn="just" eaLnBrk="1" hangingPunct="1">
              <a:lnSpc>
                <a:spcPct val="90000"/>
              </a:lnSpc>
              <a:buNone/>
            </a:pPr>
            <a:endParaRPr lang="es-ES" dirty="0" smtClean="0"/>
          </a:p>
          <a:p>
            <a:pPr lvl="1" indent="-342900" algn="just" eaLnBrk="1" hangingPunct="1">
              <a:lnSpc>
                <a:spcPct val="90000"/>
              </a:lnSpc>
            </a:pPr>
            <a:r>
              <a:rPr lang="es-ES" dirty="0" smtClean="0"/>
              <a:t>Un automóvil: Aunque sean de la misma marca, el mismo modelo, tendrán atributos diferentes como el número del motor</a:t>
            </a:r>
          </a:p>
        </p:txBody>
      </p:sp>
    </p:spTree>
    <p:extLst>
      <p:ext uri="{BB962C8B-B14F-4D97-AF65-F5344CB8AC3E}">
        <p14:creationId xmlns:p14="http://schemas.microsoft.com/office/powerpoint/2010/main" val="2076149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Nomenclatura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08720"/>
            <a:ext cx="8686800" cy="1152128"/>
          </a:xfrm>
        </p:spPr>
        <p:txBody>
          <a:bodyPr/>
          <a:lstStyle/>
          <a:p>
            <a:pPr eaLnBrk="1" hangingPunct="1"/>
            <a:r>
              <a:rPr lang="es-ES" dirty="0" smtClean="0"/>
              <a:t>Las entidades se representan con un rectángulo, y en su interior el nombre de la entidad.</a:t>
            </a:r>
          </a:p>
          <a:p>
            <a:pPr eaLnBrk="1" hangingPunct="1"/>
            <a:endParaRPr lang="es-ES" dirty="0" smtClean="0"/>
          </a:p>
        </p:txBody>
      </p:sp>
      <p:pic>
        <p:nvPicPr>
          <p:cNvPr id="12292" name="Picture 4" descr="entid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991" y="2924944"/>
            <a:ext cx="294322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21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2400" dirty="0" smtClean="0"/>
              <a:t>Conceptos básicos: </a:t>
            </a:r>
            <a:r>
              <a:rPr lang="es-E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ATRIBUTOS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s-ES" dirty="0" smtClean="0"/>
              <a:t>Los atributos son las propiedades particulares que describen a cada entidad dentro de un conjunto de entidades.</a:t>
            </a:r>
          </a:p>
          <a:p>
            <a:pPr algn="just" eaLnBrk="1" hangingPunct="1"/>
            <a:endParaRPr lang="es-ES" dirty="0" smtClean="0"/>
          </a:p>
          <a:p>
            <a:pPr algn="just" eaLnBrk="1" hangingPunct="1"/>
            <a:r>
              <a:rPr lang="es-ES" dirty="0" smtClean="0"/>
              <a:t>Un conjunto de entidades, tiene valores específicos (atributos) asignados para cada una de sus entidades, de esta forma, </a:t>
            </a:r>
            <a:r>
              <a:rPr lang="es-ES" u="sng" dirty="0" smtClean="0"/>
              <a:t>es posible su identificación unívoca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083956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>
                                      <p:cBhvr>
                                        <p:cTn id="6" dur="2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Ejemplos: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208912" cy="485775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s-ES" dirty="0" smtClean="0"/>
              <a:t>A la colección de entidades Alumnos, con el siguiente conjunto de atributos en común, (id, nombre, edad, semestre), pertenecen las entidades:</a:t>
            </a:r>
          </a:p>
          <a:p>
            <a:pPr algn="just" eaLnBrk="1" hangingPunct="1"/>
            <a:endParaRPr lang="es-ES" dirty="0" smtClean="0"/>
          </a:p>
          <a:p>
            <a:pPr lvl="1" algn="just" eaLnBrk="1" hangingPunct="1"/>
            <a:r>
              <a:rPr lang="es-ES" dirty="0" smtClean="0"/>
              <a:t>(1, Sofía, 18 años, 2)</a:t>
            </a:r>
          </a:p>
          <a:p>
            <a:pPr lvl="1" algn="just" eaLnBrk="1" hangingPunct="1"/>
            <a:r>
              <a:rPr lang="es-ES" dirty="0" smtClean="0"/>
              <a:t>(2, Marcela, 19 años, 5)</a:t>
            </a:r>
          </a:p>
          <a:p>
            <a:pPr algn="just" eaLnBrk="1" hangingPunct="1"/>
            <a:endParaRPr lang="es-ES" dirty="0" smtClean="0"/>
          </a:p>
          <a:p>
            <a:pPr marL="0" indent="0" algn="just" eaLnBrk="1" hangingPunct="1">
              <a:buNone/>
            </a:pPr>
            <a:r>
              <a:rPr lang="es-ES" dirty="0" smtClean="0"/>
              <a:t>Cada una de las entidades pertenecientes a este conjunto de entidades se diferencia de las demás por el </a:t>
            </a:r>
            <a:r>
              <a:rPr lang="es-ES" u="sng" dirty="0" smtClean="0"/>
              <a:t>valor de sus atributos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348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4686</TotalTime>
  <Words>988</Words>
  <Application>Microsoft Office PowerPoint</Application>
  <PresentationFormat>Presentación en pantalla (4:3)</PresentationFormat>
  <Paragraphs>98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ＭＳ Ｐゴシック</vt:lpstr>
      <vt:lpstr>Arial</vt:lpstr>
      <vt:lpstr>Lucida Grande</vt:lpstr>
      <vt:lpstr>News Gothic MT</vt:lpstr>
      <vt:lpstr>Times New Roman</vt:lpstr>
      <vt:lpstr>TradeGothic Bold</vt:lpstr>
      <vt:lpstr>Wingdings</vt:lpstr>
      <vt:lpstr>Blank Presentation</vt:lpstr>
      <vt:lpstr>Fundamentos de ingeniería de software </vt:lpstr>
      <vt:lpstr>¿QUÉ ES UN DIAGRAMA E-R?</vt:lpstr>
      <vt:lpstr>Presentación de PowerPoint</vt:lpstr>
      <vt:lpstr>¿Para qué sirve?</vt:lpstr>
      <vt:lpstr>¿Cómo se elabora?</vt:lpstr>
      <vt:lpstr>Conceptos básicos: ENTIDAD</vt:lpstr>
      <vt:lpstr>Nomenclatura</vt:lpstr>
      <vt:lpstr>Conceptos básicos: ATRIBUTOS</vt:lpstr>
      <vt:lpstr>Ejemplos:</vt:lpstr>
      <vt:lpstr>Nomenclatura</vt:lpstr>
      <vt:lpstr>Conceptos básicos: RELACIÓN</vt:lpstr>
      <vt:lpstr>Nomenclatura</vt:lpstr>
      <vt:lpstr>Conceptos básicos: Cardinalidad </vt:lpstr>
      <vt:lpstr>Conceptos básicos: Grado</vt:lpstr>
      <vt:lpstr>Modelo Entidad Relación Extendido</vt:lpstr>
      <vt:lpstr>Conceptos básicos: Roles</vt:lpstr>
      <vt:lpstr>Conceptos básicos: Entidades Generalizadoras Y Especializadas</vt:lpstr>
      <vt:lpstr>Conceptos básicos: Restricciones de integridad</vt:lpstr>
      <vt:lpstr>La realidad del modelado de datos</vt:lpstr>
      <vt:lpstr>Ejercicio grupal</vt:lpstr>
    </vt:vector>
  </TitlesOfParts>
  <Company>kkubo kkk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kkubo kkk</dc:creator>
  <cp:lastModifiedBy>Dianita</cp:lastModifiedBy>
  <cp:revision>209</cp:revision>
  <cp:lastPrinted>2009-10-26T20:13:22Z</cp:lastPrinted>
  <dcterms:created xsi:type="dcterms:W3CDTF">2009-10-26T20:11:07Z</dcterms:created>
  <dcterms:modified xsi:type="dcterms:W3CDTF">2019-07-23T00:06:23Z</dcterms:modified>
</cp:coreProperties>
</file>