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
  </p:notesMasterIdLst>
  <p:handoutMasterIdLst>
    <p:handoutMasterId r:id="rId12"/>
  </p:handoutMasterIdLst>
  <p:sldIdLst>
    <p:sldId id="424" r:id="rId2"/>
    <p:sldId id="435" r:id="rId3"/>
    <p:sldId id="436" r:id="rId4"/>
    <p:sldId id="459" r:id="rId5"/>
    <p:sldId id="458" r:id="rId6"/>
    <p:sldId id="451" r:id="rId7"/>
    <p:sldId id="460" r:id="rId8"/>
    <p:sldId id="461" r:id="rId9"/>
    <p:sldId id="463" r:id="rId10"/>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2pPr>
    <a:lvl3pPr marL="9144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3pPr>
    <a:lvl4pPr marL="13716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4pPr>
    <a:lvl5pPr marL="18288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5pPr>
    <a:lvl6pPr marL="22860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6pPr>
    <a:lvl7pPr marL="27432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7pPr>
    <a:lvl8pPr marL="32004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8pPr>
    <a:lvl9pPr marL="36576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515151"/>
    <a:srgbClr val="90AC48"/>
    <a:srgbClr val="9A96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84" autoAdjust="0"/>
    <p:restoredTop sz="92265" autoAdjust="0"/>
  </p:normalViewPr>
  <p:slideViewPr>
    <p:cSldViewPr>
      <p:cViewPr varScale="1">
        <p:scale>
          <a:sx n="74" d="100"/>
          <a:sy n="74" d="100"/>
        </p:scale>
        <p:origin x="153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526" y="-10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C928DA35-E1D9-4F22-BF62-2ABFB5E2BBE8}" type="datetimeFigureOut">
              <a:rPr lang="es-MX" smtClean="0"/>
              <a:t>22/07/2019</a:t>
            </a:fld>
            <a:endParaRPr lang="es-MX"/>
          </a:p>
        </p:txBody>
      </p:sp>
      <p:sp>
        <p:nvSpPr>
          <p:cNvPr id="4" name="3 Marcador de pie de página"/>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E7680A96-C74E-43D2-A156-204695399EB4}" type="slidenum">
              <a:rPr lang="es-MX" smtClean="0"/>
              <a:t>‹Nº›</a:t>
            </a:fld>
            <a:endParaRPr lang="es-MX"/>
          </a:p>
        </p:txBody>
      </p:sp>
    </p:spTree>
    <p:extLst>
      <p:ext uri="{BB962C8B-B14F-4D97-AF65-F5344CB8AC3E}">
        <p14:creationId xmlns:p14="http://schemas.microsoft.com/office/powerpoint/2010/main" val="1320250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defTabSz="931863">
              <a:defRPr sz="1200">
                <a:latin typeface="TradeGothic Bold" pitchFamily="2" charset="0"/>
              </a:defRPr>
            </a:lvl1pPr>
          </a:lstStyle>
          <a:p>
            <a:endParaRPr lang="es-ES"/>
          </a:p>
        </p:txBody>
      </p:sp>
      <p:sp>
        <p:nvSpPr>
          <p:cNvPr id="3075" name="Rectangle 3"/>
          <p:cNvSpPr>
            <a:spLocks noGrp="1" noChangeArrowheads="1"/>
          </p:cNvSpPr>
          <p:nvPr>
            <p:ph type="dt" idx="1"/>
          </p:nvPr>
        </p:nvSpPr>
        <p:spPr bwMode="auto">
          <a:xfrm>
            <a:off x="3971925"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defTabSz="931863">
              <a:defRPr sz="1200">
                <a:latin typeface="TradeGothic Bold" pitchFamily="2" charset="0"/>
              </a:defRPr>
            </a:lvl1pPr>
          </a:lstStyle>
          <a:p>
            <a:endParaRPr lang="es-ES"/>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defTabSz="931863">
              <a:defRPr sz="1200">
                <a:latin typeface="TradeGothic Bold" pitchFamily="2" charset="0"/>
              </a:defRPr>
            </a:lvl1pPr>
          </a:lstStyle>
          <a:p>
            <a:endParaRPr lang="es-ES"/>
          </a:p>
        </p:txBody>
      </p:sp>
      <p:sp>
        <p:nvSpPr>
          <p:cNvPr id="307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defTabSz="931863">
              <a:defRPr sz="1200">
                <a:latin typeface="TradeGothic Bold" pitchFamily="2" charset="0"/>
              </a:defRPr>
            </a:lvl1pPr>
          </a:lstStyle>
          <a:p>
            <a:fld id="{E1F304F3-D312-354C-AF1D-5D7579675384}" type="slidenum">
              <a:rPr lang="en-US"/>
              <a:pPr/>
              <a:t>‹Nº›</a:t>
            </a:fld>
            <a:endParaRPr lang="en-US"/>
          </a:p>
        </p:txBody>
      </p:sp>
    </p:spTree>
    <p:extLst>
      <p:ext uri="{BB962C8B-B14F-4D97-AF65-F5344CB8AC3E}">
        <p14:creationId xmlns:p14="http://schemas.microsoft.com/office/powerpoint/2010/main" val="35573804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2pPr>
    <a:lvl3pPr marL="9144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3pPr>
    <a:lvl4pPr marL="13716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4pPr>
    <a:lvl5pPr marL="18288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71" eaLnBrk="0" hangingPunct="0">
              <a:defRPr>
                <a:solidFill>
                  <a:srgbClr val="990000"/>
                </a:solidFill>
                <a:latin typeface="Garrison Light Sans" pitchFamily="34" charset="0"/>
                <a:ea typeface="ＭＳ Ｐゴシック" charset="-128"/>
              </a:defRPr>
            </a:lvl1pPr>
            <a:lvl2pPr marL="698893" indent="-268805" defTabSz="906471" eaLnBrk="0" hangingPunct="0">
              <a:defRPr>
                <a:solidFill>
                  <a:srgbClr val="990000"/>
                </a:solidFill>
                <a:latin typeface="Garrison Light Sans" pitchFamily="34" charset="0"/>
                <a:ea typeface="ＭＳ Ｐゴシック" charset="-128"/>
              </a:defRPr>
            </a:lvl2pPr>
            <a:lvl3pPr marL="1075220" indent="-215044" defTabSz="906471" eaLnBrk="0" hangingPunct="0">
              <a:defRPr>
                <a:solidFill>
                  <a:srgbClr val="990000"/>
                </a:solidFill>
                <a:latin typeface="Garrison Light Sans" pitchFamily="34" charset="0"/>
                <a:ea typeface="ＭＳ Ｐゴシック" charset="-128"/>
              </a:defRPr>
            </a:lvl3pPr>
            <a:lvl4pPr marL="1505308" indent="-215044" defTabSz="906471" eaLnBrk="0" hangingPunct="0">
              <a:defRPr>
                <a:solidFill>
                  <a:srgbClr val="990000"/>
                </a:solidFill>
                <a:latin typeface="Garrison Light Sans" pitchFamily="34" charset="0"/>
                <a:ea typeface="ＭＳ Ｐゴシック" charset="-128"/>
              </a:defRPr>
            </a:lvl4pPr>
            <a:lvl5pPr marL="1935396" indent="-215044" defTabSz="906471" eaLnBrk="0" hangingPunct="0">
              <a:defRPr>
                <a:solidFill>
                  <a:srgbClr val="990000"/>
                </a:solidFill>
                <a:latin typeface="Garrison Light Sans" pitchFamily="34" charset="0"/>
                <a:ea typeface="ＭＳ Ｐゴシック" charset="-128"/>
              </a:defRPr>
            </a:lvl5pPr>
            <a:lvl6pPr marL="2365484"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795572"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225660"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655748"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F0EB6509-6242-442A-8A7D-2C9D6F2B4906}" type="slidenum">
              <a:rPr lang="en-US" smtClean="0">
                <a:solidFill>
                  <a:schemeClr val="tx1"/>
                </a:solidFill>
                <a:latin typeface="Times New Roman" charset="0"/>
              </a:rPr>
              <a:pPr eaLnBrk="1" hangingPunct="1"/>
              <a:t>1</a:t>
            </a:fld>
            <a:endParaRPr lang="en-US" smtClean="0">
              <a:solidFill>
                <a:schemeClr val="tx1"/>
              </a:solidFill>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3314343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304800" y="892175"/>
            <a:ext cx="8534400" cy="1470025"/>
          </a:xfrm>
        </p:spPr>
        <p:txBody>
          <a:bodyPr/>
          <a:lstStyle/>
          <a:p>
            <a:r>
              <a:rPr lang="es-ES" dirty="0" smtClean="0"/>
              <a:t>Haga clic para modificar el estilo de título del patrón</a:t>
            </a:r>
            <a:endParaRPr lang="es-MX" dirty="0"/>
          </a:p>
        </p:txBody>
      </p:sp>
      <p:sp>
        <p:nvSpPr>
          <p:cNvPr id="3" name="2 Subtítulo"/>
          <p:cNvSpPr>
            <a:spLocks noGrp="1"/>
          </p:cNvSpPr>
          <p:nvPr>
            <p:ph type="subTitle" idx="1"/>
          </p:nvPr>
        </p:nvSpPr>
        <p:spPr>
          <a:xfrm>
            <a:off x="304800" y="2895600"/>
            <a:ext cx="8534400" cy="2133600"/>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dirty="0" smtClean="0"/>
              <a:t>Haga clic para modificar el estilo de subtítulo del patrón</a:t>
            </a:r>
            <a:endParaRPr lang="es-MX"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C4EC3A4-B323-DD4E-A080-48A2D14C0D98}" type="slidenum">
              <a:rPr lang="en-US"/>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13F455FA-FD61-0842-BD62-FF2C6C1491EA}" type="slidenum">
              <a:rPr lang="en-US"/>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ítulo, objetos y texto">
    <p:spTree>
      <p:nvGrpSpPr>
        <p:cNvPr id="1" name=""/>
        <p:cNvGrpSpPr/>
        <p:nvPr/>
      </p:nvGrpSpPr>
      <p:grpSpPr>
        <a:xfrm>
          <a:off x="0" y="0"/>
          <a:ext cx="0" cy="0"/>
          <a:chOff x="0" y="0"/>
          <a:chExt cx="0" cy="0"/>
        </a:xfrm>
      </p:grpSpPr>
      <p:sp>
        <p:nvSpPr>
          <p:cNvPr id="2" name="1 Título"/>
          <p:cNvSpPr>
            <a:spLocks noGrp="1"/>
          </p:cNvSpPr>
          <p:nvPr>
            <p:ph type="title"/>
          </p:nvPr>
        </p:nvSpPr>
        <p:spPr>
          <a:xfrm>
            <a:off x="1447800" y="274638"/>
            <a:ext cx="7313613" cy="1143000"/>
          </a:xfrm>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1447800" y="1600200"/>
            <a:ext cx="3579813"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5180013" y="1600200"/>
            <a:ext cx="35814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Rectangle 11"/>
          <p:cNvSpPr>
            <a:spLocks noGrp="1" noChangeArrowheads="1"/>
          </p:cNvSpPr>
          <p:nvPr>
            <p:ph type="dt" sz="half" idx="10"/>
          </p:nvPr>
        </p:nvSpPr>
        <p:spPr>
          <a:xfrm>
            <a:off x="1443038" y="6524625"/>
            <a:ext cx="2133600" cy="333375"/>
          </a:xfrm>
          <a:prstGeom prst="rect">
            <a:avLst/>
          </a:prstGeom>
          <a:ln/>
        </p:spPr>
        <p:txBody>
          <a:bodyPr/>
          <a:lstStyle>
            <a:lvl1pPr>
              <a:defRPr/>
            </a:lvl1pPr>
          </a:lstStyle>
          <a:p>
            <a:pPr>
              <a:defRPr/>
            </a:pPr>
            <a:endParaRPr lang="en-US"/>
          </a:p>
        </p:txBody>
      </p:sp>
      <p:sp>
        <p:nvSpPr>
          <p:cNvPr id="6" name="Rectangle 12"/>
          <p:cNvSpPr>
            <a:spLocks noGrp="1" noChangeArrowheads="1"/>
          </p:cNvSpPr>
          <p:nvPr>
            <p:ph type="ftr" sz="quarter" idx="11"/>
          </p:nvPr>
        </p:nvSpPr>
        <p:spPr>
          <a:xfrm>
            <a:off x="3733800" y="6524625"/>
            <a:ext cx="2895600" cy="333375"/>
          </a:xfrm>
          <a:prstGeom prst="rect">
            <a:avLst/>
          </a:prstGeom>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xfrm>
            <a:off x="6781800" y="6524625"/>
            <a:ext cx="2133600" cy="333375"/>
          </a:xfrm>
          <a:prstGeom prst="rect">
            <a:avLst/>
          </a:prstGeom>
          <a:ln/>
        </p:spPr>
        <p:txBody>
          <a:bodyPr/>
          <a:lstStyle>
            <a:lvl1pPr>
              <a:defRPr/>
            </a:lvl1pPr>
          </a:lstStyle>
          <a:p>
            <a:pPr>
              <a:defRPr/>
            </a:pPr>
            <a:fld id="{AC7B4388-D9B5-40F6-897A-8E6FBB890F43}" type="slidenum">
              <a:rPr lang="en-US"/>
              <a:pPr>
                <a:defRPr/>
              </a:pPr>
              <a:t>‹Nº›</a:t>
            </a:fld>
            <a:endParaRPr lang="en-US"/>
          </a:p>
        </p:txBody>
      </p:sp>
    </p:spTree>
    <p:extLst>
      <p:ext uri="{BB962C8B-B14F-4D97-AF65-F5344CB8AC3E}">
        <p14:creationId xmlns:p14="http://schemas.microsoft.com/office/powerpoint/2010/main" val="688583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MX" dirty="0"/>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65B43B9-DC0E-AF45-8A39-449CBB6CC72A}"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929D22E-BACE-6542-8CA0-2D6590B45BFC}"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9"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B608FF9-3C9A-B74A-AA17-A64A1F5EBFAF}" type="slidenum">
              <a:rPr lang="en-US"/>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97F52BEE-9984-F749-B9C1-F4D14F63C272}"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4"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2E7EBF30-281C-7E4E-B285-1A7CACE096A5}" type="slidenum">
              <a:rPr lang="en-US"/>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815CB74-9AD6-A744-AF14-1CB3B25F2F7D}" type="slidenum">
              <a:rPr lang="en-US"/>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E72A3F3-C36E-3043-BCB5-8E29D0E8B853}"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28600" y="1295400"/>
            <a:ext cx="8686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28" name="Picture 8" descr="pleca_ppt"/>
          <p:cNvPicPr>
            <a:picLocks noChangeAspect="1" noChangeArrowheads="1"/>
          </p:cNvPicPr>
          <p:nvPr userDrawn="1"/>
        </p:nvPicPr>
        <p:blipFill>
          <a:blip r:embed="rId14" cstate="print">
            <a:alphaModFix amt="85000"/>
          </a:blip>
          <a:srcRect/>
          <a:stretch>
            <a:fillRect/>
          </a:stretch>
        </p:blipFill>
        <p:spPr bwMode="auto">
          <a:xfrm>
            <a:off x="0" y="5562600"/>
            <a:ext cx="9144000" cy="1322388"/>
          </a:xfrm>
          <a:prstGeom prst="rect">
            <a:avLst/>
          </a:prstGeom>
          <a:noFill/>
          <a:ln w="9525">
            <a:noFill/>
            <a:miter lim="800000"/>
            <a:headEnd/>
            <a:tailEnd/>
          </a:ln>
        </p:spPr>
      </p:pic>
      <p:grpSp>
        <p:nvGrpSpPr>
          <p:cNvPr id="1029" name="Group 11"/>
          <p:cNvGrpSpPr>
            <a:grpSpLocks/>
          </p:cNvGrpSpPr>
          <p:nvPr userDrawn="1"/>
        </p:nvGrpSpPr>
        <p:grpSpPr bwMode="auto">
          <a:xfrm>
            <a:off x="6934200" y="6324600"/>
            <a:ext cx="2057400" cy="381000"/>
            <a:chOff x="6934200" y="6324600"/>
            <a:chExt cx="2057400" cy="381000"/>
          </a:xfrm>
        </p:grpSpPr>
        <p:sp>
          <p:nvSpPr>
            <p:cNvPr id="9" name="Rectangle 8"/>
            <p:cNvSpPr/>
            <p:nvPr userDrawn="1"/>
          </p:nvSpPr>
          <p:spPr bwMode="auto">
            <a:xfrm>
              <a:off x="6934200" y="6400800"/>
              <a:ext cx="2057400" cy="304800"/>
            </a:xfrm>
            <a:prstGeom prst="rect">
              <a:avLst/>
            </a:prstGeom>
            <a:ln w="3175" cap="flat" cmpd="sng" algn="ctr">
              <a:solidFill>
                <a:schemeClr val="bg1"/>
              </a:solidFill>
              <a:prstDash val="solid"/>
              <a:round/>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prstTxWarp prst="textNoShape">
                <a:avLst/>
              </a:prstTxWarp>
            </a:bodyPr>
            <a:lstStyle/>
            <a:p>
              <a:endParaRPr lang="en-US">
                <a:solidFill>
                  <a:schemeClr val="tx1"/>
                </a:solidFill>
                <a:cs typeface="ＭＳ Ｐゴシック" pitchFamily="-105" charset="-128"/>
              </a:endParaRPr>
            </a:p>
          </p:txBody>
        </p:sp>
        <p:sp>
          <p:nvSpPr>
            <p:cNvPr id="11" name="Rectangle 10"/>
            <p:cNvSpPr/>
            <p:nvPr userDrawn="1"/>
          </p:nvSpPr>
          <p:spPr bwMode="auto">
            <a:xfrm>
              <a:off x="7086600" y="6324600"/>
              <a:ext cx="304800" cy="304800"/>
            </a:xfrm>
            <a:prstGeom prst="rect">
              <a:avLst/>
            </a:prstGeom>
            <a:ln w="3175" cap="flat" cmpd="sng" algn="ctr">
              <a:solidFill>
                <a:schemeClr val="bg1"/>
              </a:solidFill>
              <a:prstDash val="solid"/>
              <a:round/>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prstTxWarp prst="textNoShape">
                <a:avLst/>
              </a:prstTxWarp>
            </a:bodyPr>
            <a:lstStyle/>
            <a:p>
              <a:endParaRPr lang="en-US">
                <a:solidFill>
                  <a:schemeClr val="tx1"/>
                </a:solidFill>
                <a:cs typeface="ＭＳ Ｐゴシック" pitchFamily="-105" charset="-128"/>
              </a:endParaRPr>
            </a:p>
          </p:txBody>
        </p:sp>
      </p:grpSp>
      <p:sp>
        <p:nvSpPr>
          <p:cNvPr id="13" name="Rectangle 34"/>
          <p:cNvSpPr>
            <a:spLocks noChangeArrowheads="1"/>
          </p:cNvSpPr>
          <p:nvPr userDrawn="1"/>
        </p:nvSpPr>
        <p:spPr bwMode="auto">
          <a:xfrm>
            <a:off x="6858000" y="6413500"/>
            <a:ext cx="762000" cy="215900"/>
          </a:xfrm>
          <a:prstGeom prst="rect">
            <a:avLst/>
          </a:prstGeom>
          <a:noFill/>
          <a:ln w="9525">
            <a:noFill/>
            <a:miter lim="800000"/>
            <a:headEnd/>
            <a:tailEnd/>
          </a:ln>
          <a:effectLst/>
        </p:spPr>
        <p:txBody>
          <a:bodyPr lIns="91429" tIns="45715" rIns="91429" bIns="45715">
            <a:prstTxWarp prst="textNoShape">
              <a:avLst/>
            </a:prstTxWarp>
            <a:spAutoFit/>
          </a:bodyPr>
          <a:lstStyle/>
          <a:p>
            <a:pPr algn="r"/>
            <a:r>
              <a:rPr lang="es-ES" sz="800">
                <a:solidFill>
                  <a:srgbClr val="404040"/>
                </a:solidFill>
                <a:latin typeface="News Gothic MT" pitchFamily="-105" charset="0"/>
                <a:ea typeface="News Gothic MT" pitchFamily="-105" charset="0"/>
                <a:cs typeface="News Gothic MT" pitchFamily="-105" charset="0"/>
              </a:rPr>
              <a:t>Page - </a:t>
            </a:r>
            <a:fld id="{EA8A37D5-556C-5743-AAD5-7D32F8E35146}" type="slidenum">
              <a:rPr lang="es-ES" sz="800">
                <a:solidFill>
                  <a:srgbClr val="404040"/>
                </a:solidFill>
                <a:latin typeface="News Gothic MT" pitchFamily="-105" charset="0"/>
                <a:ea typeface="News Gothic MT" pitchFamily="-105" charset="0"/>
                <a:cs typeface="News Gothic MT" pitchFamily="-105" charset="0"/>
              </a:rPr>
              <a:pPr algn="r"/>
              <a:t>‹Nº›</a:t>
            </a:fld>
            <a:endParaRPr lang="es-ES" sz="800">
              <a:solidFill>
                <a:srgbClr val="404040"/>
              </a:solidFill>
              <a:latin typeface="News Gothic MT" pitchFamily="-105" charset="0"/>
              <a:ea typeface="News Gothic MT" pitchFamily="-105" charset="0"/>
              <a:cs typeface="News Gothic MT" pitchFamily="-105" charset="0"/>
            </a:endParaRPr>
          </a:p>
        </p:txBody>
      </p:sp>
      <p:sp>
        <p:nvSpPr>
          <p:cNvPr id="14" name="Rectangle 34"/>
          <p:cNvSpPr>
            <a:spLocks noChangeArrowheads="1"/>
          </p:cNvSpPr>
          <p:nvPr userDrawn="1"/>
        </p:nvSpPr>
        <p:spPr bwMode="auto">
          <a:xfrm>
            <a:off x="4343400" y="6367463"/>
            <a:ext cx="2301875" cy="215433"/>
          </a:xfrm>
          <a:prstGeom prst="rect">
            <a:avLst/>
          </a:prstGeom>
          <a:noFill/>
          <a:ln w="9525">
            <a:noFill/>
            <a:miter lim="800000"/>
            <a:headEnd/>
            <a:tailEnd/>
          </a:ln>
          <a:effectLst/>
        </p:spPr>
        <p:txBody>
          <a:bodyPr lIns="91429" tIns="45715" rIns="91429" bIns="45715">
            <a:prstTxWarp prst="textNoShape">
              <a:avLst/>
            </a:prstTxWarp>
            <a:spAutoFit/>
          </a:bodyPr>
          <a:lstStyle/>
          <a:p>
            <a:r>
              <a:rPr lang="en-US" sz="800" dirty="0" err="1" smtClean="0">
                <a:solidFill>
                  <a:srgbClr val="404040"/>
                </a:solidFill>
                <a:latin typeface="News Gothic MT" pitchFamily="-105" charset="0"/>
                <a:ea typeface="News Gothic MT" pitchFamily="-105" charset="0"/>
                <a:cs typeface="News Gothic MT" pitchFamily="-105" charset="0"/>
              </a:rPr>
              <a:t>Fundamentos</a:t>
            </a:r>
            <a:r>
              <a:rPr lang="en-US" sz="800" baseline="0" dirty="0" smtClean="0">
                <a:solidFill>
                  <a:srgbClr val="404040"/>
                </a:solidFill>
                <a:latin typeface="News Gothic MT" pitchFamily="-105" charset="0"/>
                <a:ea typeface="News Gothic MT" pitchFamily="-105" charset="0"/>
                <a:cs typeface="News Gothic MT" pitchFamily="-105" charset="0"/>
              </a:rPr>
              <a:t> de </a:t>
            </a:r>
            <a:r>
              <a:rPr lang="en-US" sz="800" baseline="0" dirty="0" err="1" smtClean="0">
                <a:solidFill>
                  <a:srgbClr val="404040"/>
                </a:solidFill>
                <a:latin typeface="News Gothic MT" pitchFamily="-105" charset="0"/>
                <a:ea typeface="News Gothic MT" pitchFamily="-105" charset="0"/>
                <a:cs typeface="News Gothic MT" pitchFamily="-105" charset="0"/>
              </a:rPr>
              <a:t>ingeniería</a:t>
            </a:r>
            <a:r>
              <a:rPr lang="en-US" sz="800" baseline="0" dirty="0" smtClean="0">
                <a:solidFill>
                  <a:srgbClr val="404040"/>
                </a:solidFill>
                <a:latin typeface="News Gothic MT" pitchFamily="-105" charset="0"/>
                <a:ea typeface="News Gothic MT" pitchFamily="-105" charset="0"/>
                <a:cs typeface="News Gothic MT" pitchFamily="-105" charset="0"/>
              </a:rPr>
              <a:t> de software</a:t>
            </a:r>
            <a:endParaRPr lang="en-US" sz="800" dirty="0">
              <a:solidFill>
                <a:srgbClr val="404040"/>
              </a:solidFill>
              <a:latin typeface="News Gothic MT" pitchFamily="-105" charset="0"/>
              <a:ea typeface="News Gothic MT" pitchFamily="-105" charset="0"/>
              <a:cs typeface="News Gothic MT" pitchFamily="-105" charset="0"/>
            </a:endParaRPr>
          </a:p>
        </p:txBody>
      </p:sp>
      <p:pic>
        <p:nvPicPr>
          <p:cNvPr id="2" name="Picture 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727950" y="6324600"/>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iming>
    <p:tnLst>
      <p:par>
        <p:cTn id="1" dur="indefinite" restart="never" nodeType="tmRoot"/>
      </p:par>
    </p:tnLst>
  </p:timing>
  <p:txStyles>
    <p:title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p:titleStyle>
    <p:bodyStyle>
      <a:lvl1pPr marL="342900" indent="-342900" algn="l" rtl="0" eaLnBrk="0" fontAlgn="base" hangingPunct="0">
        <a:spcBef>
          <a:spcPct val="20000"/>
        </a:spcBef>
        <a:spcAft>
          <a:spcPct val="0"/>
        </a:spcAft>
        <a:buClr>
          <a:srgbClr val="90AC48"/>
        </a:buClr>
        <a:buFont typeface="Lucida Grande" pitchFamily="-105" charset="0"/>
        <a:buChar char="&gt;"/>
        <a:defRPr sz="2400">
          <a:solidFill>
            <a:srgbClr val="515151"/>
          </a:solidFill>
          <a:latin typeface="News Gothic MT"/>
          <a:ea typeface="+mn-ea"/>
          <a:cs typeface="News Gothic MT"/>
        </a:defRPr>
      </a:lvl1pPr>
      <a:lvl2pPr marL="742950" indent="-285750" algn="l" rtl="0" eaLnBrk="0" fontAlgn="base" hangingPunct="0">
        <a:spcBef>
          <a:spcPct val="20000"/>
        </a:spcBef>
        <a:spcAft>
          <a:spcPct val="0"/>
        </a:spcAft>
        <a:buClr>
          <a:srgbClr val="90AC48"/>
        </a:buClr>
        <a:buChar char="–"/>
        <a:defRPr sz="2000">
          <a:solidFill>
            <a:srgbClr val="515151"/>
          </a:solidFill>
          <a:latin typeface="News Gothic MT"/>
          <a:ea typeface="+mn-ea"/>
          <a:cs typeface="News Gothic MT"/>
        </a:defRPr>
      </a:lvl2pPr>
      <a:lvl3pPr marL="1143000" indent="-228600" algn="l" rtl="0" eaLnBrk="0" fontAlgn="base" hangingPunct="0">
        <a:spcBef>
          <a:spcPct val="20000"/>
        </a:spcBef>
        <a:spcAft>
          <a:spcPct val="0"/>
        </a:spcAft>
        <a:buClr>
          <a:srgbClr val="90AC48"/>
        </a:buClr>
        <a:buChar char="•"/>
        <a:defRPr>
          <a:solidFill>
            <a:srgbClr val="515151"/>
          </a:solidFill>
          <a:latin typeface="News Gothic MT"/>
          <a:ea typeface="+mn-ea"/>
          <a:cs typeface="News Gothic MT"/>
        </a:defRPr>
      </a:lvl3pPr>
      <a:lvl4pPr marL="1600200" indent="-228600" algn="l" rtl="0" eaLnBrk="0" fontAlgn="base" hangingPunct="0">
        <a:spcBef>
          <a:spcPct val="20000"/>
        </a:spcBef>
        <a:spcAft>
          <a:spcPct val="0"/>
        </a:spcAft>
        <a:buClr>
          <a:srgbClr val="90AC48"/>
        </a:buClr>
        <a:buChar char="–"/>
        <a:defRPr sz="1600">
          <a:solidFill>
            <a:srgbClr val="515151"/>
          </a:solidFill>
          <a:latin typeface="News Gothic MT"/>
          <a:ea typeface="+mn-ea"/>
          <a:cs typeface="News Gothic MT"/>
        </a:defRPr>
      </a:lvl4pPr>
      <a:lvl5pPr marL="2057400" indent="-228600" algn="l" rtl="0" eaLnBrk="0" fontAlgn="base" hangingPunct="0">
        <a:spcBef>
          <a:spcPct val="20000"/>
        </a:spcBef>
        <a:spcAft>
          <a:spcPct val="0"/>
        </a:spcAft>
        <a:buClr>
          <a:srgbClr val="90AC48"/>
        </a:buClr>
        <a:buChar char="»"/>
        <a:defRPr sz="1600">
          <a:solidFill>
            <a:srgbClr val="515151"/>
          </a:solidFill>
          <a:latin typeface="News Gothic MT"/>
          <a:ea typeface="+mn-ea"/>
          <a:cs typeface="News Gothic MT"/>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33046" y="533400"/>
            <a:ext cx="8018585" cy="1676400"/>
          </a:xfrm>
        </p:spPr>
        <p:txBody>
          <a:bodyPr/>
          <a:lstStyle/>
          <a:p>
            <a:pPr eaLnBrk="1" hangingPunct="1"/>
            <a:r>
              <a:rPr lang="es-ES" sz="3200" dirty="0">
                <a:solidFill>
                  <a:srgbClr val="000066"/>
                </a:solidFill>
                <a:latin typeface="Arial" charset="0"/>
              </a:rPr>
              <a:t>Fundamentos de ingeniería de software</a:t>
            </a:r>
            <a:br>
              <a:rPr lang="es-ES" sz="3200" dirty="0">
                <a:solidFill>
                  <a:srgbClr val="000066"/>
                </a:solidFill>
                <a:latin typeface="Arial" charset="0"/>
              </a:rPr>
            </a:br>
            <a:endParaRPr lang="es-ES" sz="3200" dirty="0" smtClean="0">
              <a:solidFill>
                <a:srgbClr val="000066"/>
              </a:solidFill>
            </a:endParaRPr>
          </a:p>
        </p:txBody>
      </p:sp>
      <p:sp>
        <p:nvSpPr>
          <p:cNvPr id="14339" name="Rectangle 55"/>
          <p:cNvSpPr>
            <a:spLocks noGrp="1" noChangeArrowheads="1"/>
          </p:cNvSpPr>
          <p:nvPr>
            <p:ph type="subTitle" idx="1"/>
          </p:nvPr>
        </p:nvSpPr>
        <p:spPr>
          <a:xfrm>
            <a:off x="306932" y="2286000"/>
            <a:ext cx="8696392" cy="4114800"/>
          </a:xfrm>
        </p:spPr>
        <p:txBody>
          <a:bodyPr/>
          <a:lstStyle/>
          <a:p>
            <a:pPr eaLnBrk="1" hangingPunct="1"/>
            <a:endParaRPr lang="es-ES" sz="3200" dirty="0"/>
          </a:p>
          <a:p>
            <a:pPr eaLnBrk="1" hangingPunct="1"/>
            <a:r>
              <a:rPr lang="es-ES" sz="3200" dirty="0" smtClean="0">
                <a:solidFill>
                  <a:srgbClr val="006600"/>
                </a:solidFill>
              </a:rPr>
              <a:t>Tema 13:</a:t>
            </a:r>
            <a:r>
              <a:rPr lang="es-ES" sz="2800" dirty="0" smtClean="0">
                <a:solidFill>
                  <a:srgbClr val="006600"/>
                </a:solidFill>
              </a:rPr>
              <a:t> </a:t>
            </a:r>
            <a:r>
              <a:rPr lang="es-ES" sz="2800" b="1" dirty="0" smtClean="0">
                <a:solidFill>
                  <a:srgbClr val="006600"/>
                </a:solidFill>
              </a:rPr>
              <a:t>[</a:t>
            </a:r>
            <a:r>
              <a:rPr lang="es-MX" sz="2800" dirty="0" smtClean="0">
                <a:latin typeface="News Gothic MT" pitchFamily="-111" charset="0"/>
                <a:cs typeface="News Gothic MT" pitchFamily="-111" charset="0"/>
              </a:rPr>
              <a:t>Modelos de datos</a:t>
            </a:r>
            <a:r>
              <a:rPr lang="es-ES" sz="2800" b="1" dirty="0" smtClean="0">
                <a:solidFill>
                  <a:srgbClr val="006600"/>
                </a:solidFill>
              </a:rPr>
              <a:t>]</a:t>
            </a:r>
            <a:r>
              <a:rPr lang="es-ES" sz="2800" dirty="0" smtClean="0">
                <a:solidFill>
                  <a:srgbClr val="006600"/>
                </a:solidFill>
              </a:rPr>
              <a:t> </a:t>
            </a:r>
          </a:p>
          <a:p>
            <a:pPr eaLnBrk="1" hangingPunct="1"/>
            <a:r>
              <a:rPr lang="es-ES" dirty="0" smtClean="0">
                <a:solidFill>
                  <a:srgbClr val="CC0000"/>
                </a:solidFill>
              </a:rPr>
              <a:t>Modelo Relación</a:t>
            </a:r>
          </a:p>
          <a:p>
            <a:pPr eaLnBrk="1" hangingPunct="1"/>
            <a:endParaRPr lang="es-ES" sz="3200" dirty="0" smtClean="0">
              <a:solidFill>
                <a:srgbClr val="006600"/>
              </a:solidFill>
            </a:endParaRPr>
          </a:p>
          <a:p>
            <a:pPr eaLnBrk="1" hangingPunct="1"/>
            <a:r>
              <a:rPr lang="es-ES" dirty="0" smtClean="0"/>
              <a:t> </a:t>
            </a:r>
          </a:p>
          <a:p>
            <a:pPr eaLnBrk="1" hangingPunct="1"/>
            <a:endParaRPr lang="es-ES" b="1" dirty="0" smtClean="0">
              <a:solidFill>
                <a:srgbClr val="CC0000"/>
              </a:solidFill>
            </a:endParaRPr>
          </a:p>
        </p:txBody>
      </p:sp>
    </p:spTree>
    <p:extLst>
      <p:ext uri="{BB962C8B-B14F-4D97-AF65-F5344CB8AC3E}">
        <p14:creationId xmlns:p14="http://schemas.microsoft.com/office/powerpoint/2010/main" val="2402405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s-ES" dirty="0" smtClean="0"/>
              <a:t>Introducción</a:t>
            </a:r>
          </a:p>
        </p:txBody>
      </p:sp>
      <p:sp>
        <p:nvSpPr>
          <p:cNvPr id="8195" name="Rectangle 3"/>
          <p:cNvSpPr>
            <a:spLocks noGrp="1" noChangeArrowheads="1"/>
          </p:cNvSpPr>
          <p:nvPr>
            <p:ph type="body" idx="1"/>
          </p:nvPr>
        </p:nvSpPr>
        <p:spPr>
          <a:xfrm>
            <a:off x="107504" y="1295400"/>
            <a:ext cx="8807896" cy="5085928"/>
          </a:xfrm>
        </p:spPr>
        <p:txBody>
          <a:bodyPr/>
          <a:lstStyle/>
          <a:p>
            <a:pPr algn="just" eaLnBrk="1" hangingPunct="1">
              <a:buFont typeface="Wingdings" pitchFamily="2" charset="2"/>
              <a:buChar char="§"/>
            </a:pPr>
            <a:r>
              <a:rPr lang="es-MX" sz="2000" dirty="0" smtClean="0"/>
              <a:t>Para </a:t>
            </a:r>
            <a:r>
              <a:rPr lang="es-MX" sz="2000" dirty="0"/>
              <a:t>instrumentar un Modelo Entidad - Relación en una base de datos </a:t>
            </a:r>
            <a:r>
              <a:rPr lang="es-MX" sz="2000" dirty="0" smtClean="0"/>
              <a:t>Relacional</a:t>
            </a:r>
            <a:r>
              <a:rPr lang="es-MX" sz="2000" dirty="0"/>
              <a:t>, es necesario </a:t>
            </a:r>
            <a:r>
              <a:rPr lang="es-MX" sz="2000" u="sng" dirty="0"/>
              <a:t>traducir el modelo a </a:t>
            </a:r>
            <a:r>
              <a:rPr lang="es-MX" sz="2000" u="sng" dirty="0" smtClean="0"/>
              <a:t>tablas</a:t>
            </a:r>
            <a:r>
              <a:rPr lang="es-MX" sz="2000" dirty="0" smtClean="0"/>
              <a:t>. </a:t>
            </a:r>
            <a:r>
              <a:rPr lang="es-MX" sz="2000" dirty="0"/>
              <a:t/>
            </a:r>
            <a:br>
              <a:rPr lang="es-MX" sz="2000" dirty="0"/>
            </a:br>
            <a:r>
              <a:rPr lang="es-MX" sz="2000" dirty="0"/>
              <a:t/>
            </a:r>
            <a:br>
              <a:rPr lang="es-MX" sz="2000" dirty="0"/>
            </a:br>
            <a:r>
              <a:rPr lang="es-MX" sz="2000" dirty="0"/>
              <a:t>Para definir las tablas, utilizaremos la notación:</a:t>
            </a:r>
            <a:br>
              <a:rPr lang="es-MX" sz="2000" dirty="0"/>
            </a:br>
            <a:r>
              <a:rPr lang="es-MX" sz="2000" dirty="0"/>
              <a:t/>
            </a:r>
            <a:br>
              <a:rPr lang="es-MX" sz="2000" dirty="0"/>
            </a:br>
            <a:r>
              <a:rPr lang="es-MX" sz="2000" b="1" dirty="0" err="1"/>
              <a:t>nombretabla</a:t>
            </a:r>
            <a:r>
              <a:rPr lang="es-MX" sz="2000" b="1" dirty="0"/>
              <a:t>(</a:t>
            </a:r>
            <a:r>
              <a:rPr lang="es-MX" sz="2000" b="1" u="sng" dirty="0"/>
              <a:t>nombrecolumna1,nombrecolumna2</a:t>
            </a:r>
            <a:r>
              <a:rPr lang="es-MX" sz="2000" b="1" dirty="0"/>
              <a:t>,nombrecolumna3,....,</a:t>
            </a:r>
            <a:r>
              <a:rPr lang="es-MX" sz="2000" b="1" dirty="0" err="1"/>
              <a:t>nombrecolumnan</a:t>
            </a:r>
            <a:r>
              <a:rPr lang="es-MX" sz="2000" b="1" dirty="0"/>
              <a:t>)</a:t>
            </a:r>
            <a:r>
              <a:rPr lang="es-MX" sz="2000" dirty="0"/>
              <a:t/>
            </a:r>
            <a:br>
              <a:rPr lang="es-MX" sz="2000" dirty="0"/>
            </a:br>
            <a:r>
              <a:rPr lang="es-MX" sz="2000" dirty="0"/>
              <a:t/>
            </a:r>
            <a:br>
              <a:rPr lang="es-MX" sz="2000" dirty="0"/>
            </a:br>
            <a:r>
              <a:rPr lang="es-MX" sz="2000" dirty="0"/>
              <a:t>Para especificar una tabla, las columnas subrayadas constituyen la </a:t>
            </a:r>
            <a:r>
              <a:rPr lang="es-MX" sz="2000" b="1" dirty="0"/>
              <a:t>llave </a:t>
            </a:r>
            <a:r>
              <a:rPr lang="es-MX" sz="2000" dirty="0"/>
              <a:t>de la tabla, es decir una columna o conjunto de columnas tales </a:t>
            </a:r>
            <a:r>
              <a:rPr lang="es-MX" sz="2000" dirty="0" smtClean="0"/>
              <a:t>que, </a:t>
            </a:r>
            <a:r>
              <a:rPr lang="es-MX" sz="2000" dirty="0"/>
              <a:t>conocido su </a:t>
            </a:r>
            <a:r>
              <a:rPr lang="es-MX" sz="2000" dirty="0" smtClean="0"/>
              <a:t>valor, </a:t>
            </a:r>
            <a:r>
              <a:rPr lang="es-MX" sz="2000" dirty="0"/>
              <a:t>se determina unívocamente el renglón de la tabla del que se trata, es decir, los valores de la columna o combinación de valores de las columnas subrayadas son </a:t>
            </a:r>
            <a:r>
              <a:rPr lang="es-MX" sz="2000" b="1" dirty="0"/>
              <a:t>únicos </a:t>
            </a:r>
            <a:r>
              <a:rPr lang="es-MX" sz="2000" dirty="0"/>
              <a:t>en la tabla.</a:t>
            </a:r>
            <a:br>
              <a:rPr lang="es-MX" sz="2000" dirty="0"/>
            </a:br>
            <a:endParaRPr lang="es-ES" sz="2000" dirty="0" smtClean="0"/>
          </a:p>
        </p:txBody>
      </p:sp>
    </p:spTree>
    <p:extLst>
      <p:ext uri="{BB962C8B-B14F-4D97-AF65-F5344CB8AC3E}">
        <p14:creationId xmlns:p14="http://schemas.microsoft.com/office/powerpoint/2010/main" val="3808896227"/>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strVal val="#ppt_w+.3"/>
                                          </p:val>
                                        </p:tav>
                                        <p:tav tm="100000">
                                          <p:val>
                                            <p:strVal val="#ppt_w"/>
                                          </p:val>
                                        </p:tav>
                                      </p:tavLst>
                                    </p:anim>
                                    <p:anim calcmode="lin" valueType="num">
                                      <p:cBhvr>
                                        <p:cTn id="8" dur="1000" fill="hold"/>
                                        <p:tgtEl>
                                          <p:spTgt spid="8194"/>
                                        </p:tgtEl>
                                        <p:attrNameLst>
                                          <p:attrName>ppt_h</p:attrName>
                                        </p:attrNameLst>
                                      </p:cBhvr>
                                      <p:tavLst>
                                        <p:tav tm="0">
                                          <p:val>
                                            <p:strVal val="#ppt_h"/>
                                          </p:val>
                                        </p:tav>
                                        <p:tav tm="100000">
                                          <p:val>
                                            <p:strVal val="#ppt_h"/>
                                          </p:val>
                                        </p:tav>
                                      </p:tavLst>
                                    </p:anim>
                                    <p:animEffect transition="in" filter="fade">
                                      <p:cBhvr>
                                        <p:cTn id="9" dur="1000"/>
                                        <p:tgtEl>
                                          <p:spTgt spid="819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8195">
                                            <p:txEl>
                                              <p:pRg st="0" end="0"/>
                                            </p:txEl>
                                          </p:spTgt>
                                        </p:tgtEl>
                                        <p:attrNameLst>
                                          <p:attrName>style.visibility</p:attrName>
                                        </p:attrNameLst>
                                      </p:cBhvr>
                                      <p:to>
                                        <p:strVal val="visible"/>
                                      </p:to>
                                    </p:set>
                                    <p:anim calcmode="lin" valueType="num">
                                      <p:cBhvr>
                                        <p:cTn id="14" dur="1000" fill="hold"/>
                                        <p:tgtEl>
                                          <p:spTgt spid="8195">
                                            <p:txEl>
                                              <p:pRg st="0" end="0"/>
                                            </p:txEl>
                                          </p:spTgt>
                                        </p:tgtEl>
                                        <p:attrNameLst>
                                          <p:attrName>ppt_w</p:attrName>
                                        </p:attrNameLst>
                                      </p:cBhvr>
                                      <p:tavLst>
                                        <p:tav tm="0">
                                          <p:val>
                                            <p:strVal val="#ppt_w+.3"/>
                                          </p:val>
                                        </p:tav>
                                        <p:tav tm="100000">
                                          <p:val>
                                            <p:strVal val="#ppt_w"/>
                                          </p:val>
                                        </p:tav>
                                      </p:tavLst>
                                    </p:anim>
                                    <p:anim calcmode="lin" valueType="num">
                                      <p:cBhvr>
                                        <p:cTn id="15" dur="1000" fill="hold"/>
                                        <p:tgtEl>
                                          <p:spTgt spid="8195">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81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611560" y="1600200"/>
            <a:ext cx="8149853" cy="4525963"/>
          </a:xfrm>
        </p:spPr>
        <p:txBody>
          <a:bodyPr/>
          <a:lstStyle/>
          <a:p>
            <a:pPr algn="just" eaLnBrk="1" hangingPunct="1">
              <a:lnSpc>
                <a:spcPct val="80000"/>
              </a:lnSpc>
              <a:buFont typeface="Wingdings" pitchFamily="2" charset="2"/>
              <a:buChar char="v"/>
            </a:pPr>
            <a:r>
              <a:rPr lang="es-MX" sz="2000" dirty="0" smtClean="0"/>
              <a:t>Por </a:t>
            </a:r>
            <a:r>
              <a:rPr lang="es-MX" sz="2000" b="1" dirty="0"/>
              <a:t>cada entidad</a:t>
            </a:r>
            <a:r>
              <a:rPr lang="es-MX" sz="2000" dirty="0"/>
              <a:t> se define una </a:t>
            </a:r>
            <a:r>
              <a:rPr lang="es-MX" sz="2000" b="1" dirty="0"/>
              <a:t>tabla </a:t>
            </a:r>
            <a:r>
              <a:rPr lang="es-MX" sz="2000" dirty="0"/>
              <a:t>nombrada igual que la entidad, cuyas columnas corresponden uno a uno (y se llaman igual) a los </a:t>
            </a:r>
            <a:r>
              <a:rPr lang="es-MX" sz="2000" b="1" dirty="0"/>
              <a:t>atributos</a:t>
            </a:r>
            <a:r>
              <a:rPr lang="es-MX" sz="2000" dirty="0"/>
              <a:t> de la entidad. </a:t>
            </a: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r>
              <a:rPr lang="es-MX" sz="2000" dirty="0" smtClean="0"/>
              <a:t>El </a:t>
            </a:r>
            <a:r>
              <a:rPr lang="es-MX" sz="2000" dirty="0"/>
              <a:t>identificador de la entidad corresponde a la llave primaria de la tabla. </a:t>
            </a: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r>
              <a:rPr lang="es-MX" sz="2000" dirty="0" smtClean="0"/>
              <a:t>IMPORTANTE</a:t>
            </a:r>
            <a:r>
              <a:rPr lang="es-MX" sz="2000" dirty="0"/>
              <a:t>: </a:t>
            </a:r>
            <a:r>
              <a:rPr lang="es-MX" sz="2000" dirty="0" smtClean="0"/>
              <a:t>Si </a:t>
            </a:r>
            <a:r>
              <a:rPr lang="es-MX" sz="2000" dirty="0"/>
              <a:t>no existe un identificador obtenido del análisis, en este punto se debe optar por crear una llave primaria "artificial" (un número o código creado) que garantice la unicidad </a:t>
            </a:r>
            <a:r>
              <a:rPr lang="es-MX" sz="2000" dirty="0" smtClean="0"/>
              <a:t>de identificación </a:t>
            </a:r>
            <a:r>
              <a:rPr lang="es-MX" sz="2000" dirty="0"/>
              <a:t>de las </a:t>
            </a:r>
            <a:r>
              <a:rPr lang="es-MX" sz="2000" dirty="0" err="1"/>
              <a:t>tuplas</a:t>
            </a:r>
            <a:r>
              <a:rPr lang="es-MX" sz="2000" dirty="0"/>
              <a:t>. </a:t>
            </a:r>
            <a:endParaRPr lang="es-ES" sz="2000" dirty="0" smtClean="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Reglas de traslado (Entidades)</a:t>
            </a:r>
          </a:p>
        </p:txBody>
      </p:sp>
    </p:spTree>
    <p:extLst>
      <p:ext uri="{BB962C8B-B14F-4D97-AF65-F5344CB8AC3E}">
        <p14:creationId xmlns:p14="http://schemas.microsoft.com/office/powerpoint/2010/main" val="396934606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526603" y="1423317"/>
            <a:ext cx="8149853" cy="4525963"/>
          </a:xfrm>
        </p:spPr>
        <p:txBody>
          <a:bodyPr/>
          <a:lstStyle/>
          <a:p>
            <a:pPr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r>
              <a:rPr lang="es-MX" sz="2000" dirty="0"/>
              <a:t>Por cada </a:t>
            </a:r>
            <a:r>
              <a:rPr lang="es-MX" sz="2000" b="1" dirty="0"/>
              <a:t>asociación </a:t>
            </a:r>
            <a:r>
              <a:rPr lang="es-MX" sz="2000" dirty="0"/>
              <a:t>del MER con </a:t>
            </a:r>
            <a:r>
              <a:rPr lang="es-MX" sz="2000" b="1" dirty="0"/>
              <a:t>cardinalidad 1:1</a:t>
            </a:r>
            <a:r>
              <a:rPr lang="es-MX" sz="2000" dirty="0"/>
              <a:t> se hace lo siguiente: Solo hay que agregar la llave primaria de una tabla participante a la otra </a:t>
            </a:r>
            <a:r>
              <a:rPr lang="es-MX" sz="2000" b="1" dirty="0"/>
              <a:t>(no importa el orden</a:t>
            </a:r>
            <a:r>
              <a:rPr lang="es-MX" sz="2000" b="1" dirty="0" smtClean="0"/>
              <a:t>).</a:t>
            </a:r>
            <a:endParaRPr lang="es-MX" sz="2000" dirty="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r>
              <a:rPr lang="es-MX" sz="2000" dirty="0" smtClean="0"/>
              <a:t>Por </a:t>
            </a:r>
            <a:r>
              <a:rPr lang="es-MX" sz="2000" dirty="0"/>
              <a:t>cada </a:t>
            </a:r>
            <a:r>
              <a:rPr lang="es-MX" sz="2000" b="1" dirty="0"/>
              <a:t>asociación </a:t>
            </a:r>
            <a:r>
              <a:rPr lang="es-MX" sz="2000" dirty="0"/>
              <a:t>del MER con </a:t>
            </a:r>
            <a:r>
              <a:rPr lang="es-MX" sz="2000" b="1" dirty="0"/>
              <a:t>cardinalidad 1:N</a:t>
            </a:r>
            <a:r>
              <a:rPr lang="es-MX" sz="2000" dirty="0"/>
              <a:t> se hace lo siguiente: </a:t>
            </a:r>
            <a:endParaRPr lang="es-MX" sz="2000" dirty="0" smtClean="0"/>
          </a:p>
          <a:p>
            <a:pPr marL="400050" lvl="1" indent="0" algn="just" eaLnBrk="1" hangingPunct="1">
              <a:lnSpc>
                <a:spcPct val="80000"/>
              </a:lnSpc>
              <a:buNone/>
            </a:pPr>
            <a:r>
              <a:rPr lang="es-MX" sz="1600" dirty="0" smtClean="0"/>
              <a:t>Sea </a:t>
            </a:r>
            <a:r>
              <a:rPr lang="es-MX" sz="1600" dirty="0"/>
              <a:t>A la entidad conectada con cardinalidad 1 y B la entidad conectada con cardinalidad N,  dadas las tablas de A y B obtenidas en el paso 1, deberá agregarse a la tabla de B, la llave primaria de la tabla de </a:t>
            </a:r>
            <a:r>
              <a:rPr lang="es-MX" sz="1600" dirty="0" smtClean="0"/>
              <a:t>A</a:t>
            </a:r>
            <a:endParaRPr lang="es-MX" sz="2000" dirty="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Reglas de traslado (Relaciones)</a:t>
            </a:r>
          </a:p>
        </p:txBody>
      </p:sp>
    </p:spTree>
    <p:extLst>
      <p:ext uri="{BB962C8B-B14F-4D97-AF65-F5344CB8AC3E}">
        <p14:creationId xmlns:p14="http://schemas.microsoft.com/office/powerpoint/2010/main" val="120233710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611560" y="1600200"/>
            <a:ext cx="8149853" cy="4525963"/>
          </a:xfrm>
        </p:spPr>
        <p:txBody>
          <a:bodyPr/>
          <a:lstStyle/>
          <a:p>
            <a:pPr algn="just" eaLnBrk="1" hangingPunct="1">
              <a:lnSpc>
                <a:spcPct val="80000"/>
              </a:lnSpc>
              <a:buFont typeface="Wingdings" pitchFamily="2" charset="2"/>
              <a:buChar char="v"/>
            </a:pPr>
            <a:r>
              <a:rPr lang="es-MX" sz="2000" dirty="0"/>
              <a:t>Por cada </a:t>
            </a:r>
            <a:r>
              <a:rPr lang="es-MX" sz="2000" b="1" dirty="0"/>
              <a:t>asociación </a:t>
            </a:r>
            <a:r>
              <a:rPr lang="es-MX" sz="2000" dirty="0"/>
              <a:t>del MER con </a:t>
            </a:r>
            <a:r>
              <a:rPr lang="es-MX" sz="2000" b="1" dirty="0"/>
              <a:t>cardinalidad N:N </a:t>
            </a:r>
            <a:r>
              <a:rPr lang="es-MX" sz="2000" dirty="0"/>
              <a:t>se define </a:t>
            </a:r>
            <a:r>
              <a:rPr lang="es-MX" sz="2000" dirty="0" smtClean="0"/>
              <a:t>una </a:t>
            </a:r>
            <a:r>
              <a:rPr lang="es-MX" sz="2000" b="1" dirty="0" smtClean="0"/>
              <a:t>nueva</a:t>
            </a:r>
            <a:r>
              <a:rPr lang="es-MX" sz="2000" dirty="0" smtClean="0"/>
              <a:t> </a:t>
            </a:r>
            <a:r>
              <a:rPr lang="es-MX" sz="2000" b="1" dirty="0"/>
              <a:t>tabla </a:t>
            </a:r>
            <a:r>
              <a:rPr lang="es-MX" sz="2000" dirty="0"/>
              <a:t>cuyas columnas corresponden a los identificadores de las </a:t>
            </a:r>
            <a:r>
              <a:rPr lang="es-MX" sz="2000" u="sng" dirty="0"/>
              <a:t>entidades que intervienen en la asociación</a:t>
            </a:r>
            <a:r>
              <a:rPr lang="es-MX" sz="2000" dirty="0"/>
              <a:t>, más los atributos de la asociación misma. </a:t>
            </a:r>
            <a:endParaRPr lang="es-MX" sz="2000" dirty="0" smtClean="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r>
              <a:rPr lang="es-MX" sz="2000" dirty="0" smtClean="0"/>
              <a:t>La </a:t>
            </a:r>
            <a:r>
              <a:rPr lang="es-MX" sz="2000" dirty="0"/>
              <a:t>llave primaria de la tabla creada corresponde a la concatenación de las llaves primarias de las tablas de las entidades participantes en la asociación (en algunos casos, por cuestiones de eficiencia,  puede convenir agregar una llave primaria "artificial", sin dejar de asegurar la unicidad de la llave formada por la concatenación de las llaves de las entidades participantes</a:t>
            </a:r>
            <a:r>
              <a:rPr lang="es-MX" sz="2000" dirty="0" smtClean="0"/>
              <a:t>).</a:t>
            </a:r>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solidFill>
                  <a:schemeClr val="tx1"/>
                </a:solidFill>
              </a:rPr>
              <a:t>Reglas</a:t>
            </a:r>
            <a:r>
              <a:rPr lang="es-ES" kern="0" dirty="0" smtClean="0">
                <a:solidFill>
                  <a:srgbClr val="FF0000"/>
                </a:solidFill>
              </a:rPr>
              <a:t> </a:t>
            </a:r>
            <a:r>
              <a:rPr lang="es-ES" kern="0" dirty="0" smtClean="0"/>
              <a:t>de traslado (Relaciones)</a:t>
            </a:r>
          </a:p>
        </p:txBody>
      </p:sp>
    </p:spTree>
    <p:extLst>
      <p:ext uri="{BB962C8B-B14F-4D97-AF65-F5344CB8AC3E}">
        <p14:creationId xmlns:p14="http://schemas.microsoft.com/office/powerpoint/2010/main" val="191645426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s-ES" dirty="0" smtClean="0"/>
              <a:t>Ejercicio grupal</a:t>
            </a:r>
          </a:p>
        </p:txBody>
      </p:sp>
      <p:sp>
        <p:nvSpPr>
          <p:cNvPr id="28675" name="Rectangle 3"/>
          <p:cNvSpPr>
            <a:spLocks noGrp="1" noChangeArrowheads="1"/>
          </p:cNvSpPr>
          <p:nvPr>
            <p:ph type="body" idx="1"/>
          </p:nvPr>
        </p:nvSpPr>
        <p:spPr>
          <a:xfrm>
            <a:off x="228600" y="1295400"/>
            <a:ext cx="8686800" cy="909464"/>
          </a:xfrm>
        </p:spPr>
        <p:txBody>
          <a:bodyPr/>
          <a:lstStyle/>
          <a:p>
            <a:pPr eaLnBrk="1" hangingPunct="1">
              <a:lnSpc>
                <a:spcPct val="80000"/>
              </a:lnSpc>
              <a:buFont typeface="Wingdings" pitchFamily="2" charset="2"/>
              <a:buChar char="v"/>
            </a:pPr>
            <a:r>
              <a:rPr lang="es-ES" sz="2000" dirty="0" smtClean="0"/>
              <a:t>Considerando el siguiente ejemplo abstracto, aplica las reglas de traslado y elabora su correspondiente modelo relacional. </a:t>
            </a:r>
          </a:p>
        </p:txBody>
      </p:sp>
      <p:pic>
        <p:nvPicPr>
          <p:cNvPr id="1026" name="Picture 2" descr="C:\rcortese\TC1009 Desarrollo de sistemas y base de datos\curso\semana4\lect8\Dibujo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12" y="2060848"/>
            <a:ext cx="6522531"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806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path" presetSubtype="0" accel="50000" decel="50000" fill="hold" grpId="0" nodeType="withEffect">
                                  <p:stCondLst>
                                    <p:cond delay="0"/>
                                  </p:stCondLst>
                                  <p:iterate type="lt">
                                    <p:tmPct val="10000"/>
                                  </p:iterate>
                                  <p:childTnLst>
                                    <p:animMotion origin="layout" path="M 0.0 0.0  C 0.007 -0.01333  0.014 -0.028  0.021 -0.04667  C 0.04 -0.1  0.045 -0.152  0.031 -0.16  C 0.017 -0.16933  -0.01 -0.132  -0.029 -0.07867  C -0.039 -0.05067  -0.045 -0.024  -0.047 -0.004  C -0.05 0.012  -0.051 0.028  -0.051 0.04667  C -0.051 0.10667  -0.038 0.156  -0.023 0.156  C -0.008 0.156  0.005 0.10667  0.005 0.04667  C 0.005 0.01867  0.002 -0.008  -0.003 -0.02667  C -0.005 -0.04267  -0.01 -0.06  -0.016 -0.07733  C -0.036 -0.132  -0.063 -0.16933  -0.077 -0.16  C -0.091 -0.15067  -0.086 -0.1  -0.066 -0.04533  C -0.058 -0.02  -0.047 0.00133  -0.036 0.016  C -0.028 0.02933  -0.019 0.04133  -0.007 0.05333  C 0.029 0.092  0.065 0.10933  0.075 0.09333  C 0.084 0.07733  0.064 0.03333  0.028 -0.004  C 0.013 -0.02  -0.003 -0.032  -0.016 -0.04  C -0.028 -0.048  -0.043 -0.05467  -0.059 -0.05867  C -0.103 -0.072  -0.141 -0.068  -0.144 -0.04667  C -0.148 -0.02667  -0.115 0.0  -0.071 0.01333  C -0.051 0.01867  -0.032 0.02133  -0.017 0.02  C -0.004 0.02  0.01 0.01733  0.025 0.01333  C 0.069 0.0  0.102 -0.028  0.098 -0.048  C 0.095 -0.068  0.057 -0.07333  0.013 -0.06  C -0.008 -0.05333  -0.027 -0.044  -0.04 -0.03333  C -0.051 -0.02533  -0.062 -0.016  -0.074 -0.004  C -0.109 0.03467  -0.13 0.07733  -0.12 0.09333  C -0.111 0.10933  -0.074 0.092  -0.039 0.05467  C -0.022 0.036  -0.008 0.01733  0.0 0.0  Z" pathEditMode="relative">
                                      <p:cBhvr>
                                        <p:cTn id="6" dur="1299" fill="hold">
                                          <p:stCondLst>
                                            <p:cond delay="0"/>
                                          </p:stCondLst>
                                        </p:cTn>
                                        <p:tgtEl>
                                          <p:spTgt spid="2867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37" presetClass="entr" presetSubtype="0" fill="hold" grpId="0" nodeType="clickEffect">
                                  <p:stCondLst>
                                    <p:cond delay="0"/>
                                  </p:stCondLst>
                                  <p:childTnLst>
                                    <p:set>
                                      <p:cBhvr>
                                        <p:cTn id="10" dur="1" fill="hold">
                                          <p:stCondLst>
                                            <p:cond delay="0"/>
                                          </p:stCondLst>
                                        </p:cTn>
                                        <p:tgtEl>
                                          <p:spTgt spid="28675">
                                            <p:txEl>
                                              <p:pRg st="0" end="0"/>
                                            </p:txEl>
                                          </p:spTgt>
                                        </p:tgtEl>
                                        <p:attrNameLst>
                                          <p:attrName>style.visibility</p:attrName>
                                        </p:attrNameLst>
                                      </p:cBhvr>
                                      <p:to>
                                        <p:strVal val="visible"/>
                                      </p:to>
                                    </p:set>
                                    <p:animEffect transition="in" filter="fade">
                                      <p:cBhvr>
                                        <p:cTn id="11" dur="1000"/>
                                        <p:tgtEl>
                                          <p:spTgt spid="28675">
                                            <p:txEl>
                                              <p:pRg st="0" end="0"/>
                                            </p:txEl>
                                          </p:spTgt>
                                        </p:tgtEl>
                                      </p:cBhvr>
                                    </p:animEffect>
                                    <p:anim calcmode="lin" valueType="num">
                                      <p:cBhvr>
                                        <p:cTn id="12" dur="10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p:cTn id="13" dur="898" decel="100000" fill="hold"/>
                                        <p:tgtEl>
                                          <p:spTgt spid="28675">
                                            <p:txEl>
                                              <p:pRg st="0" end="0"/>
                                            </p:txEl>
                                          </p:spTgt>
                                        </p:tgtEl>
                                        <p:attrNameLst>
                                          <p:attrName>ppt_y</p:attrName>
                                        </p:attrNameLst>
                                      </p:cBhvr>
                                      <p:tavLst>
                                        <p:tav tm="0">
                                          <p:val>
                                            <p:strVal val="#ppt_y+1"/>
                                          </p:val>
                                        </p:tav>
                                        <p:tav tm="100000">
                                          <p:val>
                                            <p:strVal val="#ppt_y-.03"/>
                                          </p:val>
                                        </p:tav>
                                      </p:tavLst>
                                    </p:anim>
                                    <p:anim calcmode="lin" valueType="num">
                                      <p:cBhvr>
                                        <p:cTn id="14" dur="100" accel="100000" fill="hold">
                                          <p:stCondLst>
                                            <p:cond delay="898"/>
                                          </p:stCondLst>
                                        </p:cTn>
                                        <p:tgtEl>
                                          <p:spTgt spid="28675">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5"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411826" y="2132856"/>
            <a:ext cx="8519864" cy="2836912"/>
          </a:xfrm>
        </p:spPr>
        <p:txBody>
          <a:bodyPr/>
          <a:lstStyle/>
          <a:p>
            <a:pPr algn="just" eaLnBrk="1" hangingPunct="1">
              <a:lnSpc>
                <a:spcPct val="80000"/>
              </a:lnSpc>
              <a:buFont typeface="Wingdings" pitchFamily="2" charset="2"/>
              <a:buChar char="v"/>
            </a:pPr>
            <a:r>
              <a:rPr lang="es-MX" sz="2000" dirty="0"/>
              <a:t>Las relaciones ISA son 1:1. Como caso </a:t>
            </a:r>
            <a:r>
              <a:rPr lang="es-MX" sz="2000" dirty="0" smtClean="0"/>
              <a:t>particular las </a:t>
            </a:r>
            <a:r>
              <a:rPr lang="es-MX" sz="2000" dirty="0"/>
              <a:t>tablas que representan a las entidades generalizadores, </a:t>
            </a:r>
            <a:r>
              <a:rPr lang="es-MX" sz="2000" u="sng" dirty="0"/>
              <a:t>heredan</a:t>
            </a:r>
            <a:r>
              <a:rPr lang="es-MX" sz="2000" dirty="0"/>
              <a:t> </a:t>
            </a:r>
            <a:r>
              <a:rPr lang="es-MX" sz="2000" dirty="0" smtClean="0"/>
              <a:t>sus </a:t>
            </a:r>
            <a:r>
              <a:rPr lang="es-MX" sz="2000" dirty="0"/>
              <a:t>identificadores a las tablas que representan entidades </a:t>
            </a:r>
            <a:r>
              <a:rPr lang="es-MX" sz="2000" dirty="0" smtClean="0"/>
              <a:t>especializadas. </a:t>
            </a:r>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r>
              <a:rPr lang="es-MX" sz="2000" dirty="0" smtClean="0"/>
              <a:t>La </a:t>
            </a:r>
            <a:r>
              <a:rPr lang="es-MX" sz="2000" dirty="0"/>
              <a:t>llave primaria de la entidad generalizadora y las </a:t>
            </a:r>
            <a:r>
              <a:rPr lang="es-MX" sz="2000" dirty="0" smtClean="0"/>
              <a:t>especializadas </a:t>
            </a:r>
            <a:r>
              <a:rPr lang="es-MX" sz="2000" dirty="0"/>
              <a:t>es la misma. </a:t>
            </a: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endParaRPr lang="es-MX" sz="2000" dirty="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Reglas de traslado EMER (Relaciones ISA)</a:t>
            </a:r>
          </a:p>
        </p:txBody>
      </p:sp>
    </p:spTree>
    <p:extLst>
      <p:ext uri="{BB962C8B-B14F-4D97-AF65-F5344CB8AC3E}">
        <p14:creationId xmlns:p14="http://schemas.microsoft.com/office/powerpoint/2010/main" val="229094262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611560" y="952128"/>
            <a:ext cx="8149853" cy="532656"/>
          </a:xfrm>
        </p:spPr>
        <p:txBody>
          <a:bodyPr/>
          <a:lstStyle/>
          <a:p>
            <a:pPr eaLnBrk="1" hangingPunct="1">
              <a:lnSpc>
                <a:spcPct val="80000"/>
              </a:lnSpc>
              <a:buFont typeface="Wingdings" pitchFamily="2" charset="2"/>
              <a:buChar char="v"/>
            </a:pPr>
            <a:r>
              <a:rPr lang="es-MX" sz="2000" dirty="0" smtClean="0"/>
              <a:t>Para </a:t>
            </a:r>
            <a:r>
              <a:rPr lang="es-MX" sz="2000" dirty="0"/>
              <a:t>el MER abstracto que se ilustra a </a:t>
            </a:r>
            <a:r>
              <a:rPr lang="es-MX" sz="2000" dirty="0" smtClean="0"/>
              <a:t>continuación:</a:t>
            </a:r>
          </a:p>
          <a:p>
            <a:pPr eaLnBrk="1" hangingPunct="1">
              <a:lnSpc>
                <a:spcPct val="80000"/>
              </a:lnSpc>
              <a:buFont typeface="Wingdings" pitchFamily="2" charset="2"/>
              <a:buChar char="v"/>
            </a:pPr>
            <a:endParaRPr lang="es-MX" sz="2000" b="1" dirty="0"/>
          </a:p>
          <a:p>
            <a:pPr eaLnBrk="1" hangingPunct="1">
              <a:lnSpc>
                <a:spcPct val="80000"/>
              </a:lnSpc>
              <a:buFont typeface="Wingdings" pitchFamily="2" charset="2"/>
              <a:buChar char="v"/>
            </a:pPr>
            <a:endParaRPr lang="es-MX" sz="2000" b="1" dirty="0" smtClean="0"/>
          </a:p>
          <a:p>
            <a:pPr eaLnBrk="1" hangingPunct="1">
              <a:lnSpc>
                <a:spcPct val="80000"/>
              </a:lnSpc>
              <a:buFont typeface="Wingdings" pitchFamily="2" charset="2"/>
              <a:buChar char="v"/>
            </a:pPr>
            <a:endParaRPr lang="es-MX" sz="2000" b="1" dirty="0"/>
          </a:p>
          <a:p>
            <a:pPr eaLnBrk="1" hangingPunct="1">
              <a:lnSpc>
                <a:spcPct val="80000"/>
              </a:lnSpc>
              <a:buFont typeface="Wingdings" pitchFamily="2" charset="2"/>
              <a:buChar char="v"/>
            </a:pPr>
            <a:endParaRPr lang="es-MX" sz="2000" b="1" dirty="0" smtClean="0"/>
          </a:p>
          <a:p>
            <a:pPr eaLnBrk="1" hangingPunct="1">
              <a:lnSpc>
                <a:spcPct val="80000"/>
              </a:lnSpc>
              <a:buFont typeface="Wingdings" pitchFamily="2" charset="2"/>
              <a:buChar char="v"/>
            </a:pPr>
            <a:endParaRPr lang="es-MX" sz="2000" b="1" dirty="0"/>
          </a:p>
          <a:p>
            <a:pPr eaLnBrk="1" hangingPunct="1">
              <a:lnSpc>
                <a:spcPct val="80000"/>
              </a:lnSpc>
              <a:buFont typeface="Wingdings" pitchFamily="2" charset="2"/>
              <a:buChar char="v"/>
            </a:pPr>
            <a:endParaRPr lang="es-MX" sz="2000" b="1" dirty="0" smtClean="0"/>
          </a:p>
          <a:p>
            <a:pPr eaLnBrk="1" hangingPunct="1">
              <a:lnSpc>
                <a:spcPct val="80000"/>
              </a:lnSpc>
              <a:buFont typeface="Wingdings" pitchFamily="2" charset="2"/>
              <a:buChar char="v"/>
            </a:pPr>
            <a:endParaRPr lang="es-MX" sz="2000" b="1" dirty="0"/>
          </a:p>
          <a:p>
            <a:pPr eaLnBrk="1" hangingPunct="1">
              <a:lnSpc>
                <a:spcPct val="80000"/>
              </a:lnSpc>
              <a:buFont typeface="Wingdings" pitchFamily="2" charset="2"/>
              <a:buChar char="v"/>
            </a:pPr>
            <a:endParaRPr lang="es-MX" sz="2000" b="1" dirty="0" smtClean="0"/>
          </a:p>
          <a:p>
            <a:pPr eaLnBrk="1" hangingPunct="1">
              <a:lnSpc>
                <a:spcPct val="80000"/>
              </a:lnSpc>
              <a:buFont typeface="Wingdings" pitchFamily="2" charset="2"/>
              <a:buChar char="v"/>
            </a:pPr>
            <a:endParaRPr lang="es-MX" sz="2000" b="1" dirty="0"/>
          </a:p>
          <a:p>
            <a:pPr eaLnBrk="1" hangingPunct="1">
              <a:lnSpc>
                <a:spcPct val="80000"/>
              </a:lnSpc>
              <a:buFont typeface="Wingdings" pitchFamily="2" charset="2"/>
              <a:buChar char="v"/>
            </a:pPr>
            <a:endParaRPr lang="es-MX" sz="2000" b="1" dirty="0" smtClean="0"/>
          </a:p>
          <a:p>
            <a:pPr eaLnBrk="1" hangingPunct="1">
              <a:lnSpc>
                <a:spcPct val="80000"/>
              </a:lnSpc>
              <a:buFont typeface="Wingdings" pitchFamily="2" charset="2"/>
              <a:buChar char="v"/>
            </a:pPr>
            <a:endParaRPr lang="es-MX" sz="2000" b="1" dirty="0"/>
          </a:p>
          <a:p>
            <a:pPr eaLnBrk="1" hangingPunct="1">
              <a:lnSpc>
                <a:spcPct val="80000"/>
              </a:lnSpc>
              <a:buFont typeface="Wingdings" pitchFamily="2" charset="2"/>
              <a:buChar char="v"/>
            </a:pPr>
            <a:r>
              <a:rPr lang="es-MX" sz="2000" b="1" dirty="0" smtClean="0"/>
              <a:t>El esquema </a:t>
            </a:r>
            <a:r>
              <a:rPr lang="es-MX" sz="2000" b="1" dirty="0"/>
              <a:t>del MR correspondiente </a:t>
            </a:r>
            <a:r>
              <a:rPr lang="es-MX" sz="2000" b="1" dirty="0" smtClean="0"/>
              <a:t>seria:</a:t>
            </a:r>
            <a:r>
              <a:rPr lang="es-MX" sz="2000" dirty="0"/>
              <a:t/>
            </a:r>
            <a:br>
              <a:rPr lang="es-MX" sz="2000" dirty="0"/>
            </a:br>
            <a:endParaRPr lang="es-MX" sz="2000" dirty="0" smtClean="0"/>
          </a:p>
          <a:p>
            <a:pPr marL="457200" lvl="1" indent="0" eaLnBrk="1" hangingPunct="1">
              <a:lnSpc>
                <a:spcPct val="80000"/>
              </a:lnSpc>
              <a:buNone/>
            </a:pPr>
            <a:r>
              <a:rPr lang="es-MX" sz="1600" b="1" dirty="0" smtClean="0"/>
              <a:t>G(</a:t>
            </a:r>
            <a:r>
              <a:rPr lang="es-MX" sz="1600" b="1" u="sng" dirty="0" smtClean="0"/>
              <a:t>g1</a:t>
            </a:r>
            <a:r>
              <a:rPr lang="es-MX" sz="1600" b="1" dirty="0" smtClean="0"/>
              <a:t>,g2,g3</a:t>
            </a:r>
            <a:r>
              <a:rPr lang="es-MX" sz="1600" b="1" dirty="0"/>
              <a:t>)</a:t>
            </a:r>
            <a:br>
              <a:rPr lang="es-MX" sz="1600" b="1" dirty="0"/>
            </a:br>
            <a:r>
              <a:rPr lang="es-MX" sz="1600" b="1" dirty="0" err="1"/>
              <a:t>Ea</a:t>
            </a:r>
            <a:r>
              <a:rPr lang="es-MX" sz="1600" b="1" dirty="0"/>
              <a:t>(</a:t>
            </a:r>
            <a:r>
              <a:rPr lang="es-MX" sz="1600" b="1" u="sng" dirty="0"/>
              <a:t>g1</a:t>
            </a:r>
            <a:r>
              <a:rPr lang="es-MX" sz="1600" b="1" dirty="0"/>
              <a:t>,a1,a2)</a:t>
            </a:r>
            <a:br>
              <a:rPr lang="es-MX" sz="1600" b="1" dirty="0"/>
            </a:br>
            <a:r>
              <a:rPr lang="es-MX" sz="1600" b="1" dirty="0"/>
              <a:t>Eb(</a:t>
            </a:r>
            <a:r>
              <a:rPr lang="es-MX" sz="1600" b="1" u="sng" dirty="0"/>
              <a:t>g1</a:t>
            </a:r>
            <a:r>
              <a:rPr lang="es-MX" sz="1600" b="1" dirty="0"/>
              <a:t>,b1</a:t>
            </a:r>
            <a:r>
              <a:rPr lang="es-MX" sz="1600" b="1" dirty="0" smtClean="0"/>
              <a:t>)</a:t>
            </a:r>
          </a:p>
          <a:p>
            <a:pPr eaLnBrk="1" hangingPunct="1">
              <a:lnSpc>
                <a:spcPct val="80000"/>
              </a:lnSpc>
              <a:buFont typeface="Wingdings" pitchFamily="2" charset="2"/>
              <a:buChar char="v"/>
            </a:pPr>
            <a:endParaRPr lang="es-MX" sz="2000" b="1" dirty="0"/>
          </a:p>
          <a:p>
            <a:pPr eaLnBrk="1" hangingPunct="1">
              <a:lnSpc>
                <a:spcPct val="80000"/>
              </a:lnSpc>
              <a:buFont typeface="Wingdings" pitchFamily="2" charset="2"/>
              <a:buChar char="v"/>
            </a:pPr>
            <a:endParaRPr lang="es-MX" sz="2000" b="1" dirty="0" smtClean="0"/>
          </a:p>
          <a:p>
            <a:pPr eaLnBrk="1" hangingPunct="1">
              <a:lnSpc>
                <a:spcPct val="80000"/>
              </a:lnSpc>
              <a:buFont typeface="Wingdings" pitchFamily="2" charset="2"/>
              <a:buChar char="v"/>
            </a:pPr>
            <a:endParaRPr lang="es-MX" sz="2000" dirty="0" smtClean="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Reglas de traslado EMER (Relaciones ISA)</a:t>
            </a:r>
          </a:p>
        </p:txBody>
      </p:sp>
      <p:pic>
        <p:nvPicPr>
          <p:cNvPr id="2050" name="Picture 2" descr="C:\rcortese\TC1009 Desarrollo de sistemas y base de datos\curso\semana4\lect8\Dibujo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373947"/>
            <a:ext cx="4760923" cy="2991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4470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323528" y="1340768"/>
            <a:ext cx="8519864" cy="2836912"/>
          </a:xfrm>
        </p:spPr>
        <p:txBody>
          <a:bodyPr/>
          <a:lstStyle/>
          <a:p>
            <a:pPr algn="just" eaLnBrk="1" hangingPunct="1">
              <a:lnSpc>
                <a:spcPct val="80000"/>
              </a:lnSpc>
              <a:buFont typeface="Wingdings" pitchFamily="2" charset="2"/>
              <a:buChar char="v"/>
            </a:pPr>
            <a:r>
              <a:rPr lang="es-MX" sz="2000" dirty="0"/>
              <a:t>Cuando usamos roles para manejar relaciones reflexivas (de una entidad consigo misma) o múltiples relaciones entre una pareja de entidades, la herencia de identificadores a las tablas correspondientes se hace con el algoritmo general antes presentado,  con la diferencia de que los roles se utilizan para nombrar las columnas de identificadores heredados que juegan diferentes papeles</a:t>
            </a:r>
            <a:r>
              <a:rPr lang="es-MX" sz="2000" dirty="0" smtClean="0"/>
              <a:t>.</a:t>
            </a:r>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endParaRPr lang="es-MX" sz="2000" dirty="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Reglas de traslado EMER (Roles)</a:t>
            </a:r>
          </a:p>
        </p:txBody>
      </p:sp>
      <p:pic>
        <p:nvPicPr>
          <p:cNvPr id="3074" name="Picture 2" descr="C:\rcortese\TC1009 Desarrollo de sistemas y base de datos\curso\semana4\lect8\Dibujo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021121"/>
            <a:ext cx="3816424" cy="30678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p:cNvSpPr txBox="1">
            <a:spLocks noChangeArrowheads="1"/>
          </p:cNvSpPr>
          <p:nvPr/>
        </p:nvSpPr>
        <p:spPr bwMode="auto">
          <a:xfrm>
            <a:off x="5004048" y="3136574"/>
            <a:ext cx="3672408" cy="2836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90AC48"/>
              </a:buClr>
              <a:buFont typeface="Lucida Grande" pitchFamily="-105" charset="0"/>
              <a:buChar char="&gt;"/>
              <a:defRPr sz="2400">
                <a:solidFill>
                  <a:srgbClr val="515151"/>
                </a:solidFill>
                <a:latin typeface="News Gothic MT"/>
                <a:ea typeface="+mn-ea"/>
                <a:cs typeface="News Gothic MT"/>
              </a:defRPr>
            </a:lvl1pPr>
            <a:lvl2pPr marL="742950" indent="-285750" algn="l" rtl="0" eaLnBrk="0" fontAlgn="base" hangingPunct="0">
              <a:spcBef>
                <a:spcPct val="20000"/>
              </a:spcBef>
              <a:spcAft>
                <a:spcPct val="0"/>
              </a:spcAft>
              <a:buClr>
                <a:srgbClr val="90AC48"/>
              </a:buClr>
              <a:buChar char="–"/>
              <a:defRPr sz="2000">
                <a:solidFill>
                  <a:srgbClr val="515151"/>
                </a:solidFill>
                <a:latin typeface="News Gothic MT"/>
                <a:ea typeface="+mn-ea"/>
                <a:cs typeface="News Gothic MT"/>
              </a:defRPr>
            </a:lvl2pPr>
            <a:lvl3pPr marL="1143000" indent="-228600" algn="l" rtl="0" eaLnBrk="0" fontAlgn="base" hangingPunct="0">
              <a:spcBef>
                <a:spcPct val="20000"/>
              </a:spcBef>
              <a:spcAft>
                <a:spcPct val="0"/>
              </a:spcAft>
              <a:buClr>
                <a:srgbClr val="90AC48"/>
              </a:buClr>
              <a:buChar char="•"/>
              <a:defRPr>
                <a:solidFill>
                  <a:srgbClr val="515151"/>
                </a:solidFill>
                <a:latin typeface="News Gothic MT"/>
                <a:ea typeface="+mn-ea"/>
                <a:cs typeface="News Gothic MT"/>
              </a:defRPr>
            </a:lvl3pPr>
            <a:lvl4pPr marL="1600200" indent="-228600" algn="l" rtl="0" eaLnBrk="0" fontAlgn="base" hangingPunct="0">
              <a:spcBef>
                <a:spcPct val="20000"/>
              </a:spcBef>
              <a:spcAft>
                <a:spcPct val="0"/>
              </a:spcAft>
              <a:buClr>
                <a:srgbClr val="90AC48"/>
              </a:buClr>
              <a:buChar char="–"/>
              <a:defRPr sz="1600">
                <a:solidFill>
                  <a:srgbClr val="515151"/>
                </a:solidFill>
                <a:latin typeface="News Gothic MT"/>
                <a:ea typeface="+mn-ea"/>
                <a:cs typeface="News Gothic MT"/>
              </a:defRPr>
            </a:lvl4pPr>
            <a:lvl5pPr marL="2057400" indent="-228600" algn="l" rtl="0" eaLnBrk="0" fontAlgn="base" hangingPunct="0">
              <a:spcBef>
                <a:spcPct val="20000"/>
              </a:spcBef>
              <a:spcAft>
                <a:spcPct val="0"/>
              </a:spcAft>
              <a:buClr>
                <a:srgbClr val="90AC48"/>
              </a:buClr>
              <a:buChar char="»"/>
              <a:defRPr sz="1600">
                <a:solidFill>
                  <a:srgbClr val="515151"/>
                </a:solidFill>
                <a:latin typeface="News Gothic MT"/>
                <a:ea typeface="+mn-ea"/>
                <a:cs typeface="News Gothic MT"/>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80000"/>
              </a:lnSpc>
              <a:buNone/>
            </a:pPr>
            <a:r>
              <a:rPr lang="pt-BR" sz="2000" b="1" dirty="0" smtClean="0"/>
              <a:t>El esquema relacional seria:</a:t>
            </a:r>
          </a:p>
          <a:p>
            <a:pPr eaLnBrk="1" hangingPunct="1">
              <a:lnSpc>
                <a:spcPct val="80000"/>
              </a:lnSpc>
              <a:buFont typeface="Wingdings" pitchFamily="2" charset="2"/>
              <a:buChar char="v"/>
            </a:pPr>
            <a:endParaRPr lang="pt-BR" sz="2000" b="1" dirty="0"/>
          </a:p>
          <a:p>
            <a:pPr marL="400050" lvl="1" indent="0" eaLnBrk="1" hangingPunct="1">
              <a:lnSpc>
                <a:spcPct val="80000"/>
              </a:lnSpc>
              <a:buNone/>
            </a:pPr>
            <a:r>
              <a:rPr lang="pt-BR" sz="1800" b="1" dirty="0" smtClean="0"/>
              <a:t>E(</a:t>
            </a:r>
            <a:r>
              <a:rPr lang="pt-BR" sz="1800" b="1" u="sng" dirty="0" smtClean="0"/>
              <a:t>e1</a:t>
            </a:r>
            <a:r>
              <a:rPr lang="pt-BR" sz="1800" b="1" dirty="0" smtClean="0"/>
              <a:t>,e2</a:t>
            </a:r>
            <a:r>
              <a:rPr lang="pt-BR" sz="1800" b="1" dirty="0"/>
              <a:t>)</a:t>
            </a:r>
            <a:br>
              <a:rPr lang="pt-BR" sz="1800" b="1" dirty="0"/>
            </a:br>
            <a:r>
              <a:rPr lang="pt-BR" sz="1800" b="1" dirty="0"/>
              <a:t>R(</a:t>
            </a:r>
            <a:r>
              <a:rPr lang="pt-BR" sz="1800" b="1" u="sng" dirty="0"/>
              <a:t>e1,RolDeEe1</a:t>
            </a:r>
            <a:r>
              <a:rPr lang="pt-BR" sz="1800" b="1" dirty="0"/>
              <a:t>,r1,r2)</a:t>
            </a:r>
            <a:endParaRPr lang="es-MX" sz="1800" kern="0" dirty="0" smtClean="0"/>
          </a:p>
          <a:p>
            <a:pPr eaLnBrk="1" hangingPunct="1">
              <a:lnSpc>
                <a:spcPct val="80000"/>
              </a:lnSpc>
              <a:buFont typeface="Wingdings" pitchFamily="2" charset="2"/>
              <a:buChar char="v"/>
            </a:pPr>
            <a:endParaRPr lang="es-MX" sz="2000" kern="0" dirty="0"/>
          </a:p>
        </p:txBody>
      </p:sp>
    </p:spTree>
    <p:extLst>
      <p:ext uri="{BB962C8B-B14F-4D97-AF65-F5344CB8AC3E}">
        <p14:creationId xmlns:p14="http://schemas.microsoft.com/office/powerpoint/2010/main" val="212634013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P spid="6" grpId="0"/>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4704</TotalTime>
  <Words>430</Words>
  <Application>Microsoft Office PowerPoint</Application>
  <PresentationFormat>Presentación en pantalla (4:3)</PresentationFormat>
  <Paragraphs>53</Paragraphs>
  <Slides>9</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ＭＳ Ｐゴシック</vt:lpstr>
      <vt:lpstr>Arial</vt:lpstr>
      <vt:lpstr>Lucida Grande</vt:lpstr>
      <vt:lpstr>News Gothic MT</vt:lpstr>
      <vt:lpstr>Times New Roman</vt:lpstr>
      <vt:lpstr>TradeGothic Bold</vt:lpstr>
      <vt:lpstr>Wingdings</vt:lpstr>
      <vt:lpstr>Blank Presentation</vt:lpstr>
      <vt:lpstr>Fundamentos de ingeniería de software </vt:lpstr>
      <vt:lpstr>Introducción</vt:lpstr>
      <vt:lpstr>Presentación de PowerPoint</vt:lpstr>
      <vt:lpstr>Presentación de PowerPoint</vt:lpstr>
      <vt:lpstr>Presentación de PowerPoint</vt:lpstr>
      <vt:lpstr>Ejercicio grupal</vt:lpstr>
      <vt:lpstr>Presentación de PowerPoint</vt:lpstr>
      <vt:lpstr>Presentación de PowerPoint</vt:lpstr>
      <vt:lpstr>Presentación de PowerPoint</vt:lpstr>
    </vt:vector>
  </TitlesOfParts>
  <Company>kkubo kkk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kkubo kkk</dc:creator>
  <cp:lastModifiedBy>Dianita</cp:lastModifiedBy>
  <cp:revision>213</cp:revision>
  <cp:lastPrinted>2009-10-26T20:13:22Z</cp:lastPrinted>
  <dcterms:created xsi:type="dcterms:W3CDTF">2009-10-26T20:11:07Z</dcterms:created>
  <dcterms:modified xsi:type="dcterms:W3CDTF">2019-07-23T00:07:40Z</dcterms:modified>
</cp:coreProperties>
</file>