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63" r:id="rId2"/>
    <p:sldId id="465" r:id="rId3"/>
    <p:sldId id="466" r:id="rId4"/>
    <p:sldId id="467" r:id="rId5"/>
    <p:sldId id="468" r:id="rId6"/>
    <p:sldId id="479" r:id="rId7"/>
    <p:sldId id="469" r:id="rId8"/>
    <p:sldId id="470" r:id="rId9"/>
    <p:sldId id="472" r:id="rId10"/>
    <p:sldId id="473" r:id="rId11"/>
    <p:sldId id="475" r:id="rId12"/>
    <p:sldId id="476" r:id="rId13"/>
    <p:sldId id="477" r:id="rId14"/>
    <p:sldId id="478" r:id="rId15"/>
    <p:sldId id="484" r:id="rId16"/>
    <p:sldId id="482" r:id="rId17"/>
    <p:sldId id="483" r:id="rId18"/>
    <p:sldId id="480" r:id="rId19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00"/>
    <a:srgbClr val="0066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9" autoAdjust="0"/>
    <p:restoredTop sz="89744" autoAdjust="0"/>
  </p:normalViewPr>
  <p:slideViewPr>
    <p:cSldViewPr snapToGrid="0">
      <p:cViewPr varScale="1">
        <p:scale>
          <a:sx n="88" d="100"/>
          <a:sy n="88" d="100"/>
        </p:scale>
        <p:origin x="1392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4"/>
    </p:cViewPr>
  </p:sorterViewPr>
  <p:notesViewPr>
    <p:cSldViewPr snapToGrid="0">
      <p:cViewPr>
        <p:scale>
          <a:sx n="75" d="100"/>
          <a:sy n="75" d="100"/>
        </p:scale>
        <p:origin x="-1350" y="-7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83A0361-2436-4044-8F0A-3AEB4DC51AEA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510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BC426D-59A8-4175-956D-EEC8D8D778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82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540CA48-B60D-4A77-A928-E2D205A8C4B9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D5BCF8C4-9C31-442D-980B-361ED515331D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smtClean="0"/>
              <a:t>Sistemas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Un sistema es algo más que la suma de sus partes, también se</a:t>
            </a:r>
          </a:p>
          <a:p>
            <a:pPr eaLnBrk="1" hangingPunct="1"/>
            <a:r>
              <a:rPr lang="es-ES" smtClean="0"/>
              <a:t>enriquece de las relaciones entre sus componentes.</a:t>
            </a:r>
          </a:p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7F03EE9B-EF3F-4055-9E70-8810C89F5B4B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_tradnl" smtClean="0"/>
              <a:t>Estos factores del cambio originan tendencias </a:t>
            </a:r>
            <a:r>
              <a:rPr lang="es-ES" smtClean="0"/>
              <a:t>que están además afectadas</a:t>
            </a:r>
          </a:p>
          <a:p>
            <a:pPr eaLnBrk="1" hangingPunct="1"/>
            <a:r>
              <a:rPr lang="es-ES" smtClean="0"/>
              <a:t>por la capacidad para distribuir información de forma más eficiente que antes.</a:t>
            </a:r>
          </a:p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7BFD3B43-0AD4-4121-82FE-BBC4BB2C41CE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0375" cy="38369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  <a:p>
            <a:pPr eaLnBrk="1" hangingPunct="1"/>
            <a:endParaRPr lang="es-ES" smtClean="0"/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Sistemas Comerciales</a:t>
            </a:r>
          </a:p>
          <a:p>
            <a:pPr eaLnBrk="1" hangingPunct="1"/>
            <a:r>
              <a:rPr lang="es-ES" smtClean="0"/>
              <a:t>Una compañía piensa en un producto, que implementado en software </a:t>
            </a:r>
          </a:p>
          <a:p>
            <a:pPr eaLnBrk="1" hangingPunct="1"/>
            <a:r>
              <a:rPr lang="es-ES" smtClean="0"/>
              <a:t>es rápidamente distribuido a todo el mundo. El impacto de estas </a:t>
            </a:r>
          </a:p>
          <a:p>
            <a:pPr eaLnBrk="1" hangingPunct="1"/>
            <a:r>
              <a:rPr lang="es-ES" smtClean="0"/>
              <a:t>tendencias es un incremento de la competitividad y la capacidad de </a:t>
            </a:r>
          </a:p>
          <a:p>
            <a:pPr eaLnBrk="1" hangingPunct="1"/>
            <a:r>
              <a:rPr lang="es-ES" smtClean="0"/>
              <a:t>monopolizar los beneficios de las nuevas tecnologías, sin necesidad de </a:t>
            </a:r>
          </a:p>
          <a:p>
            <a:pPr eaLnBrk="1" hangingPunct="1"/>
            <a:r>
              <a:rPr lang="es-ES" smtClean="0"/>
              <a:t>contar con gran número de fábricas.</a:t>
            </a:r>
          </a:p>
          <a:p>
            <a:pPr eaLnBrk="1" hangingPunct="1"/>
            <a:r>
              <a:rPr lang="es-ES" smtClean="0"/>
              <a:t>Utilizar la ingeniería de sistemas para gestionar requisitos, </a:t>
            </a:r>
          </a:p>
          <a:p>
            <a:pPr eaLnBrk="1" hangingPunct="1"/>
            <a:r>
              <a:rPr lang="es-ES" smtClean="0"/>
              <a:t>diseños, producción, distribución y reacción del producto no solo acorta el</a:t>
            </a:r>
          </a:p>
          <a:p>
            <a:pPr eaLnBrk="1" hangingPunct="1"/>
            <a:r>
              <a:rPr lang="es-ES" smtClean="0"/>
              <a:t>tiempo en el mercado, sino que además asegura que construimos el</a:t>
            </a:r>
          </a:p>
          <a:p>
            <a:pPr eaLnBrk="1" hangingPunct="1"/>
            <a:r>
              <a:rPr lang="es-ES" smtClean="0"/>
              <a:t>producto adecuado (Ingeniería de requisitos).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Sistemas hechos a medida</a:t>
            </a:r>
          </a:p>
          <a:p>
            <a:pPr eaLnBrk="1" hangingPunct="1"/>
            <a:r>
              <a:rPr lang="es-ES" smtClean="0"/>
              <a:t>En este ámbito, la necesidad real del cliente es una completa capacidad</a:t>
            </a:r>
          </a:p>
          <a:p>
            <a:pPr eaLnBrk="1" hangingPunct="1"/>
            <a:r>
              <a:rPr lang="es-ES" smtClean="0"/>
              <a:t>operativa, es decir, que el producto trabaje correctamente dentro de su entorno.</a:t>
            </a:r>
          </a:p>
          <a:p>
            <a:pPr eaLnBrk="1" hangingPunct="1"/>
            <a:endParaRPr lang="es-ES_tradn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CEF64E99-2B02-4CC9-B361-A58EEDE50E4F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3550" cy="3838575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smtClean="0"/>
              <a:t>Herramienta: permite modelar y/o formalizar. (incluso pseudocodigo??)</a:t>
            </a:r>
          </a:p>
          <a:p>
            <a:pPr eaLnBrk="1" hangingPunct="1"/>
            <a:r>
              <a:rPr lang="es-ES" smtClean="0"/>
              <a:t>Lenguaje de modelado: conjunto de herramientas</a:t>
            </a:r>
          </a:p>
          <a:p>
            <a:pPr eaLnBrk="1" hangingPunct="1"/>
            <a:r>
              <a:rPr lang="es-ES" smtClean="0"/>
              <a:t>Técnica: Indica como formalizar aunque no necesariamente tiene porque obligar con la herramienta</a:t>
            </a:r>
          </a:p>
          <a:p>
            <a:pPr eaLnBrk="1" hangingPunct="1"/>
            <a:r>
              <a:rPr lang="es-ES" smtClean="0"/>
              <a:t>Proceso: define la secuencia que debe seguirse para lograr el objetivo, con independencia de tecnicas o herramientas</a:t>
            </a:r>
          </a:p>
          <a:p>
            <a:pPr eaLnBrk="1" hangingPunct="1"/>
            <a:r>
              <a:rPr lang="es-ES" smtClean="0"/>
              <a:t>Método: Conjunto de procesos técnicas y herramientas que no comprenden toda la ISW</a:t>
            </a:r>
          </a:p>
          <a:p>
            <a:pPr eaLnBrk="1" hangingPunct="1"/>
            <a:r>
              <a:rPr lang="es-ES" smtClean="0"/>
              <a:t>Metodología: como la ISO. Cubre todo lo que tiene debajo y con todas las estapas</a:t>
            </a:r>
          </a:p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FF351750-0E7F-4C85-9176-0BD01EE2E23E}" type="slidenum">
              <a:rPr lang="en-US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6D88DD5C-5FAE-4C2B-B77B-62695532C5A4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7" name="Picture 3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4900"/>
            <a:ext cx="16462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3758643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</a:t>
            </a:r>
            <a:r>
              <a:rPr lang="es-ES" sz="900" baseline="0" dirty="0" smtClean="0">
                <a:solidFill>
                  <a:srgbClr val="000066"/>
                </a:solidFill>
                <a:latin typeface="Arial" charset="0"/>
              </a:rPr>
              <a:t>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pitchFamily="34" charset="0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730655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92844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6646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5400" y="1143000"/>
            <a:ext cx="4343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05400" y="3848100"/>
            <a:ext cx="4343400" cy="25527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4132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38681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770872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529318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110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40357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83375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7169309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266316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1031" name="Picture 3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4900"/>
            <a:ext cx="16462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9B6955EF-D2E1-41A9-826A-3CB6AAD891C2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3758643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pitchFamily="34" charset="0"/>
        <a:buChar char="&gt;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8" charset="0"/>
        <a:buChar char="–"/>
        <a:defRPr sz="2000">
          <a:solidFill>
            <a:srgbClr val="000066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8" charset="0"/>
        <a:buChar char="–"/>
        <a:defRPr sz="1600">
          <a:solidFill>
            <a:srgbClr val="000066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34" charset="0"/>
        <a:buChar char="&gt;"/>
        <a:defRPr sz="1600">
          <a:solidFill>
            <a:srgbClr val="000066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 smtClean="0">
                <a:solidFill>
                  <a:srgbClr val="000066"/>
                </a:solidFill>
              </a:rPr>
              <a:t>Fundamentos de ingeniería de software</a:t>
            </a: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Introducción a la Ingeniería del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endParaRPr lang="es-ES" dirty="0" smtClean="0"/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6702425" cy="5257800"/>
          </a:xfrm>
        </p:spPr>
        <p:txBody>
          <a:bodyPr/>
          <a:lstStyle/>
          <a:p>
            <a:pPr eaLnBrk="1" hangingPunct="1"/>
            <a:r>
              <a:rPr lang="es-ES" sz="2000" dirty="0" smtClean="0"/>
              <a:t>Grupo </a:t>
            </a:r>
            <a:r>
              <a:rPr lang="es-ES" sz="2000" i="1" dirty="0" err="1" smtClean="0"/>
              <a:t>Standish</a:t>
            </a:r>
            <a:r>
              <a:rPr lang="es-ES" sz="2000" dirty="0" smtClean="0"/>
              <a:t> y el informe CHAOS (</a:t>
            </a:r>
            <a:r>
              <a:rPr lang="es-ES" sz="2000" dirty="0" smtClean="0"/>
              <a:t>1994-2004).</a:t>
            </a:r>
            <a:endParaRPr lang="es-ES" sz="2000" dirty="0" smtClean="0"/>
          </a:p>
          <a:p>
            <a:pPr lvl="1" eaLnBrk="1" hangingPunct="1"/>
            <a:r>
              <a:rPr lang="es-ES" sz="1800" dirty="0" smtClean="0"/>
              <a:t>http://www.standishgroup.com</a:t>
            </a:r>
          </a:p>
        </p:txBody>
      </p:sp>
      <p:pic>
        <p:nvPicPr>
          <p:cNvPr id="1485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286000"/>
            <a:ext cx="94202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8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s-ES" sz="2000" dirty="0" smtClean="0"/>
              <a:t>Grupo </a:t>
            </a:r>
            <a:r>
              <a:rPr lang="es-ES" sz="2000" i="1" dirty="0" err="1" smtClean="0"/>
              <a:t>Standish</a:t>
            </a:r>
            <a:r>
              <a:rPr lang="es-ES" sz="2000" dirty="0" smtClean="0"/>
              <a:t> y el informe CHAOS (</a:t>
            </a:r>
            <a:r>
              <a:rPr lang="es-ES" sz="2000" dirty="0" smtClean="0"/>
              <a:t>1994-2014).</a:t>
            </a:r>
            <a:endParaRPr lang="es-ES" sz="2000" dirty="0" smtClean="0"/>
          </a:p>
        </p:txBody>
      </p:sp>
      <p:sp>
        <p:nvSpPr>
          <p:cNvPr id="1487876" name="Rectangle 4"/>
          <p:cNvSpPr>
            <a:spLocks noChangeArrowheads="1"/>
          </p:cNvSpPr>
          <p:nvPr/>
        </p:nvSpPr>
        <p:spPr bwMode="auto">
          <a:xfrm>
            <a:off x="1752600" y="1676400"/>
            <a:ext cx="6553200" cy="48006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Char char="&gt;"/>
            </a:pPr>
            <a:r>
              <a:rPr lang="es-ES" sz="2400">
                <a:solidFill>
                  <a:srgbClr val="CC3300"/>
                </a:solidFill>
              </a:rPr>
              <a:t>Factores de éxito en los proyectos: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u="sng">
                <a:solidFill>
                  <a:srgbClr val="000066"/>
                </a:solidFill>
              </a:rPr>
              <a:t>Implicación de los usuarios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>
                <a:solidFill>
                  <a:srgbClr val="000066"/>
                </a:solidFill>
              </a:rPr>
              <a:t>Apoyo de los directivos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u="sng">
                <a:solidFill>
                  <a:srgbClr val="000066"/>
                </a:solidFill>
              </a:rPr>
              <a:t>Enunciado claro de los requisitos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>
                <a:solidFill>
                  <a:srgbClr val="000066"/>
                </a:solidFill>
              </a:rPr>
              <a:t>Planificación adecuada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>
                <a:solidFill>
                  <a:srgbClr val="000066"/>
                </a:solidFill>
              </a:rPr>
              <a:t>Expectativas realistas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>
                <a:solidFill>
                  <a:srgbClr val="000066"/>
                </a:solidFill>
              </a:rPr>
              <a:t>Hitos cortos del proyecto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>
                <a:solidFill>
                  <a:srgbClr val="000066"/>
                </a:solidFill>
              </a:rPr>
              <a:t>Personal cualificado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>
                <a:solidFill>
                  <a:srgbClr val="000066"/>
                </a:solidFill>
              </a:rPr>
              <a:t>Sentimiento de propiedad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 u="sng">
                <a:solidFill>
                  <a:srgbClr val="000066"/>
                </a:solidFill>
              </a:rPr>
              <a:t>Metas y objetivos claros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400">
                <a:solidFill>
                  <a:srgbClr val="000066"/>
                </a:solidFill>
              </a:rPr>
              <a:t>Trabajo intenso y personal concentrado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8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878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876" grpId="0" animBg="1"/>
      <p:bldP spid="148787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s-ES" sz="2000" dirty="0" smtClean="0"/>
              <a:t>Grupo </a:t>
            </a:r>
            <a:r>
              <a:rPr lang="es-ES" sz="2000" i="1" dirty="0" err="1" smtClean="0"/>
              <a:t>Standish</a:t>
            </a:r>
            <a:r>
              <a:rPr lang="es-ES" sz="2000" dirty="0" smtClean="0"/>
              <a:t> y el informe CHAOS (</a:t>
            </a:r>
            <a:r>
              <a:rPr lang="es-ES" sz="2000" dirty="0" smtClean="0"/>
              <a:t>1994-2014).</a:t>
            </a:r>
            <a:endParaRPr lang="es-ES" sz="2000" dirty="0" smtClean="0"/>
          </a:p>
        </p:txBody>
      </p:sp>
      <p:sp>
        <p:nvSpPr>
          <p:cNvPr id="1488900" name="Rectangle 4"/>
          <p:cNvSpPr>
            <a:spLocks noChangeArrowheads="1"/>
          </p:cNvSpPr>
          <p:nvPr/>
        </p:nvSpPr>
        <p:spPr bwMode="auto">
          <a:xfrm>
            <a:off x="1752600" y="1676400"/>
            <a:ext cx="6553200" cy="4479925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Char char="&gt;"/>
            </a:pPr>
            <a:r>
              <a:rPr lang="es-ES" sz="2000">
                <a:solidFill>
                  <a:srgbClr val="CC3300"/>
                </a:solidFill>
              </a:rPr>
              <a:t>Factores problemáticos en los proyectos: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>
                <a:solidFill>
                  <a:srgbClr val="000066"/>
                </a:solidFill>
              </a:rPr>
              <a:t>Falta de información por parte de los usuarios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>
                <a:solidFill>
                  <a:srgbClr val="000066"/>
                </a:solidFill>
              </a:rPr>
              <a:t>Especificaciones y requisitos incompletos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>
                <a:solidFill>
                  <a:srgbClr val="000066"/>
                </a:solidFill>
              </a:rPr>
              <a:t>Especificaciones y requisitos cambiantes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>
                <a:solidFill>
                  <a:srgbClr val="000066"/>
                </a:solidFill>
              </a:rPr>
              <a:t>Falta de apoyo de los directivos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>
                <a:solidFill>
                  <a:srgbClr val="000066"/>
                </a:solidFill>
              </a:rPr>
              <a:t>Incompetencia tecnológica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>
                <a:solidFill>
                  <a:srgbClr val="000066"/>
                </a:solidFill>
              </a:rPr>
              <a:t>Falta de recursos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>
                <a:solidFill>
                  <a:srgbClr val="000066"/>
                </a:solidFill>
              </a:rPr>
              <a:t>Expectativas no realistas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>
                <a:solidFill>
                  <a:srgbClr val="000066"/>
                </a:solidFill>
              </a:rPr>
              <a:t>Objetivos poco claros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>
                <a:solidFill>
                  <a:srgbClr val="000066"/>
                </a:solidFill>
              </a:rPr>
              <a:t>Plazos temporales no realistas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>
                <a:solidFill>
                  <a:srgbClr val="000066"/>
                </a:solidFill>
              </a:rPr>
              <a:t>Nueva tecnología</a:t>
            </a:r>
            <a:endParaRPr lang="es-ES" sz="240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8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88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8900" grpId="0" animBg="1"/>
      <p:bldP spid="148890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s-ES" sz="2000" dirty="0" smtClean="0"/>
              <a:t>Grupo </a:t>
            </a:r>
            <a:r>
              <a:rPr lang="es-ES" sz="2000" i="1" dirty="0" err="1" smtClean="0"/>
              <a:t>Standish</a:t>
            </a:r>
            <a:r>
              <a:rPr lang="es-ES" sz="2000" dirty="0" smtClean="0"/>
              <a:t> y el informe CHAOS (</a:t>
            </a:r>
            <a:r>
              <a:rPr lang="es-ES" sz="2000" dirty="0" smtClean="0"/>
              <a:t>1994-2014).</a:t>
            </a:r>
            <a:endParaRPr lang="es-ES" sz="2000" dirty="0" smtClean="0"/>
          </a:p>
        </p:txBody>
      </p:sp>
      <p:sp>
        <p:nvSpPr>
          <p:cNvPr id="1489924" name="Rectangle 4"/>
          <p:cNvSpPr>
            <a:spLocks noChangeArrowheads="1"/>
          </p:cNvSpPr>
          <p:nvPr/>
        </p:nvSpPr>
        <p:spPr bwMode="auto">
          <a:xfrm>
            <a:off x="1752600" y="1676400"/>
            <a:ext cx="6553200" cy="423545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Char char="&gt;"/>
            </a:pPr>
            <a:r>
              <a:rPr lang="es-ES" sz="2000">
                <a:solidFill>
                  <a:srgbClr val="CC3300"/>
                </a:solidFill>
              </a:rPr>
              <a:t>Factores de cancelación en los proyectos: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>
                <a:solidFill>
                  <a:srgbClr val="000066"/>
                </a:solidFill>
              </a:rPr>
              <a:t>Requisitos incompletos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>
                <a:solidFill>
                  <a:srgbClr val="000066"/>
                </a:solidFill>
              </a:rPr>
              <a:t>Falta de implicación de los usuarios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>
                <a:solidFill>
                  <a:srgbClr val="000066"/>
                </a:solidFill>
              </a:rPr>
              <a:t>Falta de recursos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>
                <a:solidFill>
                  <a:srgbClr val="000066"/>
                </a:solidFill>
              </a:rPr>
              <a:t>Expectativas no realistas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>
                <a:solidFill>
                  <a:srgbClr val="000066"/>
                </a:solidFill>
              </a:rPr>
              <a:t>Falta de apoyo de los directivos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>
                <a:solidFill>
                  <a:srgbClr val="000066"/>
                </a:solidFill>
              </a:rPr>
              <a:t>Especificaciones y requisitos cambiantes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>
                <a:solidFill>
                  <a:srgbClr val="000066"/>
                </a:solidFill>
              </a:rPr>
              <a:t>Falta de planificación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 u="sng">
                <a:solidFill>
                  <a:srgbClr val="000066"/>
                </a:solidFill>
              </a:rPr>
              <a:t>Vigencia ( </a:t>
            </a:r>
            <a:r>
              <a:rPr lang="es-ES" sz="2000" i="1" u="sng">
                <a:solidFill>
                  <a:srgbClr val="000066"/>
                </a:solidFill>
              </a:rPr>
              <a:t>¡ya no es necesario! </a:t>
            </a:r>
            <a:r>
              <a:rPr lang="es-ES" sz="2000" u="sng">
                <a:solidFill>
                  <a:srgbClr val="000066"/>
                </a:solidFill>
              </a:rPr>
              <a:t>)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>
                <a:solidFill>
                  <a:srgbClr val="000066"/>
                </a:solidFill>
              </a:rPr>
              <a:t>Falta de gestión de TICs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AutoNum type="arabicPeriod"/>
            </a:pPr>
            <a:r>
              <a:rPr lang="es-ES" sz="2000">
                <a:solidFill>
                  <a:srgbClr val="000066"/>
                </a:solidFill>
              </a:rPr>
              <a:t>Desconocimiento tecnológico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8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89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9924" grpId="0" animBg="1"/>
      <p:bldP spid="148992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eaLnBrk="1" hangingPunct="1"/>
            <a:r>
              <a:rPr lang="es-ES" sz="2000" dirty="0" smtClean="0"/>
              <a:t>En </a:t>
            </a:r>
            <a:r>
              <a:rPr lang="es-ES" sz="2000" dirty="0" smtClean="0"/>
              <a:t>2016</a:t>
            </a:r>
            <a:r>
              <a:rPr lang="es-ES" sz="2000" dirty="0" smtClean="0"/>
              <a:t>, el proyecto ESPITI (</a:t>
            </a:r>
            <a:r>
              <a:rPr lang="es-ES" sz="1800" i="1" dirty="0" err="1" smtClean="0"/>
              <a:t>European</a:t>
            </a:r>
            <a:r>
              <a:rPr lang="es-ES" sz="1800" i="1" dirty="0" smtClean="0"/>
              <a:t> Software </a:t>
            </a:r>
            <a:r>
              <a:rPr lang="es-ES" sz="1800" i="1" dirty="0" err="1" smtClean="0"/>
              <a:t>Process</a:t>
            </a:r>
            <a:r>
              <a:rPr lang="es-ES" sz="1800" i="1" dirty="0" smtClean="0"/>
              <a:t> </a:t>
            </a:r>
            <a:r>
              <a:rPr lang="es-ES" sz="1800" i="1" dirty="0" err="1" smtClean="0"/>
              <a:t>Improvement</a:t>
            </a:r>
            <a:r>
              <a:rPr lang="es-ES" sz="1800" i="1" dirty="0" smtClean="0"/>
              <a:t> Training </a:t>
            </a:r>
            <a:r>
              <a:rPr lang="es-ES" sz="1800" i="1" dirty="0" err="1" smtClean="0"/>
              <a:t>Initiative</a:t>
            </a:r>
            <a:r>
              <a:rPr lang="es-ES" sz="2000" dirty="0" smtClean="0"/>
              <a:t>)</a:t>
            </a:r>
          </a:p>
          <a:p>
            <a:pPr lvl="1" eaLnBrk="1" hangingPunct="1"/>
            <a:r>
              <a:rPr lang="es-ES" sz="1800" dirty="0" smtClean="0"/>
              <a:t>Investigación sobre los principales problemas en el desarrollo de software a nivel europeo</a:t>
            </a:r>
          </a:p>
          <a:p>
            <a:pPr lvl="1" eaLnBrk="1" hangingPunct="1"/>
            <a:r>
              <a:rPr lang="es-ES" sz="1800" dirty="0" smtClean="0"/>
              <a:t>3.869 entrevistas</a:t>
            </a:r>
          </a:p>
          <a:p>
            <a:pPr lvl="1" eaLnBrk="1" hangingPunct="1"/>
            <a:r>
              <a:rPr lang="es-ES" sz="1800" dirty="0" smtClean="0"/>
              <a:t>17 países europeos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graphicFrame>
        <p:nvGraphicFramePr>
          <p:cNvPr id="9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7071762"/>
              </p:ext>
            </p:extLst>
          </p:nvPr>
        </p:nvGraphicFramePr>
        <p:xfrm>
          <a:off x="0" y="762000"/>
          <a:ext cx="99822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Gráfico" r:id="rId3" imgW="9572508" imgH="7038959" progId="Excel.Chart.8">
                  <p:embed/>
                </p:oleObj>
              </mc:Choice>
              <mc:Fallback>
                <p:oleObj name="Gráfico" r:id="rId3" imgW="9572508" imgH="7038959" progId="Excel.Chart.8">
                  <p:embed/>
                  <p:pic>
                    <p:nvPicPr>
                      <p:cNvPr id="14991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2000"/>
                        <a:ext cx="99822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La Ingeniería del Software</a:t>
            </a:r>
          </a:p>
        </p:txBody>
      </p:sp>
      <p:sp>
        <p:nvSpPr>
          <p:cNvPr id="1496067" name="Rectangle 3"/>
          <p:cNvSpPr>
            <a:spLocks noChangeArrowheads="1"/>
          </p:cNvSpPr>
          <p:nvPr/>
        </p:nvSpPr>
        <p:spPr bwMode="auto">
          <a:xfrm>
            <a:off x="977900" y="1346200"/>
            <a:ext cx="8305800" cy="2417763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Char char="&gt;"/>
            </a:pPr>
            <a:r>
              <a:rPr lang="es-ES" sz="2400" dirty="0">
                <a:solidFill>
                  <a:srgbClr val="CC3300"/>
                </a:solidFill>
              </a:rPr>
              <a:t>Definición</a:t>
            </a:r>
          </a:p>
          <a:p>
            <a:pPr marL="742950" lvl="1" indent="-28575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None/>
            </a:pPr>
            <a:r>
              <a:rPr lang="es-ES" sz="2400" dirty="0">
                <a:solidFill>
                  <a:srgbClr val="000066"/>
                </a:solidFill>
              </a:rPr>
              <a:t>	</a:t>
            </a:r>
            <a:r>
              <a:rPr lang="es-ES" sz="2000" dirty="0">
                <a:solidFill>
                  <a:srgbClr val="000066"/>
                </a:solidFill>
              </a:rPr>
              <a:t>“Establecimiento y uso de principios de ingeniería robustos, orientados a obtener, en forma económica, software que sea confiable y funcione de manera eficiente” </a:t>
            </a:r>
            <a:r>
              <a:rPr lang="es-ES" sz="2000" dirty="0">
                <a:solidFill>
                  <a:srgbClr val="CC3300"/>
                </a:solidFill>
              </a:rPr>
              <a:t>[</a:t>
            </a:r>
            <a:r>
              <a:rPr lang="es-ES" sz="2000" dirty="0">
                <a:solidFill>
                  <a:srgbClr val="000066"/>
                </a:solidFill>
              </a:rPr>
              <a:t>Fritz Bauer</a:t>
            </a:r>
            <a:r>
              <a:rPr lang="es-ES" sz="2000" dirty="0">
                <a:solidFill>
                  <a:srgbClr val="CC3300"/>
                </a:solidFill>
              </a:rPr>
              <a:t>]</a:t>
            </a:r>
            <a:r>
              <a:rPr lang="es-ES" sz="2000" dirty="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1496068" name="Rectangle 4"/>
          <p:cNvSpPr>
            <a:spLocks noChangeArrowheads="1"/>
          </p:cNvSpPr>
          <p:nvPr/>
        </p:nvSpPr>
        <p:spPr bwMode="auto">
          <a:xfrm>
            <a:off x="993775" y="3846513"/>
            <a:ext cx="8305800" cy="2417762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Char char="&gt;"/>
            </a:pPr>
            <a:r>
              <a:rPr lang="es-ES" sz="2400">
                <a:solidFill>
                  <a:srgbClr val="CC3300"/>
                </a:solidFill>
              </a:rPr>
              <a:t>Definición</a:t>
            </a:r>
          </a:p>
          <a:p>
            <a:pPr marL="742950" lvl="1" indent="-28575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None/>
            </a:pPr>
            <a:r>
              <a:rPr lang="es-ES" sz="2400">
                <a:solidFill>
                  <a:srgbClr val="000066"/>
                </a:solidFill>
              </a:rPr>
              <a:t>	</a:t>
            </a:r>
            <a:r>
              <a:rPr lang="es-ES" sz="2000">
                <a:solidFill>
                  <a:srgbClr val="000066"/>
                </a:solidFill>
              </a:rPr>
              <a:t>“La aplicación de un enfoque sistemático, disciplinado y cuantificable hacia el desarrollo, operación y mantenimiento del software; es decir, la aplicación de la ingeniería al software.”  </a:t>
            </a:r>
            <a:r>
              <a:rPr lang="es-ES" sz="2000">
                <a:solidFill>
                  <a:srgbClr val="CC3300"/>
                </a:solidFill>
              </a:rPr>
              <a:t>[</a:t>
            </a:r>
            <a:r>
              <a:rPr lang="es-ES" sz="2000">
                <a:solidFill>
                  <a:srgbClr val="000066"/>
                </a:solidFill>
              </a:rPr>
              <a:t>IEEE</a:t>
            </a:r>
            <a:r>
              <a:rPr lang="es-ES" sz="2000">
                <a:solidFill>
                  <a:srgbClr val="CC3300"/>
                </a:solidFill>
              </a:rPr>
              <a:t>]</a:t>
            </a:r>
            <a:r>
              <a:rPr lang="es-ES" sz="2000">
                <a:solidFill>
                  <a:srgbClr val="000066"/>
                </a:solidFill>
              </a:rPr>
              <a:t>.</a:t>
            </a:r>
            <a:endParaRPr lang="es-ES" sz="240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9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96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9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96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067" grpId="0" animBg="1"/>
      <p:bldP spid="1496067" grpId="1" animBg="1"/>
      <p:bldP spid="1496068" grpId="0" animBg="1"/>
      <p:bldP spid="149606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La Ingeniería del Software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000" dirty="0" smtClean="0">
                <a:solidFill>
                  <a:schemeClr val="hlink"/>
                </a:solidFill>
              </a:rPr>
              <a:t>Terminología y conceptos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476500" y="1389063"/>
            <a:ext cx="495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/>
              <a:t> 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54" y="1603224"/>
            <a:ext cx="9472704" cy="324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 smtClean="0">
                <a:solidFill>
                  <a:srgbClr val="000066"/>
                </a:solidFill>
              </a:rPr>
              <a:t>Fundamentos de ingeniería de software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Introducción a la Ingeniería del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¿Qué es un sistema?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Una colección de personas y componentes tipo máquina:</a:t>
            </a:r>
          </a:p>
          <a:p>
            <a:pPr eaLnBrk="1" hangingPunct="1"/>
            <a:endParaRPr lang="es-ES_tradnl" dirty="0" smtClean="0"/>
          </a:p>
          <a:p>
            <a:pPr lvl="1" eaLnBrk="1" hangingPunct="1"/>
            <a:r>
              <a:rPr lang="es-ES_tradnl" dirty="0" smtClean="0"/>
              <a:t>Que cooperan de forma organizada</a:t>
            </a:r>
          </a:p>
          <a:p>
            <a:pPr lvl="1" eaLnBrk="1" hangingPunct="1"/>
            <a:r>
              <a:rPr lang="es-ES_tradnl" dirty="0" smtClean="0"/>
              <a:t>Para alcanzar algún resultado deseado</a:t>
            </a:r>
          </a:p>
          <a:p>
            <a:pPr eaLnBrk="1" hangingPunct="1"/>
            <a:endParaRPr lang="es-ES_tradnl" dirty="0" smtClean="0"/>
          </a:p>
          <a:p>
            <a:pPr eaLnBrk="1" hangingPunct="1"/>
            <a:r>
              <a:rPr lang="es-ES_tradnl" dirty="0" smtClean="0"/>
              <a:t>Un sistema es más que la suma de sus partes</a:t>
            </a:r>
          </a:p>
          <a:p>
            <a:pPr eaLnBrk="1" hangingPunct="1"/>
            <a:endParaRPr lang="es-ES_trad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Presiones en el desarrollo de sistemas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dirty="0" smtClean="0"/>
              <a:t>Cambios intensos y rápidos ocasionados por:</a:t>
            </a:r>
          </a:p>
          <a:p>
            <a:pPr eaLnBrk="1" hangingPunct="1"/>
            <a:endParaRPr lang="es-ES_tradnl" dirty="0" smtClean="0"/>
          </a:p>
          <a:p>
            <a:pPr lvl="1" eaLnBrk="1" hangingPunct="1"/>
            <a:r>
              <a:rPr lang="es-ES_tradnl" sz="2400" dirty="0" smtClean="0"/>
              <a:t>Destrucción de barreras comerciales</a:t>
            </a:r>
          </a:p>
          <a:p>
            <a:pPr lvl="1" eaLnBrk="1" hangingPunct="1"/>
            <a:r>
              <a:rPr lang="es-ES_tradnl" sz="2400" dirty="0" smtClean="0"/>
              <a:t>Capacidad para explotar nueva tecnología en semanas</a:t>
            </a:r>
          </a:p>
          <a:p>
            <a:pPr lvl="1" eaLnBrk="1" hangingPunct="1"/>
            <a:r>
              <a:rPr lang="es-ES_tradnl" sz="2400" dirty="0" smtClean="0"/>
              <a:t>Capacidad para construir sistemas a partir de componentes existentes</a:t>
            </a:r>
          </a:p>
          <a:p>
            <a:pPr lvl="1" eaLnBrk="1" hangingPunct="1"/>
            <a:r>
              <a:rPr lang="es-ES_tradnl" sz="2400" dirty="0" smtClean="0"/>
              <a:t>Reducción de los ciclos de desarrollo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El software</a:t>
            </a:r>
          </a:p>
        </p:txBody>
      </p:sp>
      <p:sp>
        <p:nvSpPr>
          <p:cNvPr id="1478659" name="Rectangle 3"/>
          <p:cNvSpPr>
            <a:spLocks noChangeArrowheads="1"/>
          </p:cNvSpPr>
          <p:nvPr/>
        </p:nvSpPr>
        <p:spPr bwMode="auto">
          <a:xfrm>
            <a:off x="990600" y="1524000"/>
            <a:ext cx="8305800" cy="44196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None/>
            </a:pPr>
            <a:r>
              <a:rPr lang="es-ES" sz="1600" dirty="0">
                <a:solidFill>
                  <a:schemeClr val="hlink"/>
                </a:solidFill>
              </a:rPr>
              <a:t> </a:t>
            </a:r>
          </a:p>
          <a:p>
            <a:pPr marL="342900" indent="-342900"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Char char="&gt;"/>
            </a:pPr>
            <a:r>
              <a:rPr lang="es-ES" sz="2400" dirty="0">
                <a:solidFill>
                  <a:srgbClr val="CC3300"/>
                </a:solidFill>
              </a:rPr>
              <a:t>Definición</a:t>
            </a:r>
          </a:p>
          <a:p>
            <a:pPr marL="742950" lvl="1" indent="-285750" algn="just">
              <a:spcBef>
                <a:spcPct val="20000"/>
              </a:spcBef>
              <a:buClr>
                <a:srgbClr val="CC3300"/>
              </a:buClr>
              <a:buFont typeface="Times New Roman" pitchFamily="18" charset="0"/>
              <a:buNone/>
            </a:pPr>
            <a:r>
              <a:rPr lang="es-ES" sz="2400" dirty="0">
                <a:solidFill>
                  <a:srgbClr val="000066"/>
                </a:solidFill>
              </a:rPr>
              <a:t>	Conjunto de instrucciones que cuando se ejecutan proporcionan la función y el rendimiento deseado, las estructuras de datos que permiten a los programas manipular adecuadamente la información y los documentos que describen la operación y uso de los programas.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7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78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659" grpId="0" animBg="1"/>
      <p:bldP spid="147865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Aplicaciones del software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Software de sistemas</a:t>
            </a:r>
          </a:p>
          <a:p>
            <a:pPr eaLnBrk="1" hangingPunct="1"/>
            <a:r>
              <a:rPr lang="es-ES" dirty="0" smtClean="0"/>
              <a:t>Software de tiempo real</a:t>
            </a:r>
          </a:p>
          <a:p>
            <a:pPr eaLnBrk="1" hangingPunct="1"/>
            <a:r>
              <a:rPr lang="es-ES" dirty="0" smtClean="0"/>
              <a:t>Software de sistemas distribuidos</a:t>
            </a:r>
          </a:p>
          <a:p>
            <a:pPr eaLnBrk="1" hangingPunct="1"/>
            <a:r>
              <a:rPr lang="es-ES" dirty="0" smtClean="0"/>
              <a:t>Software de gestión</a:t>
            </a:r>
          </a:p>
          <a:p>
            <a:pPr eaLnBrk="1" hangingPunct="1"/>
            <a:r>
              <a:rPr lang="es-ES" dirty="0" smtClean="0"/>
              <a:t>Software de ingeniería y cálculo científico</a:t>
            </a:r>
          </a:p>
          <a:p>
            <a:pPr eaLnBrk="1" hangingPunct="1"/>
            <a:r>
              <a:rPr lang="es-ES" dirty="0" smtClean="0"/>
              <a:t>Software empotrado (sistemas de control)</a:t>
            </a:r>
          </a:p>
          <a:p>
            <a:pPr eaLnBrk="1" hangingPunct="1"/>
            <a:r>
              <a:rPr lang="es-ES" dirty="0" smtClean="0"/>
              <a:t>Software de cómputo personal</a:t>
            </a:r>
          </a:p>
          <a:p>
            <a:pPr eaLnBrk="1" hangingPunct="1"/>
            <a:r>
              <a:rPr lang="es-ES" dirty="0" smtClean="0"/>
              <a:t>Software de inteligencia artificial</a:t>
            </a:r>
          </a:p>
          <a:p>
            <a:pPr eaLnBrk="1" hangingPunct="1"/>
            <a:r>
              <a:rPr lang="es-ES" dirty="0" smtClean="0"/>
              <a:t>Software basado en Web</a:t>
            </a:r>
          </a:p>
          <a:p>
            <a:pPr eaLnBrk="1" hangingPunct="1"/>
            <a:r>
              <a:rPr lang="es-ES" dirty="0" smtClean="0"/>
              <a:t>Etc...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¿Qué es un proyecto software?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6025"/>
            <a:ext cx="8520113" cy="4899025"/>
          </a:xfrm>
        </p:spPr>
        <p:txBody>
          <a:bodyPr/>
          <a:lstStyle/>
          <a:p>
            <a:pPr eaLnBrk="1" hangingPunct="1"/>
            <a:r>
              <a:rPr lang="es-ES" dirty="0" smtClean="0"/>
              <a:t>Desarrollo de un sistema.</a:t>
            </a:r>
          </a:p>
          <a:p>
            <a:pPr eaLnBrk="1" hangingPunct="1"/>
            <a:r>
              <a:rPr lang="es-ES" dirty="0" smtClean="0"/>
              <a:t>Estudio de factibilidad.</a:t>
            </a:r>
          </a:p>
          <a:p>
            <a:pPr eaLnBrk="1" hangingPunct="1"/>
            <a:r>
              <a:rPr lang="es-ES" dirty="0" smtClean="0"/>
              <a:t>Consultoría.</a:t>
            </a:r>
          </a:p>
          <a:p>
            <a:pPr eaLnBrk="1" hangingPunct="1"/>
            <a:r>
              <a:rPr lang="es-ES" dirty="0" smtClean="0"/>
              <a:t>Análisis.</a:t>
            </a:r>
          </a:p>
          <a:p>
            <a:pPr eaLnBrk="1" hangingPunct="1"/>
            <a:r>
              <a:rPr lang="es-ES" dirty="0" smtClean="0"/>
              <a:t>Diseño.</a:t>
            </a:r>
          </a:p>
          <a:p>
            <a:pPr eaLnBrk="1" hangingPunct="1"/>
            <a:r>
              <a:rPr lang="es-ES" dirty="0" smtClean="0"/>
              <a:t>Evaluación de aplicaciones.</a:t>
            </a:r>
          </a:p>
          <a:p>
            <a:pPr eaLnBrk="1" hangingPunct="1"/>
            <a:r>
              <a:rPr lang="es-ES" dirty="0" smtClean="0"/>
              <a:t>Conversiones.</a:t>
            </a:r>
          </a:p>
          <a:p>
            <a:pPr eaLnBrk="1" hangingPunct="1"/>
            <a:r>
              <a:rPr lang="es-ES" dirty="0" smtClean="0"/>
              <a:t>Cursos de entrenamiento.</a:t>
            </a:r>
          </a:p>
          <a:p>
            <a:pPr eaLnBrk="1" hangingPunct="1"/>
            <a:r>
              <a:rPr lang="es-ES" dirty="0" smtClean="0"/>
              <a:t>Instalación (equipo, software, redes).</a:t>
            </a:r>
          </a:p>
          <a:p>
            <a:pPr eaLnBrk="1" hangingPunct="1"/>
            <a:r>
              <a:rPr lang="es-ES" dirty="0" smtClean="0"/>
              <a:t>Etc...</a:t>
            </a:r>
          </a:p>
          <a:p>
            <a:pPr eaLnBrk="1" hangingPunct="1"/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Aplicaciones del software</a:t>
            </a:r>
          </a:p>
        </p:txBody>
      </p:sp>
      <p:pic>
        <p:nvPicPr>
          <p:cNvPr id="2150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5363" y="1347788"/>
            <a:ext cx="8066087" cy="48482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Software hechos a medida (‘</a:t>
            </a:r>
            <a:r>
              <a:rPr lang="es-ES_tradnl" i="1" smtClean="0"/>
              <a:t>Bespoke</a:t>
            </a:r>
            <a:r>
              <a:rPr lang="es-ES_tradnl" smtClean="0"/>
              <a:t>’) </a:t>
            </a:r>
            <a:br>
              <a:rPr lang="es-ES_tradnl" smtClean="0"/>
            </a:br>
            <a:r>
              <a:rPr lang="es-ES_tradnl" sz="2000" smtClean="0">
                <a:solidFill>
                  <a:schemeClr val="hlink"/>
                </a:solidFill>
              </a:rPr>
              <a:t>frente a Software comerciales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mtClean="0"/>
              <a:t>Software Comerciales</a:t>
            </a:r>
          </a:p>
          <a:p>
            <a:pPr eaLnBrk="1" hangingPunct="1">
              <a:lnSpc>
                <a:spcPct val="90000"/>
              </a:lnSpc>
              <a:buFont typeface="Trebuchet MS" pitchFamily="34" charset="0"/>
              <a:buNone/>
            </a:pPr>
            <a:endParaRPr lang="es-ES_tradnl" smtClean="0"/>
          </a:p>
          <a:p>
            <a:pPr lvl="1" eaLnBrk="1" hangingPunct="1">
              <a:lnSpc>
                <a:spcPct val="90000"/>
              </a:lnSpc>
            </a:pPr>
            <a:r>
              <a:rPr lang="es-ES_tradnl" smtClean="0"/>
              <a:t>Producción en masa: el sistema de producción es importante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mtClean="0"/>
              <a:t>Usuarios: organizaciones de desarrollo orientadas a producto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es-ES_tradnl" smtClean="0"/>
              <a:t>Clientes numerosos: representados por departamentos u organizaciones de marketing</a:t>
            </a:r>
          </a:p>
          <a:p>
            <a:pPr lvl="1" eaLnBrk="1" hangingPunct="1">
              <a:lnSpc>
                <a:spcPct val="90000"/>
              </a:lnSpc>
              <a:buFont typeface="Times New Roman" pitchFamily="18" charset="0"/>
              <a:buNone/>
            </a:pPr>
            <a:endParaRPr lang="es-ES_tradnl" smtClean="0"/>
          </a:p>
          <a:p>
            <a:pPr eaLnBrk="1" hangingPunct="1">
              <a:lnSpc>
                <a:spcPct val="90000"/>
              </a:lnSpc>
            </a:pPr>
            <a:r>
              <a:rPr lang="es-ES_tradnl" smtClean="0"/>
              <a:t>Software a Medida</a:t>
            </a:r>
          </a:p>
          <a:p>
            <a:pPr eaLnBrk="1" hangingPunct="1">
              <a:lnSpc>
                <a:spcPct val="90000"/>
              </a:lnSpc>
              <a:buFont typeface="Trebuchet MS" pitchFamily="34" charset="0"/>
              <a:buNone/>
            </a:pPr>
            <a:endParaRPr lang="es-ES_tradnl" smtClean="0"/>
          </a:p>
          <a:p>
            <a:pPr lvl="1" eaLnBrk="1" hangingPunct="1">
              <a:lnSpc>
                <a:spcPct val="90000"/>
              </a:lnSpc>
            </a:pPr>
            <a:r>
              <a:rPr lang="es-ES_tradnl" smtClean="0"/>
              <a:t>Realizados en número pequeño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mtClean="0"/>
              <a:t>Un único cliente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mtClean="0"/>
              <a:t>Usuarios: especialistas de esas disciplinas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Crisis en la producción de software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5745163" cy="5257800"/>
          </a:xfrm>
        </p:spPr>
        <p:txBody>
          <a:bodyPr/>
          <a:lstStyle/>
          <a:p>
            <a:pPr eaLnBrk="1" hangingPunct="1"/>
            <a:r>
              <a:rPr lang="es-ES" sz="2000" dirty="0" smtClean="0"/>
              <a:t>Grupo </a:t>
            </a:r>
            <a:r>
              <a:rPr lang="es-ES" sz="2000" i="1" dirty="0" err="1" smtClean="0"/>
              <a:t>Standish</a:t>
            </a:r>
            <a:r>
              <a:rPr lang="es-ES" sz="2000" dirty="0" smtClean="0"/>
              <a:t> y el informe CHAOS (</a:t>
            </a:r>
            <a:r>
              <a:rPr lang="es-ES" sz="2000" dirty="0" smtClean="0"/>
              <a:t>1994-2014).</a:t>
            </a:r>
            <a:endParaRPr lang="es-ES" sz="2000" dirty="0" smtClean="0"/>
          </a:p>
          <a:p>
            <a:pPr lvl="1" eaLnBrk="1" hangingPunct="1"/>
            <a:r>
              <a:rPr lang="es-ES" sz="1800" dirty="0" smtClean="0"/>
              <a:t>http://www.standishgroup.com </a:t>
            </a:r>
          </a:p>
          <a:p>
            <a:pPr lvl="1" eaLnBrk="1" hangingPunct="1"/>
            <a:r>
              <a:rPr lang="es-ES" sz="1800" dirty="0" smtClean="0"/>
              <a:t>365 directivos, 8.830 desarrollos</a:t>
            </a:r>
          </a:p>
          <a:p>
            <a:pPr lvl="1" eaLnBrk="1" hangingPunct="1"/>
            <a:r>
              <a:rPr lang="es-ES" sz="1800" dirty="0" smtClean="0"/>
              <a:t>Empresas en EE.UU.</a:t>
            </a:r>
          </a:p>
          <a:p>
            <a:pPr lvl="1" eaLnBrk="1" hangingPunct="1"/>
            <a:r>
              <a:rPr lang="es-ES" sz="1800" dirty="0" smtClean="0"/>
              <a:t>Coste final: 189% del coste previsto</a:t>
            </a:r>
          </a:p>
          <a:p>
            <a:pPr lvl="1" eaLnBrk="1" hangingPunct="1"/>
            <a:r>
              <a:rPr lang="es-ES" sz="1800" dirty="0" smtClean="0"/>
              <a:t>Duración final: 222% de lo planificado</a:t>
            </a:r>
          </a:p>
          <a:p>
            <a:pPr lvl="1" eaLnBrk="1" hangingPunct="1"/>
            <a:endParaRPr lang="es-ES" sz="1800" dirty="0" smtClean="0"/>
          </a:p>
        </p:txBody>
      </p:sp>
      <p:graphicFrame>
        <p:nvGraphicFramePr>
          <p:cNvPr id="1484804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19400" y="3170238"/>
          <a:ext cx="596582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Gráfico" r:id="rId3" imgW="7077109" imgH="3667133" progId="Excel.Chart.8">
                  <p:embed/>
                </p:oleObj>
              </mc:Choice>
              <mc:Fallback>
                <p:oleObj name="Gráfico" r:id="rId3" imgW="7077109" imgH="3667133" progId="Excel.Char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70238"/>
                        <a:ext cx="5965825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05" name="Rectangle 5"/>
          <p:cNvSpPr>
            <a:spLocks noChangeArrowheads="1"/>
          </p:cNvSpPr>
          <p:nvPr/>
        </p:nvSpPr>
        <p:spPr bwMode="auto">
          <a:xfrm>
            <a:off x="7086600" y="2057400"/>
            <a:ext cx="2590800" cy="1303338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None/>
            </a:pPr>
            <a:r>
              <a:rPr lang="es-ES" sz="1000">
                <a:solidFill>
                  <a:schemeClr val="hlink"/>
                </a:solidFill>
              </a:rPr>
              <a:t> </a:t>
            </a:r>
            <a:r>
              <a:rPr lang="es-ES" sz="1600">
                <a:solidFill>
                  <a:srgbClr val="CC3300"/>
                </a:solidFill>
              </a:rPr>
              <a:t>Terminado y operativo pero fuera de plazo, fuera de presupuesto y sin satisfacer todos los requisitos.</a:t>
            </a:r>
            <a:endParaRPr lang="es-ES">
              <a:solidFill>
                <a:srgbClr val="000066"/>
              </a:solidFill>
            </a:endParaRPr>
          </a:p>
        </p:txBody>
      </p:sp>
      <p:sp>
        <p:nvSpPr>
          <p:cNvPr id="1484806" name="Rectangle 6"/>
          <p:cNvSpPr>
            <a:spLocks noChangeArrowheads="1"/>
          </p:cNvSpPr>
          <p:nvPr/>
        </p:nvSpPr>
        <p:spPr bwMode="auto">
          <a:xfrm>
            <a:off x="990600" y="5410200"/>
            <a:ext cx="2133600" cy="10668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None/>
            </a:pPr>
            <a:r>
              <a:rPr lang="es-ES" sz="1000">
                <a:solidFill>
                  <a:schemeClr val="hlink"/>
                </a:solidFill>
              </a:rPr>
              <a:t> </a:t>
            </a:r>
            <a:r>
              <a:rPr lang="es-ES" sz="1600">
                <a:solidFill>
                  <a:srgbClr val="CC3300"/>
                </a:solidFill>
              </a:rPr>
              <a:t>Terminado dentro del plazo y presupuesto, cumpliendo todos los requisitos</a:t>
            </a:r>
            <a:endParaRPr lang="es-ES">
              <a:solidFill>
                <a:srgbClr val="000066"/>
              </a:solidFill>
            </a:endParaRPr>
          </a:p>
        </p:txBody>
      </p:sp>
      <p:sp>
        <p:nvSpPr>
          <p:cNvPr id="1484807" name="Rectangle 7"/>
          <p:cNvSpPr>
            <a:spLocks noChangeArrowheads="1"/>
          </p:cNvSpPr>
          <p:nvPr/>
        </p:nvSpPr>
        <p:spPr bwMode="auto">
          <a:xfrm>
            <a:off x="457200" y="3657600"/>
            <a:ext cx="2133600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rgbClr val="CC0000"/>
              </a:buClr>
              <a:buFont typeface="Trebuchet MS" pitchFamily="34" charset="0"/>
              <a:buNone/>
            </a:pPr>
            <a:r>
              <a:rPr lang="es-ES" sz="1000">
                <a:solidFill>
                  <a:schemeClr val="hlink"/>
                </a:solidFill>
              </a:rPr>
              <a:t> </a:t>
            </a:r>
            <a:r>
              <a:rPr lang="es-ES" sz="1600">
                <a:solidFill>
                  <a:srgbClr val="CC3300"/>
                </a:solidFill>
              </a:rPr>
              <a:t>Cancelado durante el desarrollo</a:t>
            </a:r>
            <a:endParaRPr lang="es-ES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8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8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8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8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484804" grpId="0"/>
      <p:bldP spid="1484805" grpId="0" animBg="1"/>
      <p:bldP spid="1484806" grpId="0" animBg="1"/>
      <p:bldP spid="1484807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26217</TotalTime>
  <Words>968</Words>
  <Application>Microsoft Office PowerPoint</Application>
  <PresentationFormat>A4 (210 x 297 mm)</PresentationFormat>
  <Paragraphs>165</Paragraphs>
  <Slides>18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Garrison Light Sans</vt:lpstr>
      <vt:lpstr>Times New Roman</vt:lpstr>
      <vt:lpstr>Trebuchet MS</vt:lpstr>
      <vt:lpstr>Diseño predeterminado</vt:lpstr>
      <vt:lpstr>Gráfico</vt:lpstr>
      <vt:lpstr>Fundamentos de ingeniería de software</vt:lpstr>
      <vt:lpstr>¿Qué es un sistema?</vt:lpstr>
      <vt:lpstr>Presiones en el desarrollo de sistemas</vt:lpstr>
      <vt:lpstr>El software</vt:lpstr>
      <vt:lpstr>Aplicaciones del software</vt:lpstr>
      <vt:lpstr>¿Qué es un proyecto software?</vt:lpstr>
      <vt:lpstr>Aplicaciones del software</vt:lpstr>
      <vt:lpstr>Software hechos a medida (‘Bespoke’)  frente a Software comerciales</vt:lpstr>
      <vt:lpstr>Crisis en la producción de software</vt:lpstr>
      <vt:lpstr>Crisis en la producción de software</vt:lpstr>
      <vt:lpstr>Crisis en la producción de software</vt:lpstr>
      <vt:lpstr>Crisis en la producción de software</vt:lpstr>
      <vt:lpstr>Crisis en la producción de software</vt:lpstr>
      <vt:lpstr>Crisis en la producción de software</vt:lpstr>
      <vt:lpstr>Crisis en la producción de software</vt:lpstr>
      <vt:lpstr>La Ingeniería del Software</vt:lpstr>
      <vt:lpstr>La Ingeniería del Software Terminología y conceptos</vt:lpstr>
      <vt:lpstr>Fundamentos de ingeniería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Ricardo Cortés Espinosa</cp:lastModifiedBy>
  <cp:revision>1045</cp:revision>
  <cp:lastPrinted>2001-11-28T11:57:43Z</cp:lastPrinted>
  <dcterms:created xsi:type="dcterms:W3CDTF">1601-01-01T00:00:00Z</dcterms:created>
  <dcterms:modified xsi:type="dcterms:W3CDTF">2021-10-27T16:32:13Z</dcterms:modified>
</cp:coreProperties>
</file>