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63" r:id="rId2"/>
    <p:sldId id="464" r:id="rId3"/>
    <p:sldId id="466" r:id="rId4"/>
    <p:sldId id="467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9" r:id="rId15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9" autoAdjust="0"/>
    <p:restoredTop sz="89744" autoAdjust="0"/>
  </p:normalViewPr>
  <p:slideViewPr>
    <p:cSldViewPr snapToGrid="0">
      <p:cViewPr varScale="1">
        <p:scale>
          <a:sx n="88" d="100"/>
          <a:sy n="88" d="100"/>
        </p:scale>
        <p:origin x="1392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4"/>
    </p:cViewPr>
  </p:sorterViewPr>
  <p:notesViewPr>
    <p:cSldViewPr snapToGrid="0">
      <p:cViewPr>
        <p:scale>
          <a:sx n="75" d="100"/>
          <a:sy n="75" d="100"/>
        </p:scale>
        <p:origin x="-240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94706ABE-A520-420F-8E69-26CB83C81EC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457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BA828AB5-2F16-4CF7-ABD5-C769C50AD1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97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F77FD54F-6021-4786-9FC6-DF3E1D7954AE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D76C08F5-3F89-412A-AD55-7DBD735C4D48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10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444F134-46F5-47C4-A744-BEAD5D91BF93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11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52DEDE7-40C3-4168-8594-172FFB0D4E38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12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3370AC9-9612-4437-AB6E-F39EDDCCE546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13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AE82D43B-2205-4359-8767-12B446B9D44B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14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6535A343-2963-40C1-8EF9-E6A92A49492F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2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6F82F323-E37F-413C-9D67-DCF377806AF3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3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68B0C347-1D1D-487A-89B1-9E2AAC1A4C27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4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9615DD9B-7697-4341-B05E-FFAB2E9BCC65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5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1DDB8534-8E79-462C-9504-A3D673FA533F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6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FE81E13-44F9-47C1-8D80-BE6CE0B46839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7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B1B8899D-6B81-4522-BDC5-DEA9A5DB00E1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8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49B3079-C5C7-4A3A-BA97-0EA99CCB2391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9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F7F4D88-6B60-4345-BB3E-73B2EFFC4010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7" name="Picture 3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900"/>
            <a:ext cx="16462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pitchFamily="16" charset="0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4989874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2865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78881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lvl="0"/>
            <a:endParaRPr lang="es-MX" noProof="0" smtClean="0"/>
          </a:p>
        </p:txBody>
      </p:sp>
    </p:spTree>
    <p:extLst>
      <p:ext uri="{BB962C8B-B14F-4D97-AF65-F5344CB8AC3E}">
        <p14:creationId xmlns:p14="http://schemas.microsoft.com/office/powerpoint/2010/main" val="5542373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7169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27524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8256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63189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3956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872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086112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013131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1031" name="Picture 3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900"/>
            <a:ext cx="16462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DF1EF139-AC98-4E08-9015-5620B571D2B3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pitchFamily="16" charset="0"/>
        <a:buChar char="&gt;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6" charset="0"/>
        <a:buChar char="–"/>
        <a:defRPr sz="2000">
          <a:solidFill>
            <a:srgbClr val="000066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6" charset="0"/>
        <a:buChar char="–"/>
        <a:defRPr sz="1600">
          <a:solidFill>
            <a:srgbClr val="000066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2800" b="1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Conceptos Básicos de Requisitos de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Interfaz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mtClean="0">
                <a:solidFill>
                  <a:srgbClr val="CC3300"/>
                </a:solidFill>
              </a:rPr>
              <a:t>Interfaz de usuario</a:t>
            </a:r>
            <a:r>
              <a:rPr lang="es-ES" smtClean="0"/>
              <a:t>:</a:t>
            </a:r>
          </a:p>
          <a:p>
            <a:pPr lvl="1" eaLnBrk="1" hangingPunct="1"/>
            <a:r>
              <a:rPr lang="es-ES" smtClean="0"/>
              <a:t>Dimensión General de la Interfaz (Usabilidad)</a:t>
            </a:r>
          </a:p>
          <a:p>
            <a:pPr lvl="1" eaLnBrk="1" hangingPunct="1"/>
            <a:r>
              <a:rPr lang="es-ES" smtClean="0"/>
              <a:t>Dimensión de Accesibilidad (e.g. Web Accessibility Initiative, WAI)</a:t>
            </a:r>
          </a:p>
          <a:p>
            <a:pPr lvl="2" eaLnBrk="1" hangingPunct="1"/>
            <a:r>
              <a:rPr lang="es-ES" smtClean="0"/>
              <a:t>Visual, Auditiva, Física, Verbal, Cognitiva y neurológica, etc.</a:t>
            </a:r>
          </a:p>
          <a:p>
            <a:pPr lvl="1" eaLnBrk="1" hangingPunct="1"/>
            <a:r>
              <a:rPr lang="es-ES" smtClean="0"/>
              <a:t>Dimensión Visual</a:t>
            </a:r>
          </a:p>
          <a:p>
            <a:pPr lvl="1" eaLnBrk="1" hangingPunct="1"/>
            <a:r>
              <a:rPr lang="es-ES" smtClean="0"/>
              <a:t>Dimensión de Desempeño</a:t>
            </a:r>
          </a:p>
          <a:p>
            <a:pPr lvl="1" eaLnBrk="1" hangingPunct="1"/>
            <a:r>
              <a:rPr lang="es-ES" smtClean="0"/>
              <a:t>Dimensión de la Composición de la Interfaz</a:t>
            </a:r>
          </a:p>
          <a:p>
            <a:pPr lvl="1" eaLnBrk="1" hangingPunct="1"/>
            <a:r>
              <a:rPr lang="es-ES" smtClean="0"/>
              <a:t>Dimensión de Navegación y Estructural</a:t>
            </a:r>
          </a:p>
          <a:p>
            <a:pPr lvl="1" eaLnBrk="1" hangingPunct="1"/>
            <a:r>
              <a:rPr lang="es-ES" smtClean="0"/>
              <a:t>Dimensión de Ayuda</a:t>
            </a:r>
          </a:p>
          <a:p>
            <a:pPr lvl="1" eaLnBrk="1" hangingPunct="1"/>
            <a:r>
              <a:rPr lang="es-ES" smtClean="0"/>
              <a:t>Dimensión de Sesión</a:t>
            </a:r>
          </a:p>
          <a:p>
            <a:pPr lvl="1" eaLnBrk="1" hangingPunct="1"/>
            <a:r>
              <a:rPr lang="es-ES" smtClean="0"/>
              <a:t>…</a:t>
            </a:r>
          </a:p>
          <a:p>
            <a:pPr lvl="1" eaLnBrk="1" hangingPunct="1"/>
            <a:endParaRPr lang="es-ES" smtClean="0"/>
          </a:p>
          <a:p>
            <a:pPr lvl="1" eaLnBrk="1" hangingPunct="1"/>
            <a:endParaRPr lang="es-ES" smtClean="0"/>
          </a:p>
        </p:txBody>
      </p:sp>
      <p:pic>
        <p:nvPicPr>
          <p:cNvPr id="15114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91000"/>
            <a:ext cx="25146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11429" name="Object 5"/>
          <p:cNvGraphicFramePr>
            <a:graphicFrameLocks noChangeAspect="1"/>
          </p:cNvGraphicFramePr>
          <p:nvPr/>
        </p:nvGraphicFramePr>
        <p:xfrm>
          <a:off x="6705600" y="2743200"/>
          <a:ext cx="3033713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Imagen de mapa de bits" r:id="rId5" imgW="6725589" imgH="6771429" progId="Paint.Picture">
                  <p:embed/>
                </p:oleObj>
              </mc:Choice>
              <mc:Fallback>
                <p:oleObj name="Imagen de mapa de bits" r:id="rId5" imgW="6725589" imgH="677142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743200"/>
                        <a:ext cx="3033713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Funcionales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43925" cy="5257800"/>
          </a:xfrm>
        </p:spPr>
        <p:txBody>
          <a:bodyPr/>
          <a:lstStyle/>
          <a:p>
            <a:pPr eaLnBrk="1" hangingPunct="1"/>
            <a:r>
              <a:rPr lang="es-ES" dirty="0" smtClean="0"/>
              <a:t>Define los servicios que debe ofrecer el sistema a los usuarios para alcanzar sus objetivos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Tradicionalmente se han documentado en un lenguaje natural (texto libre)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Aunque cada vez es mas frecuente que se representen mediante casos de uso (UML) o como historias de usuario (XP)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No-Funcionales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43925" cy="5257800"/>
          </a:xfrm>
        </p:spPr>
        <p:txBody>
          <a:bodyPr/>
          <a:lstStyle/>
          <a:p>
            <a:pPr eaLnBrk="1" hangingPunct="1"/>
            <a:r>
              <a:rPr lang="es-ES" dirty="0" smtClean="0"/>
              <a:t>Son condiciones que se le imponen al sistema a desarrollar. </a:t>
            </a:r>
          </a:p>
          <a:p>
            <a:pPr eaLnBrk="1" hangingPunct="1"/>
            <a:r>
              <a:rPr lang="es-ES" dirty="0" smtClean="0"/>
              <a:t>Generalmente son relacionadas con aspectos principalmente de calidad:</a:t>
            </a:r>
          </a:p>
          <a:p>
            <a:pPr lvl="1" eaLnBrk="1" hangingPunct="1"/>
            <a:r>
              <a:rPr lang="es-ES" dirty="0" smtClean="0"/>
              <a:t>Usabilidad</a:t>
            </a:r>
          </a:p>
          <a:p>
            <a:pPr lvl="1" eaLnBrk="1" hangingPunct="1"/>
            <a:r>
              <a:rPr lang="es-ES" dirty="0" smtClean="0"/>
              <a:t>Rendimiento</a:t>
            </a:r>
          </a:p>
          <a:p>
            <a:pPr lvl="1" eaLnBrk="1" hangingPunct="1"/>
            <a:r>
              <a:rPr lang="es-ES" dirty="0" smtClean="0"/>
              <a:t>Disponibilidad</a:t>
            </a:r>
          </a:p>
          <a:p>
            <a:pPr lvl="1" eaLnBrk="1" hangingPunct="1"/>
            <a:r>
              <a:rPr lang="es-ES" dirty="0" smtClean="0"/>
              <a:t>Seguridad </a:t>
            </a:r>
          </a:p>
          <a:p>
            <a:pPr lvl="1" eaLnBrk="1" hangingPunct="1"/>
            <a:r>
              <a:rPr lang="es-ES" dirty="0" smtClean="0"/>
              <a:t>Mantenibilidad</a:t>
            </a:r>
          </a:p>
          <a:p>
            <a:pPr lvl="1" eaLnBrk="1" hangingPunct="1"/>
            <a:r>
              <a:rPr lang="es-ES" dirty="0" smtClean="0"/>
              <a:t>Escalabilidad</a:t>
            </a:r>
          </a:p>
          <a:p>
            <a:pPr lvl="1" eaLnBrk="1" hangingPunct="1"/>
            <a:r>
              <a:rPr lang="es-ES" dirty="0" smtClean="0"/>
              <a:t>Entre otros.</a:t>
            </a:r>
          </a:p>
        </p:txBody>
      </p:sp>
      <p:sp>
        <p:nvSpPr>
          <p:cNvPr id="1513476" name="Rectangle 4"/>
          <p:cNvSpPr>
            <a:spLocks noChangeArrowheads="1"/>
          </p:cNvSpPr>
          <p:nvPr/>
        </p:nvSpPr>
        <p:spPr bwMode="auto">
          <a:xfrm>
            <a:off x="3676650" y="2579822"/>
            <a:ext cx="6019800" cy="37338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1900">
                <a:solidFill>
                  <a:srgbClr val="CC3300"/>
                </a:solidFill>
                <a:latin typeface="Arial" charset="0"/>
              </a:rPr>
              <a:t>Ejemplo: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>
                <a:solidFill>
                  <a:srgbClr val="000066"/>
                </a:solidFill>
                <a:latin typeface="Arial" charset="0"/>
              </a:rPr>
              <a:t>El sistema deberá soportar un máximo de 1000 usuarios concurrentes sin que el tiempo de respuesta medio aumente más de un 10%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>
                <a:solidFill>
                  <a:srgbClr val="000066"/>
                </a:solidFill>
                <a:latin typeface="Arial" charset="0"/>
              </a:rPr>
              <a:t>El sistema deberá funcionar en cualquier ambiente operativo (Linux, Unix, Windows, Solaris, OS X, etc)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>
                <a:solidFill>
                  <a:srgbClr val="000066"/>
                </a:solidFill>
                <a:latin typeface="Arial" charset="0"/>
              </a:rPr>
              <a:t>El sistema deberá ser escalable según la demanda de los usuarios 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>
                <a:solidFill>
                  <a:srgbClr val="000066"/>
                </a:solidFill>
                <a:latin typeface="Arial" charset="0"/>
              </a:rPr>
              <a:t>El sistema deberá ser accesible a usuarios con disminución auditiva, visual y cognitiva</a:t>
            </a:r>
            <a:endParaRPr lang="es-ES_tradnl" sz="1900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13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3476" grpId="0" animBg="1"/>
      <p:bldP spid="151347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1629" y="191589"/>
            <a:ext cx="8686800" cy="1981200"/>
          </a:xfrm>
        </p:spPr>
        <p:txBody>
          <a:bodyPr/>
          <a:lstStyle/>
          <a:p>
            <a:pPr eaLnBrk="1" hangingPunct="1"/>
            <a:r>
              <a:rPr lang="es-ES" dirty="0" smtClean="0"/>
              <a:t>Caso de Estudio: </a:t>
            </a:r>
            <a:r>
              <a:rPr lang="es-ES" i="1" dirty="0" smtClean="0">
                <a:solidFill>
                  <a:srgbClr val="000066"/>
                </a:solidFill>
              </a:rPr>
              <a:t>Instituto de estudios en derecho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029098"/>
            <a:ext cx="8686800" cy="3352800"/>
          </a:xfrm>
        </p:spPr>
        <p:txBody>
          <a:bodyPr/>
          <a:lstStyle/>
          <a:p>
            <a:pPr marL="457200" indent="-457200" algn="l" eaLnBrk="1" hangingPunct="1">
              <a:lnSpc>
                <a:spcPct val="90000"/>
              </a:lnSpc>
            </a:pPr>
            <a:r>
              <a:rPr lang="es-ES" dirty="0" smtClean="0"/>
              <a:t>Identificar la necesidad que da origen al proyecto</a:t>
            </a:r>
          </a:p>
          <a:p>
            <a:pPr algn="l" eaLnBrk="1" hangingPunct="1">
              <a:lnSpc>
                <a:spcPct val="90000"/>
              </a:lnSpc>
            </a:pPr>
            <a:r>
              <a:rPr lang="es-ES" dirty="0" smtClean="0">
                <a:solidFill>
                  <a:srgbClr val="006600"/>
                </a:solidFill>
              </a:rPr>
              <a:t> </a:t>
            </a:r>
            <a:r>
              <a:rPr lang="es-ES" sz="2000" dirty="0" smtClean="0">
                <a:solidFill>
                  <a:srgbClr val="006600"/>
                </a:solidFill>
              </a:rPr>
              <a:t>Párrafo (s) que de manera breve identifica/describe los aspectos que justifican el contar con un sistema de información.</a:t>
            </a:r>
          </a:p>
          <a:p>
            <a:pPr algn="l" eaLnBrk="1" hangingPunct="1">
              <a:lnSpc>
                <a:spcPct val="90000"/>
              </a:lnSpc>
            </a:pPr>
            <a:endParaRPr lang="es-ES" sz="2000" dirty="0" smtClean="0">
              <a:solidFill>
                <a:srgbClr val="006600"/>
              </a:solidFill>
            </a:endParaRPr>
          </a:p>
          <a:p>
            <a:pPr algn="l" eaLnBrk="1" hangingPunct="1">
              <a:lnSpc>
                <a:spcPct val="90000"/>
              </a:lnSpc>
            </a:pPr>
            <a:r>
              <a:rPr lang="es-ES" sz="2000" dirty="0" smtClean="0"/>
              <a:t>I</a:t>
            </a:r>
            <a:r>
              <a:rPr lang="es-ES" dirty="0" smtClean="0"/>
              <a:t>dentificar requisitos de tipo:</a:t>
            </a:r>
            <a:endParaRPr lang="es-ES" dirty="0" smtClean="0"/>
          </a:p>
          <a:p>
            <a:pPr marL="457200" indent="-4572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rgbClr val="006600"/>
                </a:solidFill>
              </a:rPr>
              <a:t>Objetivo</a:t>
            </a:r>
            <a:endParaRPr lang="es-ES" sz="2000" dirty="0" smtClean="0">
              <a:solidFill>
                <a:srgbClr val="006600"/>
              </a:solidFill>
            </a:endParaRPr>
          </a:p>
          <a:p>
            <a:pPr marL="457200" indent="-4572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rgbClr val="006600"/>
                </a:solidFill>
              </a:rPr>
              <a:t>Funcionales</a:t>
            </a:r>
          </a:p>
          <a:p>
            <a:pPr marL="457200" indent="-4572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rgbClr val="006600"/>
                </a:solidFill>
              </a:rPr>
              <a:t>No-funcionales</a:t>
            </a:r>
          </a:p>
          <a:p>
            <a:pPr marL="457200" indent="-4572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rgbClr val="006600"/>
                </a:solidFill>
              </a:rPr>
              <a:t>Información</a:t>
            </a:r>
          </a:p>
          <a:p>
            <a:pPr marL="457200" indent="-4572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rgbClr val="006600"/>
                </a:solidFill>
              </a:rPr>
              <a:t>Negocio</a:t>
            </a:r>
          </a:p>
          <a:p>
            <a:pPr marL="457200" indent="-4572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rgbClr val="006600"/>
                </a:solidFill>
              </a:rPr>
              <a:t>Interfaz</a:t>
            </a:r>
            <a:endParaRPr lang="es-E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 smtClean="0">
                <a:solidFill>
                  <a:srgbClr val="000066"/>
                </a:solidFill>
              </a:rPr>
              <a:t>Fundamentos de ingeniería de software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Conceptos Básicos de Requisitos de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Conceptos Básicos de Requisitos</a:t>
            </a:r>
          </a:p>
        </p:txBody>
      </p:sp>
      <p:sp>
        <p:nvSpPr>
          <p:cNvPr id="1499139" name="Rectangle 3"/>
          <p:cNvSpPr>
            <a:spLocks noChangeArrowheads="1"/>
          </p:cNvSpPr>
          <p:nvPr/>
        </p:nvSpPr>
        <p:spPr bwMode="auto">
          <a:xfrm>
            <a:off x="685800" y="990600"/>
            <a:ext cx="8991600" cy="28194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2200">
                <a:solidFill>
                  <a:srgbClr val="CC3300"/>
                </a:solidFill>
              </a:rPr>
              <a:t>Requisitos </a:t>
            </a:r>
            <a:r>
              <a:rPr lang="en-US" sz="2200">
                <a:solidFill>
                  <a:srgbClr val="CC3300"/>
                </a:solidFill>
              </a:rPr>
              <a:t>[</a:t>
            </a:r>
            <a:r>
              <a:rPr lang="es-ES_tradnl" sz="2200">
                <a:solidFill>
                  <a:srgbClr val="CC3300"/>
                </a:solidFill>
              </a:rPr>
              <a:t>Glosario IEEE 610.12</a:t>
            </a:r>
            <a:r>
              <a:rPr lang="en-US" sz="2200">
                <a:solidFill>
                  <a:srgbClr val="CC3300"/>
                </a:solidFill>
              </a:rPr>
              <a:t>]</a:t>
            </a:r>
            <a:endParaRPr lang="es-ES_tradnl" sz="2200">
              <a:solidFill>
                <a:srgbClr val="CC3300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lphaLcPeriod"/>
            </a:pPr>
            <a:r>
              <a:rPr lang="es-ES_tradnl" sz="2000">
                <a:solidFill>
                  <a:srgbClr val="000066"/>
                </a:solidFill>
              </a:rPr>
              <a:t>Una condición o capacidad que un usuario necesita para resolver un problema o lograr un objetivo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lphaLcPeriod" startAt="2"/>
            </a:pPr>
            <a:r>
              <a:rPr lang="es-ES_tradnl" sz="2000">
                <a:solidFill>
                  <a:srgbClr val="000066"/>
                </a:solidFill>
              </a:rPr>
              <a:t>Una condición o capacidad que debe tener un sistema o un componente de un sistema para satisfacer un contrato, una norma, una especificación u otro documento formal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lphaLcPeriod" startAt="3"/>
            </a:pPr>
            <a:r>
              <a:rPr lang="es-ES_tradnl" sz="2000">
                <a:solidFill>
                  <a:srgbClr val="000066"/>
                </a:solidFill>
              </a:rPr>
              <a:t>Una representación en forma de documento de una condición o capacidad como las expresadas en a) o en b)</a:t>
            </a:r>
          </a:p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None/>
            </a:pPr>
            <a:endParaRPr lang="es-ES_tradnl" sz="2200">
              <a:solidFill>
                <a:srgbClr val="000066"/>
              </a:solidFill>
            </a:endParaRPr>
          </a:p>
        </p:txBody>
      </p:sp>
      <p:sp>
        <p:nvSpPr>
          <p:cNvPr id="1499140" name="Rectangle 4"/>
          <p:cNvSpPr>
            <a:spLocks noChangeArrowheads="1"/>
          </p:cNvSpPr>
          <p:nvPr/>
        </p:nvSpPr>
        <p:spPr bwMode="auto">
          <a:xfrm>
            <a:off x="685800" y="3886200"/>
            <a:ext cx="89916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2200">
                <a:solidFill>
                  <a:srgbClr val="CC3300"/>
                </a:solidFill>
              </a:rPr>
              <a:t>Requisitos </a:t>
            </a:r>
            <a:r>
              <a:rPr lang="en-US" sz="2200">
                <a:solidFill>
                  <a:srgbClr val="CC3300"/>
                </a:solidFill>
              </a:rPr>
              <a:t>[</a:t>
            </a:r>
            <a:r>
              <a:rPr lang="es-ES_tradnl" sz="2200">
                <a:solidFill>
                  <a:srgbClr val="CC3300"/>
                </a:solidFill>
              </a:rPr>
              <a:t>RUP</a:t>
            </a:r>
            <a:r>
              <a:rPr lang="en-US" sz="2200">
                <a:solidFill>
                  <a:srgbClr val="CC3300"/>
                </a:solidFill>
              </a:rPr>
              <a:t>]</a:t>
            </a:r>
            <a:endParaRPr lang="es-ES_tradnl" sz="2200">
              <a:solidFill>
                <a:srgbClr val="CC3300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None/>
            </a:pPr>
            <a:r>
              <a:rPr lang="es-ES" sz="2000">
                <a:solidFill>
                  <a:srgbClr val="000066"/>
                </a:solidFill>
              </a:rPr>
              <a:t>	El proceso de establecer los servicios que el cliente requiere de un sistema y los limites bajo los cuales opera y se desarrolla</a:t>
            </a:r>
            <a:endParaRPr lang="es-ES_tradnl" sz="2000">
              <a:solidFill>
                <a:srgbClr val="000066"/>
              </a:solidFill>
            </a:endParaRPr>
          </a:p>
        </p:txBody>
      </p:sp>
      <p:sp>
        <p:nvSpPr>
          <p:cNvPr id="1499141" name="Rectangle 5"/>
          <p:cNvSpPr>
            <a:spLocks noChangeArrowheads="1"/>
          </p:cNvSpPr>
          <p:nvPr/>
        </p:nvSpPr>
        <p:spPr bwMode="auto">
          <a:xfrm>
            <a:off x="685800" y="5181600"/>
            <a:ext cx="89916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2200">
                <a:solidFill>
                  <a:srgbClr val="CC3300"/>
                </a:solidFill>
              </a:rPr>
              <a:t>Requisitos </a:t>
            </a:r>
            <a:r>
              <a:rPr lang="en-US" sz="2200">
                <a:solidFill>
                  <a:srgbClr val="CC3300"/>
                </a:solidFill>
              </a:rPr>
              <a:t>[</a:t>
            </a:r>
            <a:r>
              <a:rPr lang="es-ES_tradnl" sz="2200">
                <a:solidFill>
                  <a:srgbClr val="CC3300"/>
                </a:solidFill>
              </a:rPr>
              <a:t>Goguen</a:t>
            </a:r>
            <a:r>
              <a:rPr lang="en-US" sz="2200">
                <a:solidFill>
                  <a:srgbClr val="CC3300"/>
                </a:solidFill>
              </a:rPr>
              <a:t>]</a:t>
            </a:r>
            <a:endParaRPr lang="es-ES_tradnl" sz="2200">
              <a:solidFill>
                <a:srgbClr val="CC3300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None/>
            </a:pPr>
            <a:r>
              <a:rPr lang="es-ES" sz="2000">
                <a:solidFill>
                  <a:srgbClr val="000066"/>
                </a:solidFill>
              </a:rPr>
              <a:t>	Propiedad que un sistema debería tener para garantizar el éxito en el entorno en el que se usará</a:t>
            </a:r>
            <a:endParaRPr lang="es-ES_tradnl" sz="200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9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99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9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99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9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99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9139" grpId="0" animBg="1"/>
      <p:bldP spid="1499139" grpId="1" animBg="1"/>
      <p:bldP spid="1499140" grpId="0" animBg="1"/>
      <p:bldP spid="1499140" grpId="1" animBg="1"/>
      <p:bldP spid="1499141" grpId="0" animBg="1"/>
      <p:bldP spid="14991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Conceptos Básicos de Requisitos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138" y="1345474"/>
            <a:ext cx="8839200" cy="3810000"/>
          </a:xfrm>
        </p:spPr>
        <p:txBody>
          <a:bodyPr/>
          <a:lstStyle/>
          <a:p>
            <a:pPr eaLnBrk="1" hangingPunct="1"/>
            <a:endParaRPr lang="es-ES" dirty="0" smtClean="0"/>
          </a:p>
          <a:p>
            <a:pPr algn="l" eaLnBrk="1" hangingPunct="1"/>
            <a:r>
              <a:rPr lang="es-ES" dirty="0" smtClean="0"/>
              <a:t>Los Requisitos pueden ser </a:t>
            </a:r>
            <a:r>
              <a:rPr lang="es-ES" dirty="0" smtClean="0">
                <a:solidFill>
                  <a:srgbClr val="CC0000"/>
                </a:solidFill>
              </a:rPr>
              <a:t>Funcionales</a:t>
            </a:r>
            <a:r>
              <a:rPr lang="es-ES" dirty="0" smtClean="0"/>
              <a:t> o </a:t>
            </a:r>
            <a:r>
              <a:rPr lang="es-ES" dirty="0" smtClean="0">
                <a:solidFill>
                  <a:srgbClr val="CC0000"/>
                </a:solidFill>
              </a:rPr>
              <a:t>No-Funcionales</a:t>
            </a:r>
          </a:p>
          <a:p>
            <a:pPr algn="l" eaLnBrk="1" hangingPunct="1"/>
            <a:endParaRPr lang="es-ES" dirty="0" smtClean="0"/>
          </a:p>
          <a:p>
            <a:pPr lvl="2" eaLnBrk="1" hangingPunct="1"/>
            <a:r>
              <a:rPr lang="es-ES" sz="2000" dirty="0" smtClean="0"/>
              <a:t>Los Requisitos funcionales describen servicios o funciones</a:t>
            </a:r>
          </a:p>
          <a:p>
            <a:pPr lvl="2" eaLnBrk="1" hangingPunct="1"/>
            <a:r>
              <a:rPr lang="es-ES" sz="2000" dirty="0" smtClean="0"/>
              <a:t>Los Requisitos No-funcionales son un límite en el sistema o en el proceso de desarrollo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839200" cy="617538"/>
          </a:xfrm>
        </p:spPr>
        <p:txBody>
          <a:bodyPr/>
          <a:lstStyle/>
          <a:p>
            <a:pPr eaLnBrk="1" hangingPunct="1"/>
            <a:r>
              <a:rPr lang="es-ES" smtClean="0"/>
              <a:t>Verificación de los requisitos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333500"/>
            <a:ext cx="4759325" cy="4978400"/>
          </a:xfrm>
        </p:spPr>
        <p:txBody>
          <a:bodyPr/>
          <a:lstStyle/>
          <a:p>
            <a:pPr eaLnBrk="1" hangingPunct="1"/>
            <a:r>
              <a:rPr lang="es-ES" sz="2400" smtClean="0">
                <a:solidFill>
                  <a:srgbClr val="CC3300"/>
                </a:solidFill>
              </a:rPr>
              <a:t>Validación</a:t>
            </a:r>
            <a:r>
              <a:rPr lang="es-ES" sz="2400" smtClean="0"/>
              <a:t> ¿Provee al sistema las funciones que mejor soporten las necesidades del cliente?</a:t>
            </a:r>
          </a:p>
          <a:p>
            <a:pPr eaLnBrk="1" hangingPunct="1"/>
            <a:r>
              <a:rPr lang="es-ES" sz="2400" smtClean="0">
                <a:solidFill>
                  <a:srgbClr val="CC3300"/>
                </a:solidFill>
              </a:rPr>
              <a:t>Consistencia</a:t>
            </a:r>
            <a:r>
              <a:rPr lang="es-ES" sz="2400" smtClean="0"/>
              <a:t> ¿Existe conflicto en los requisitos?</a:t>
            </a:r>
          </a:p>
          <a:p>
            <a:pPr eaLnBrk="1" hangingPunct="1"/>
            <a:r>
              <a:rPr lang="es-ES" sz="2400" smtClean="0">
                <a:solidFill>
                  <a:srgbClr val="CC3300"/>
                </a:solidFill>
              </a:rPr>
              <a:t>Completo</a:t>
            </a:r>
            <a:r>
              <a:rPr lang="es-ES" sz="2400" smtClean="0"/>
              <a:t> ¿Están incluidas todas las funciones requeridas por el cliente?</a:t>
            </a:r>
          </a:p>
          <a:p>
            <a:pPr eaLnBrk="1" hangingPunct="1"/>
            <a:r>
              <a:rPr lang="es-ES" sz="2400" smtClean="0">
                <a:solidFill>
                  <a:srgbClr val="CC3300"/>
                </a:solidFill>
              </a:rPr>
              <a:t>Realismo</a:t>
            </a:r>
            <a:r>
              <a:rPr lang="es-ES" sz="2400" smtClean="0"/>
              <a:t> ¿Pueden los requisitos ser implementados con la tecnología y el presupuesto disponible?</a:t>
            </a:r>
          </a:p>
          <a:p>
            <a:pPr eaLnBrk="1" hangingPunct="1"/>
            <a:endParaRPr lang="es-ES" sz="2400" smtClean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7188" y="1339850"/>
            <a:ext cx="4138612" cy="4689475"/>
          </a:xfrm>
          <a:noFill/>
        </p:spPr>
        <p:txBody>
          <a:bodyPr/>
          <a:lstStyle/>
          <a:p>
            <a:pPr eaLnBrk="1" hangingPunct="1"/>
            <a:r>
              <a:rPr lang="es-ES" sz="2400" smtClean="0"/>
              <a:t>Demostración de que los requisitos que definen el sistema son lo que el cliente realmente quiere.</a:t>
            </a:r>
          </a:p>
          <a:p>
            <a:pPr eaLnBrk="1" hangingPunct="1"/>
            <a:r>
              <a:rPr lang="es-ES" sz="2400" smtClean="0"/>
              <a:t>Los costes de errores en los requisitos son altos, por lo tanto, la validación es muy importante.</a:t>
            </a:r>
          </a:p>
          <a:p>
            <a:pPr eaLnBrk="1" hangingPunct="1"/>
            <a:r>
              <a:rPr lang="es-ES" sz="2400" smtClean="0"/>
              <a:t>El </a:t>
            </a:r>
            <a:r>
              <a:rPr lang="es-ES" sz="2400" i="1" smtClean="0"/>
              <a:t>Prototipado</a:t>
            </a:r>
            <a:r>
              <a:rPr lang="es-ES" sz="2400" smtClean="0"/>
              <a:t> es una técnica importante de la validación de requisitos.</a:t>
            </a:r>
          </a:p>
          <a:p>
            <a:pPr eaLnBrk="1" hangingPunct="1"/>
            <a:endParaRPr lang="es-E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Los requisitos suelen clasificarse según el tipo de característica que describe.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38213" y="3495675"/>
            <a:ext cx="7291387" cy="3024188"/>
            <a:chOff x="591" y="2202"/>
            <a:chExt cx="4593" cy="1905"/>
          </a:xfrm>
        </p:grpSpPr>
        <p:sp>
          <p:nvSpPr>
            <p:cNvPr id="21523" name="Rectangle 5"/>
            <p:cNvSpPr>
              <a:spLocks noChangeArrowheads="1"/>
            </p:cNvSpPr>
            <p:nvPr/>
          </p:nvSpPr>
          <p:spPr bwMode="auto">
            <a:xfrm>
              <a:off x="1453" y="2610"/>
              <a:ext cx="77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Modelo de Datos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Espaciales</a:t>
              </a:r>
            </a:p>
          </p:txBody>
        </p:sp>
        <p:cxnSp>
          <p:nvCxnSpPr>
            <p:cNvPr id="21524" name="AutoShape 6"/>
            <p:cNvCxnSpPr>
              <a:cxnSpLocks noChangeShapeType="1"/>
              <a:endCxn id="21523" idx="0"/>
            </p:cNvCxnSpPr>
            <p:nvPr/>
          </p:nvCxnSpPr>
          <p:spPr bwMode="auto">
            <a:xfrm rot="16200000" flipH="1">
              <a:off x="1363" y="2133"/>
              <a:ext cx="408" cy="545"/>
            </a:xfrm>
            <a:prstGeom prst="bentConnector3">
              <a:avLst>
                <a:gd name="adj1" fmla="val 497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5" name="Rectangle 7"/>
            <p:cNvSpPr>
              <a:spLocks noChangeArrowheads="1"/>
            </p:cNvSpPr>
            <p:nvPr/>
          </p:nvSpPr>
          <p:spPr bwMode="auto">
            <a:xfrm>
              <a:off x="591" y="2610"/>
              <a:ext cx="77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Modelo de Datos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No-Espaciales</a:t>
              </a:r>
            </a:p>
          </p:txBody>
        </p:sp>
        <p:cxnSp>
          <p:nvCxnSpPr>
            <p:cNvPr id="21526" name="AutoShape 8"/>
            <p:cNvCxnSpPr>
              <a:cxnSpLocks noChangeShapeType="1"/>
              <a:endCxn id="21525" idx="0"/>
            </p:cNvCxnSpPr>
            <p:nvPr/>
          </p:nvCxnSpPr>
          <p:spPr bwMode="auto">
            <a:xfrm rot="5400000">
              <a:off x="932" y="2247"/>
              <a:ext cx="408" cy="317"/>
            </a:xfrm>
            <a:prstGeom prst="bentConnector3">
              <a:avLst>
                <a:gd name="adj1" fmla="val 497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7" name="Rectangle 9"/>
            <p:cNvSpPr>
              <a:spLocks noChangeArrowheads="1"/>
            </p:cNvSpPr>
            <p:nvPr/>
          </p:nvSpPr>
          <p:spPr bwMode="auto">
            <a:xfrm>
              <a:off x="2723" y="3654"/>
              <a:ext cx="907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Vectorial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Raster/matricial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Objetos</a:t>
              </a:r>
            </a:p>
          </p:txBody>
        </p:sp>
        <p:cxnSp>
          <p:nvCxnSpPr>
            <p:cNvPr id="21528" name="AutoShape 10"/>
            <p:cNvCxnSpPr>
              <a:cxnSpLocks noChangeShapeType="1"/>
              <a:stCxn id="21523" idx="3"/>
              <a:endCxn id="21527" idx="1"/>
            </p:cNvCxnSpPr>
            <p:nvPr/>
          </p:nvCxnSpPr>
          <p:spPr bwMode="auto">
            <a:xfrm>
              <a:off x="2224" y="2769"/>
              <a:ext cx="499" cy="1112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9" name="Rectangle 11"/>
            <p:cNvSpPr>
              <a:spLocks noChangeArrowheads="1"/>
            </p:cNvSpPr>
            <p:nvPr/>
          </p:nvSpPr>
          <p:spPr bwMode="auto">
            <a:xfrm>
              <a:off x="2723" y="2383"/>
              <a:ext cx="499" cy="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Cartografía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Topografía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Hidrografía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Vegetación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Geología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Red vial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Turística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Catastro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Etc.</a:t>
              </a:r>
            </a:p>
          </p:txBody>
        </p:sp>
        <p:cxnSp>
          <p:nvCxnSpPr>
            <p:cNvPr id="21530" name="AutoShape 12"/>
            <p:cNvCxnSpPr>
              <a:cxnSpLocks noChangeShapeType="1"/>
              <a:stCxn id="21529" idx="1"/>
              <a:endCxn id="21523" idx="3"/>
            </p:cNvCxnSpPr>
            <p:nvPr/>
          </p:nvCxnSpPr>
          <p:spPr bwMode="auto">
            <a:xfrm rot="10800000">
              <a:off x="2224" y="2769"/>
              <a:ext cx="499" cy="113"/>
            </a:xfrm>
            <a:prstGeom prst="bentConnector3">
              <a:avLst>
                <a:gd name="adj1" fmla="val 501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1531" name="Picture 13" descr="los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" y="3064"/>
              <a:ext cx="849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2" name="Picture 14" descr="los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" y="2383"/>
              <a:ext cx="1781" cy="1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295400" y="2068513"/>
            <a:ext cx="7848600" cy="1512887"/>
            <a:chOff x="816" y="1303"/>
            <a:chExt cx="4944" cy="953"/>
          </a:xfrm>
        </p:grpSpPr>
        <p:sp>
          <p:nvSpPr>
            <p:cNvPr id="21510" name="Rectangle 16"/>
            <p:cNvSpPr>
              <a:spLocks noChangeArrowheads="1"/>
            </p:cNvSpPr>
            <p:nvPr/>
          </p:nvSpPr>
          <p:spPr bwMode="auto">
            <a:xfrm>
              <a:off x="861" y="1303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2000">
                  <a:solidFill>
                    <a:srgbClr val="CC0000"/>
                  </a:solidFill>
                </a:rPr>
                <a:t>Objetivo</a:t>
              </a:r>
            </a:p>
          </p:txBody>
        </p:sp>
        <p:sp>
          <p:nvSpPr>
            <p:cNvPr id="21511" name="Rectangle 17"/>
            <p:cNvSpPr>
              <a:spLocks noChangeArrowheads="1"/>
            </p:cNvSpPr>
            <p:nvPr/>
          </p:nvSpPr>
          <p:spPr bwMode="auto">
            <a:xfrm>
              <a:off x="2812" y="1303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2400">
                  <a:solidFill>
                    <a:srgbClr val="006600"/>
                  </a:solidFill>
                </a:rPr>
                <a:t>Requisito</a:t>
              </a:r>
            </a:p>
          </p:txBody>
        </p:sp>
        <p:sp>
          <p:nvSpPr>
            <p:cNvPr id="21512" name="Rectangle 18"/>
            <p:cNvSpPr>
              <a:spLocks noChangeArrowheads="1"/>
            </p:cNvSpPr>
            <p:nvPr/>
          </p:nvSpPr>
          <p:spPr bwMode="auto">
            <a:xfrm>
              <a:off x="816" y="1939"/>
              <a:ext cx="95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 de 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Información</a:t>
              </a:r>
            </a:p>
          </p:txBody>
        </p:sp>
        <p:sp>
          <p:nvSpPr>
            <p:cNvPr id="21513" name="Rectangle 19"/>
            <p:cNvSpPr>
              <a:spLocks noChangeArrowheads="1"/>
            </p:cNvSpPr>
            <p:nvPr/>
          </p:nvSpPr>
          <p:spPr bwMode="auto">
            <a:xfrm>
              <a:off x="1814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 de 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Negocio</a:t>
              </a:r>
            </a:p>
          </p:txBody>
        </p:sp>
        <p:sp>
          <p:nvSpPr>
            <p:cNvPr id="21514" name="Rectangle 20"/>
            <p:cNvSpPr>
              <a:spLocks noChangeArrowheads="1"/>
            </p:cNvSpPr>
            <p:nvPr/>
          </p:nvSpPr>
          <p:spPr bwMode="auto">
            <a:xfrm>
              <a:off x="2812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 de 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Interfaz</a:t>
              </a:r>
            </a:p>
          </p:txBody>
        </p:sp>
        <p:sp>
          <p:nvSpPr>
            <p:cNvPr id="21515" name="Rectangle 21"/>
            <p:cNvSpPr>
              <a:spLocks noChangeArrowheads="1"/>
            </p:cNvSpPr>
            <p:nvPr/>
          </p:nvSpPr>
          <p:spPr bwMode="auto">
            <a:xfrm>
              <a:off x="3810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Funcional</a:t>
              </a:r>
            </a:p>
          </p:txBody>
        </p:sp>
        <p:sp>
          <p:nvSpPr>
            <p:cNvPr id="21516" name="Rectangle 22"/>
            <p:cNvSpPr>
              <a:spLocks noChangeArrowheads="1"/>
            </p:cNvSpPr>
            <p:nvPr/>
          </p:nvSpPr>
          <p:spPr bwMode="auto">
            <a:xfrm>
              <a:off x="4808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No-Funcional</a:t>
              </a:r>
            </a:p>
          </p:txBody>
        </p:sp>
        <p:cxnSp>
          <p:nvCxnSpPr>
            <p:cNvPr id="21517" name="AutoShape 23"/>
            <p:cNvCxnSpPr>
              <a:cxnSpLocks noChangeShapeType="1"/>
              <a:stCxn id="21512" idx="0"/>
              <a:endCxn id="21511" idx="2"/>
            </p:cNvCxnSpPr>
            <p:nvPr/>
          </p:nvCxnSpPr>
          <p:spPr bwMode="auto">
            <a:xfrm rot="-5400000">
              <a:off x="2130" y="782"/>
              <a:ext cx="319" cy="1996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8" name="AutoShape 24"/>
            <p:cNvCxnSpPr>
              <a:cxnSpLocks noChangeShapeType="1"/>
              <a:stCxn id="21513" idx="0"/>
              <a:endCxn id="21511" idx="2"/>
            </p:cNvCxnSpPr>
            <p:nvPr/>
          </p:nvCxnSpPr>
          <p:spPr bwMode="auto">
            <a:xfrm rot="-5400000">
              <a:off x="2629" y="1281"/>
              <a:ext cx="319" cy="998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AutoShape 25"/>
            <p:cNvCxnSpPr>
              <a:cxnSpLocks noChangeShapeType="1"/>
              <a:stCxn id="21514" idx="0"/>
              <a:endCxn id="21511" idx="2"/>
            </p:cNvCxnSpPr>
            <p:nvPr/>
          </p:nvCxnSpPr>
          <p:spPr bwMode="auto">
            <a:xfrm rot="-5400000">
              <a:off x="3128" y="1780"/>
              <a:ext cx="31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0" name="AutoShape 26"/>
            <p:cNvCxnSpPr>
              <a:cxnSpLocks noChangeShapeType="1"/>
              <a:stCxn id="21515" idx="0"/>
              <a:endCxn id="21511" idx="2"/>
            </p:cNvCxnSpPr>
            <p:nvPr/>
          </p:nvCxnSpPr>
          <p:spPr bwMode="auto">
            <a:xfrm rot="5400000" flipH="1">
              <a:off x="3627" y="1281"/>
              <a:ext cx="319" cy="998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1" name="AutoShape 27"/>
            <p:cNvCxnSpPr>
              <a:cxnSpLocks noChangeShapeType="1"/>
              <a:stCxn id="21516" idx="0"/>
              <a:endCxn id="21511" idx="2"/>
            </p:cNvCxnSpPr>
            <p:nvPr/>
          </p:nvCxnSpPr>
          <p:spPr bwMode="auto">
            <a:xfrm rot="5400000" flipH="1">
              <a:off x="4126" y="782"/>
              <a:ext cx="319" cy="1996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AutoShape 28"/>
            <p:cNvCxnSpPr>
              <a:cxnSpLocks noChangeShapeType="1"/>
              <a:stCxn id="21510" idx="3"/>
              <a:endCxn id="21511" idx="1"/>
            </p:cNvCxnSpPr>
            <p:nvPr/>
          </p:nvCxnSpPr>
          <p:spPr bwMode="auto">
            <a:xfrm>
              <a:off x="1813" y="1462"/>
              <a:ext cx="9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Objetivo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100" dirty="0" smtClean="0">
                <a:latin typeface="Arial" charset="0"/>
              </a:rPr>
              <a:t>Requisitos de alto nivel, también denominados </a:t>
            </a:r>
            <a:r>
              <a:rPr lang="es-ES" sz="2100" i="1" dirty="0" err="1" smtClean="0">
                <a:latin typeface="Arial" charset="0"/>
              </a:rPr>
              <a:t>features</a:t>
            </a:r>
            <a:r>
              <a:rPr lang="es-ES" sz="2100" dirty="0" smtClean="0">
                <a:latin typeface="Arial" charset="0"/>
              </a:rPr>
              <a:t> o características cuando se trata de productos orientados al mercado</a:t>
            </a:r>
          </a:p>
          <a:p>
            <a:pPr eaLnBrk="1" hangingPunct="1"/>
            <a:endParaRPr lang="es-ES" sz="2100" dirty="0" smtClean="0">
              <a:latin typeface="Arial" charset="0"/>
            </a:endParaRPr>
          </a:p>
          <a:p>
            <a:pPr eaLnBrk="1" hangingPunct="1"/>
            <a:r>
              <a:rPr lang="es-ES" sz="2100" dirty="0" smtClean="0">
                <a:latin typeface="Arial" charset="0"/>
              </a:rPr>
              <a:t>Es un enunciado que determina una condición que debe ser cumplida por el sistema pero a un alto nivel de detalle, siendo insuficiente para que a partir de él se implemente una solución</a:t>
            </a:r>
          </a:p>
          <a:p>
            <a:pPr eaLnBrk="1" hangingPunct="1"/>
            <a:endParaRPr lang="es-ES" sz="2100" dirty="0" smtClean="0">
              <a:latin typeface="Arial" charset="0"/>
            </a:endParaRPr>
          </a:p>
          <a:p>
            <a:pPr eaLnBrk="1" hangingPunct="1"/>
            <a:r>
              <a:rPr lang="es-ES" sz="2100" dirty="0" smtClean="0">
                <a:latin typeface="Arial" charset="0"/>
              </a:rPr>
              <a:t>Ejemplo:</a:t>
            </a:r>
          </a:p>
          <a:p>
            <a:pPr lvl="1" eaLnBrk="1" hangingPunct="1"/>
            <a:r>
              <a:rPr lang="es-ES" sz="2100" dirty="0" smtClean="0">
                <a:latin typeface="Arial" charset="0"/>
              </a:rPr>
              <a:t>Un sistema que optimice la rotación de inventarios.</a:t>
            </a:r>
          </a:p>
          <a:p>
            <a:pPr eaLnBrk="1" hangingPunct="1"/>
            <a:endParaRPr lang="es-ES" sz="2100" dirty="0" smtClean="0">
              <a:latin typeface="Arial" charset="0"/>
            </a:endParaRPr>
          </a:p>
          <a:p>
            <a:pPr eaLnBrk="1" hangingPunct="1"/>
            <a:r>
              <a:rPr lang="es-ES" sz="2100" dirty="0" smtClean="0">
                <a:latin typeface="Arial" charset="0"/>
              </a:rPr>
              <a:t>Suelen ser los primeros requisitos que se obtienen en el proceso de desarrollo. Posteriormente se van refinando hasta obtener los requisitos de más bajo nivel.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Información (almacenamiento)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mtClean="0"/>
              <a:t>Describe qué información debe almacenar el sistema para poder cumplir los objetivos de nivel superior</a:t>
            </a:r>
          </a:p>
          <a:p>
            <a:pPr eaLnBrk="1" hangingPunct="1">
              <a:lnSpc>
                <a:spcPct val="90000"/>
              </a:lnSpc>
            </a:pPr>
            <a:endParaRPr lang="es-ES" smtClean="0"/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Deben identificar los </a:t>
            </a:r>
            <a:r>
              <a:rPr lang="es-ES" u="sng" smtClean="0"/>
              <a:t>conceptos relevantes</a:t>
            </a:r>
            <a:r>
              <a:rPr lang="es-ES" smtClean="0"/>
              <a:t> sobre los que se debe </a:t>
            </a:r>
            <a:r>
              <a:rPr lang="es-ES" u="sng" smtClean="0"/>
              <a:t>guardar información</a:t>
            </a:r>
            <a:r>
              <a:rPr lang="es-ES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s-ES" smtClean="0"/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Ejemplo: 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El sistema deberá almacenar información relacionada con la </a:t>
            </a:r>
            <a:r>
              <a:rPr lang="es-ES" u="sng" smtClean="0">
                <a:solidFill>
                  <a:srgbClr val="CC3300"/>
                </a:solidFill>
              </a:rPr>
              <a:t>gestión de inventarios</a:t>
            </a:r>
            <a:r>
              <a:rPr lang="es-ES" smtClean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smtClean="0">
                <a:solidFill>
                  <a:srgbClr val="CC3300"/>
                </a:solidFill>
              </a:rPr>
              <a:t>Productos,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smtClean="0">
                <a:solidFill>
                  <a:srgbClr val="CC3300"/>
                </a:solidFill>
              </a:rPr>
              <a:t>stock,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smtClean="0">
                <a:solidFill>
                  <a:srgbClr val="CC3300"/>
                </a:solidFill>
              </a:rPr>
              <a:t>proveedores,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smtClean="0">
                <a:solidFill>
                  <a:srgbClr val="CC3300"/>
                </a:solidFill>
              </a:rPr>
              <a:t>pedidos,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smtClean="0">
                <a:solidFill>
                  <a:srgbClr val="CC3300"/>
                </a:solidFill>
              </a:rPr>
              <a:t>programación de ventas,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smtClean="0">
                <a:solidFill>
                  <a:srgbClr val="CC3300"/>
                </a:solidFill>
              </a:rPr>
              <a:t>otros</a:t>
            </a:r>
            <a:r>
              <a:rPr lang="es-ES" smtClean="0"/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297738" y="4876800"/>
            <a:ext cx="2166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>
                <a:solidFill>
                  <a:srgbClr val="006600"/>
                </a:solidFill>
              </a:rPr>
              <a:t>Concepto relevante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905250" y="4648200"/>
            <a:ext cx="198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>
                <a:solidFill>
                  <a:srgbClr val="006600"/>
                </a:solidFill>
              </a:rPr>
              <a:t>Datos específicos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8534400" y="4191000"/>
            <a:ext cx="0" cy="762000"/>
          </a:xfrm>
          <a:prstGeom prst="line">
            <a:avLst/>
          </a:prstGeom>
          <a:noFill/>
          <a:ln w="9525">
            <a:solidFill>
              <a:srgbClr val="006600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 flipV="1">
            <a:off x="3352800" y="4876800"/>
            <a:ext cx="685800" cy="0"/>
          </a:xfrm>
          <a:prstGeom prst="line">
            <a:avLst/>
          </a:prstGeom>
          <a:noFill/>
          <a:ln w="9525">
            <a:solidFill>
              <a:srgbClr val="003300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Reglas de negocio (restricciones)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Define las restricciones, reglas o políticas del negocio que deben ser representadas por el sistema software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Ejemplo:</a:t>
            </a:r>
          </a:p>
          <a:p>
            <a:pPr lvl="1" eaLnBrk="1" hangingPunct="1"/>
            <a:r>
              <a:rPr lang="es-ES" smtClean="0"/>
              <a:t>No es posible generar pedidos a proveedores mientras el stock del producto se encuentre en un nivel superior al de su stock mínimo.</a:t>
            </a:r>
          </a:p>
          <a:p>
            <a:pPr lvl="1" eaLnBrk="1" hangingPunct="1"/>
            <a:endParaRPr lang="es-ES" smtClean="0"/>
          </a:p>
          <a:p>
            <a:pPr eaLnBrk="1" hangingPunct="1"/>
            <a:r>
              <a:rPr lang="es-ES" smtClean="0"/>
              <a:t> Suelen ser requisitos relevantes y habitualmente cambiantes</a:t>
            </a:r>
          </a:p>
          <a:p>
            <a:pPr lvl="1" eaLnBrk="1" hangingPunct="1"/>
            <a:r>
              <a:rPr lang="es-ES" smtClean="0"/>
              <a:t>Ejemplo:</a:t>
            </a:r>
          </a:p>
          <a:p>
            <a:pPr lvl="2" eaLnBrk="1" hangingPunct="1"/>
            <a:r>
              <a:rPr lang="es-ES" smtClean="0"/>
              <a:t> El método empleado para cada producto podrá cambiar debido al comportamiento de las variables de: precio unitario, gastos de entrega, coste de almacenamiento y oferta del producto (escasez).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Interfaz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Define la interfaz que debe implementar el sistema para comunicarse con los usuarios y otros sistemas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Ejemplo:</a:t>
            </a:r>
          </a:p>
          <a:p>
            <a:pPr lvl="1" eaLnBrk="1" hangingPunct="1"/>
            <a:r>
              <a:rPr lang="es-ES" smtClean="0"/>
              <a:t>El sistema deberá acceder al Sistema Central de Inventarios a través de los Servicios Web implementados descritos a continuación…</a:t>
            </a:r>
          </a:p>
          <a:p>
            <a:pPr lvl="1" eaLnBrk="1" hangingPunct="1"/>
            <a:r>
              <a:rPr lang="es-ES" smtClean="0"/>
              <a:t>El sistema deberá ser capaz de atender peticiones de dispositivos móviles…</a:t>
            </a:r>
          </a:p>
          <a:p>
            <a:pPr lvl="1" eaLnBrk="1" hangingPunct="1">
              <a:buFont typeface="Times New Roman" pitchFamily="16" charset="0"/>
              <a:buNone/>
            </a:pPr>
            <a:endParaRPr lang="es-E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26309</TotalTime>
  <Words>950</Words>
  <Application>Microsoft Office PowerPoint</Application>
  <PresentationFormat>A4 (210 x 297 mm)</PresentationFormat>
  <Paragraphs>159</Paragraphs>
  <Slides>14</Slides>
  <Notes>14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Garrison Light Sans</vt:lpstr>
      <vt:lpstr>Times New Roman</vt:lpstr>
      <vt:lpstr>Trebuchet MS</vt:lpstr>
      <vt:lpstr>Diseño predeterminado</vt:lpstr>
      <vt:lpstr>Imagen de mapa de bits</vt:lpstr>
      <vt:lpstr>Fundamentos de ingeniería de software </vt:lpstr>
      <vt:lpstr>Conceptos Básicos de Requisitos</vt:lpstr>
      <vt:lpstr>Conceptos Básicos de Requisitos</vt:lpstr>
      <vt:lpstr>Verificación de los requisitos</vt:lpstr>
      <vt:lpstr>Tipos de requisitos</vt:lpstr>
      <vt:lpstr>Tipos de requisitos: Objetivo</vt:lpstr>
      <vt:lpstr>Tipos de requisitos: Información (almacenamiento)</vt:lpstr>
      <vt:lpstr>Tipos de requisitos: Reglas de negocio (restricciones)</vt:lpstr>
      <vt:lpstr>Tipos de requisitos: Interfaz</vt:lpstr>
      <vt:lpstr>Tipos de requisitos: Interfaz</vt:lpstr>
      <vt:lpstr>Tipos de requisitos: Funcionales</vt:lpstr>
      <vt:lpstr>Tipos de requisitos: No-Funcionales</vt:lpstr>
      <vt:lpstr>Caso de Estudio: Instituto de estudios en derecho</vt:lpstr>
      <vt:lpstr>Fundamentos de ingeniería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Ricardo Cortés Espinosa</cp:lastModifiedBy>
  <cp:revision>1044</cp:revision>
  <cp:lastPrinted>2001-11-28T11:57:43Z</cp:lastPrinted>
  <dcterms:created xsi:type="dcterms:W3CDTF">2009-04-22T19:24:48Z</dcterms:created>
  <dcterms:modified xsi:type="dcterms:W3CDTF">2021-10-28T16:35:02Z</dcterms:modified>
</cp:coreProperties>
</file>