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63" r:id="rId2"/>
    <p:sldId id="465" r:id="rId3"/>
    <p:sldId id="466" r:id="rId4"/>
    <p:sldId id="467" r:id="rId5"/>
    <p:sldId id="468" r:id="rId6"/>
    <p:sldId id="469" r:id="rId7"/>
    <p:sldId id="470" r:id="rId8"/>
    <p:sldId id="471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64" r:id="rId22"/>
  </p:sldIdLst>
  <p:sldSz cx="9906000" cy="6858000" type="A4"/>
  <p:notesSz cx="7099300" cy="102346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00"/>
    <a:srgbClr val="006600"/>
    <a:srgbClr val="EAE8BC"/>
    <a:srgbClr val="F5D7B5"/>
    <a:srgbClr val="F3DFD9"/>
    <a:srgbClr val="DFEAB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82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40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9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16734857-712F-480E-89E6-CCCC2DDCC0B4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2971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8A5DC121-3681-4FFA-82CF-FD3DAF1D1DD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5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59042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10207C8A-749E-419E-86AB-A05D637E1EE1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21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76508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FF61031-8CB6-4679-BC77-232DFE4DD107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Line 36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86868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Clic para editar título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8686800" cy="3352800"/>
          </a:xfrm>
        </p:spPr>
        <p:txBody>
          <a:bodyPr/>
          <a:lstStyle>
            <a:lvl1pPr marL="0" indent="0" algn="r">
              <a:buFont typeface="Trebuchet MS" charset="0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6457950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71513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199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76200"/>
            <a:ext cx="2209800" cy="6324600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477000" cy="6324600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383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839200" cy="7620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550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726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1574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210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07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495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2472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4162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1599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 para editar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560388" y="914400"/>
            <a:ext cx="8885237" cy="0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0" name="Line 26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2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747394A-1AB2-40A1-A98A-75B87BE20D31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6470183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+mj-lt"/>
          <a:ea typeface="ＭＳ Ｐゴシック" charset="-128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rebuchet MS" charset="0"/>
        <a:buChar char="&gt;"/>
        <a:defRPr sz="2400">
          <a:solidFill>
            <a:srgbClr val="000066"/>
          </a:solidFill>
          <a:latin typeface="+mn-lt"/>
          <a:ea typeface="ＭＳ Ｐゴシック" charset="-128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charset="0"/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charset="0"/>
        <a:buChar char="–"/>
        <a:defRPr sz="1600">
          <a:solidFill>
            <a:srgbClr val="000066"/>
          </a:solidFill>
          <a:latin typeface="+mn-lt"/>
          <a:ea typeface="ＭＳ Ｐゴシック" charset="-128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 smtClean="0">
                <a:solidFill>
                  <a:srgbClr val="000066"/>
                </a:solidFill>
                <a:latin typeface="Arial" charset="0"/>
              </a:rPr>
              <a:t>Análisis de requerimientos de software</a:t>
            </a:r>
            <a:r>
              <a:rPr lang="es-ES" sz="3200" dirty="0">
                <a:solidFill>
                  <a:srgbClr val="000066"/>
                </a:solidFill>
                <a:latin typeface="Arial" charset="0"/>
              </a:rPr>
              <a:t/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8763000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s-ES" sz="2800" dirty="0" smtClean="0"/>
              <a:t>Requisitos </a:t>
            </a:r>
            <a:r>
              <a:rPr lang="es-ES" sz="2800" dirty="0" smtClean="0"/>
              <a:t>de Software </a:t>
            </a:r>
            <a:r>
              <a:rPr lang="es-ES" sz="2800" dirty="0" smtClean="0">
                <a:sym typeface="Wingdings" charset="2"/>
              </a:rPr>
              <a:t> Casos de Uso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Modelando Requisitos con Casos de Uso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ucstr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90600"/>
            <a:ext cx="3041650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Definición de Caso de Uso</a:t>
            </a:r>
            <a:endParaRPr lang="es-ES" smtClean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38188" y="1268413"/>
            <a:ext cx="8562975" cy="4751387"/>
          </a:xfrm>
        </p:spPr>
        <p:txBody>
          <a:bodyPr/>
          <a:lstStyle/>
          <a:p>
            <a:pPr eaLnBrk="1" hangingPunct="1"/>
            <a:r>
              <a:rPr lang="es-MX" smtClean="0"/>
              <a:t>Nombre del Caso de Uso</a:t>
            </a:r>
          </a:p>
          <a:p>
            <a:pPr eaLnBrk="1" hangingPunct="1"/>
            <a:r>
              <a:rPr lang="es-MX" smtClean="0"/>
              <a:t>Descripción del Caso de Uso</a:t>
            </a:r>
          </a:p>
          <a:p>
            <a:pPr eaLnBrk="1" hangingPunct="1"/>
            <a:r>
              <a:rPr lang="es-MX" smtClean="0"/>
              <a:t>Flujo Básico</a:t>
            </a:r>
          </a:p>
          <a:p>
            <a:pPr eaLnBrk="1" hangingPunct="1"/>
            <a:r>
              <a:rPr lang="es-MX" smtClean="0"/>
              <a:t>Flujos Alternativos</a:t>
            </a:r>
          </a:p>
          <a:p>
            <a:pPr eaLnBrk="1" hangingPunct="1"/>
            <a:r>
              <a:rPr lang="es-MX" smtClean="0"/>
              <a:t>Requerimientos especiales</a:t>
            </a:r>
          </a:p>
          <a:p>
            <a:pPr eaLnBrk="1" hangingPunct="1"/>
            <a:r>
              <a:rPr lang="es-MX" smtClean="0"/>
              <a:t>Pre-condiciones</a:t>
            </a:r>
          </a:p>
          <a:p>
            <a:pPr eaLnBrk="1" hangingPunct="1"/>
            <a:r>
              <a:rPr lang="es-MX" smtClean="0"/>
              <a:t>Post-condiciones</a:t>
            </a:r>
          </a:p>
          <a:p>
            <a:pPr eaLnBrk="1" hangingPunct="1"/>
            <a:endParaRPr lang="es-ES" smtClean="0"/>
          </a:p>
        </p:txBody>
      </p:sp>
      <p:pic>
        <p:nvPicPr>
          <p:cNvPr id="26629" name="Picture 5" descr="ucprep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38600"/>
            <a:ext cx="304165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Propuesta para la descripción de CU</a:t>
            </a:r>
          </a:p>
        </p:txBody>
      </p:sp>
      <p:pic>
        <p:nvPicPr>
          <p:cNvPr id="27651" name="Picture 3" descr="Descripcion 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83375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Caso de Uso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839200" cy="32718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dirty="0" smtClean="0">
                <a:solidFill>
                  <a:srgbClr val="CC0000"/>
                </a:solidFill>
              </a:rPr>
              <a:t>Descrito mediante</a:t>
            </a:r>
            <a:r>
              <a:rPr lang="es-ES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Diagramas de interacción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" u="sng" dirty="0" smtClean="0"/>
              <a:t>Diagramas de actividad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Diagramas de estados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Lenguaje natural</a:t>
            </a:r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eaLnBrk="1" hangingPunct="1">
              <a:lnSpc>
                <a:spcPct val="90000"/>
              </a:lnSpc>
            </a:pPr>
            <a:r>
              <a:rPr lang="es-ES" dirty="0" smtClean="0"/>
              <a:t>Notación:</a:t>
            </a:r>
          </a:p>
          <a:p>
            <a:pPr eaLnBrk="1" hangingPunct="1">
              <a:lnSpc>
                <a:spcPct val="90000"/>
              </a:lnSpc>
            </a:pPr>
            <a:endParaRPr lang="es-ES" dirty="0" smtClean="0"/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2628900" y="4579938"/>
            <a:ext cx="1481138" cy="720725"/>
            <a:chOff x="1066" y="2886"/>
            <a:chExt cx="861" cy="454"/>
          </a:xfrm>
        </p:grpSpPr>
        <p:sp>
          <p:nvSpPr>
            <p:cNvPr id="28680" name="Oval 5"/>
            <p:cNvSpPr>
              <a:spLocks noChangeArrowheads="1"/>
            </p:cNvSpPr>
            <p:nvPr/>
          </p:nvSpPr>
          <p:spPr bwMode="auto">
            <a:xfrm>
              <a:off x="1066" y="2886"/>
              <a:ext cx="861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681" name="Text Box 6"/>
            <p:cNvSpPr txBox="1">
              <a:spLocks noChangeArrowheads="1"/>
            </p:cNvSpPr>
            <p:nvPr/>
          </p:nvSpPr>
          <p:spPr bwMode="auto">
            <a:xfrm>
              <a:off x="1214" y="3007"/>
              <a:ext cx="5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s-ES" sz="1600" b="1">
                  <a:solidFill>
                    <a:schemeClr val="tx1"/>
                  </a:solidFill>
                  <a:latin typeface="Times New Roman" charset="0"/>
                </a:rPr>
                <a:t>Nombre</a:t>
              </a:r>
            </a:p>
          </p:txBody>
        </p:sp>
      </p:grpSp>
      <p:grpSp>
        <p:nvGrpSpPr>
          <p:cNvPr id="28677" name="Group 7"/>
          <p:cNvGrpSpPr>
            <a:grpSpLocks/>
          </p:cNvGrpSpPr>
          <p:nvPr/>
        </p:nvGrpSpPr>
        <p:grpSpPr bwMode="auto">
          <a:xfrm>
            <a:off x="5780088" y="4579938"/>
            <a:ext cx="1481137" cy="1130300"/>
            <a:chOff x="2630" y="2885"/>
            <a:chExt cx="861" cy="712"/>
          </a:xfrm>
        </p:grpSpPr>
        <p:sp>
          <p:nvSpPr>
            <p:cNvPr id="28678" name="Oval 8"/>
            <p:cNvSpPr>
              <a:spLocks noChangeArrowheads="1"/>
            </p:cNvSpPr>
            <p:nvPr/>
          </p:nvSpPr>
          <p:spPr bwMode="auto">
            <a:xfrm>
              <a:off x="2630" y="2885"/>
              <a:ext cx="861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679" name="Text Box 9"/>
            <p:cNvSpPr txBox="1">
              <a:spLocks noChangeArrowheads="1"/>
            </p:cNvSpPr>
            <p:nvPr/>
          </p:nvSpPr>
          <p:spPr bwMode="auto">
            <a:xfrm>
              <a:off x="2779" y="3385"/>
              <a:ext cx="5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s-ES" sz="1600" b="1">
                  <a:solidFill>
                    <a:schemeClr val="tx1"/>
                  </a:solidFill>
                  <a:latin typeface="Times New Roman" charset="0"/>
                </a:rPr>
                <a:t>Nombre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Caso de Uso: </a:t>
            </a:r>
            <a:r>
              <a:rPr lang="es-ES" smtClean="0">
                <a:solidFill>
                  <a:srgbClr val="CC0000"/>
                </a:solidFill>
              </a:rPr>
              <a:t>Descrito mediante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81075"/>
            <a:ext cx="5586413" cy="511175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Trebuchet MS" charset="0"/>
              <a:buNone/>
            </a:pPr>
            <a:r>
              <a:rPr lang="es-ES" sz="1800" smtClean="0"/>
              <a:t>	</a:t>
            </a:r>
            <a:r>
              <a:rPr lang="es-ES" sz="1800" smtClean="0">
                <a:solidFill>
                  <a:srgbClr val="CC0000"/>
                </a:solidFill>
              </a:rPr>
              <a:t>CU02: </a:t>
            </a:r>
            <a:r>
              <a:rPr lang="es-ES" sz="1800" i="1" smtClean="0">
                <a:solidFill>
                  <a:srgbClr val="CC0000"/>
                </a:solidFill>
              </a:rPr>
              <a:t>Realizar Transferencia</a:t>
            </a:r>
            <a:r>
              <a:rPr lang="es-ES" sz="1800" smtClean="0">
                <a:solidFill>
                  <a:srgbClr val="CC0000"/>
                </a:solidFill>
              </a:rPr>
              <a:t>.</a:t>
            </a:r>
          </a:p>
          <a:p>
            <a:pPr marL="457200" indent="-457200" eaLnBrk="1" hangingPunct="1">
              <a:lnSpc>
                <a:spcPct val="80000"/>
              </a:lnSpc>
              <a:buFont typeface="Trebuchet MS" charset="0"/>
              <a:buNone/>
            </a:pPr>
            <a:endParaRPr lang="es-ES" sz="1800" smtClean="0">
              <a:solidFill>
                <a:srgbClr val="CC0000"/>
              </a:solidFill>
            </a:endParaRPr>
          </a:p>
          <a:p>
            <a:pPr marL="457200" indent="-457200" algn="l" eaLnBrk="1" hangingPunct="1">
              <a:lnSpc>
                <a:spcPct val="80000"/>
              </a:lnSpc>
              <a:buFont typeface="Trebuchet MS" charset="0"/>
              <a:buNone/>
            </a:pPr>
            <a:r>
              <a:rPr lang="es-ES" sz="1800" smtClean="0"/>
              <a:t>	</a:t>
            </a:r>
            <a:r>
              <a:rPr lang="es-ES" sz="1600" smtClean="0">
                <a:solidFill>
                  <a:srgbClr val="CC0000"/>
                </a:solidFill>
              </a:rPr>
              <a:t>Descripción</a:t>
            </a:r>
            <a:r>
              <a:rPr lang="es-ES" sz="1600" smtClean="0"/>
              <a:t>: El sistema permite realizar transferencias al cliente, de la propia entidad o externa.</a:t>
            </a:r>
          </a:p>
          <a:p>
            <a:pPr marL="457200" indent="-457200" algn="l" eaLnBrk="1" hangingPunct="1">
              <a:lnSpc>
                <a:spcPct val="80000"/>
              </a:lnSpc>
              <a:buFont typeface="Trebuchet MS" charset="0"/>
              <a:buNone/>
            </a:pPr>
            <a:endParaRPr lang="es-ES" sz="1600" smtClean="0"/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caso de uso inicia cuando el cliente oprime el botón de </a:t>
            </a:r>
            <a:r>
              <a:rPr lang="es-ES" sz="1600" i="1" smtClean="0"/>
              <a:t>“Realizar transferencia”</a:t>
            </a:r>
            <a:r>
              <a:rPr lang="es-ES" sz="1600" smtClean="0"/>
              <a:t>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sistema obtiene y muestra las cuentas asociadas al cliente.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cliente selecciona una cuenta desde la que se hará la transferencia.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sistema presenta la interfaz de transferencia.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cliente incluye la cta. destino y la cantidad.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sistema verifica la cta. y cantidad a transferir.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 El sistema solicita la conformidad de la operación y solicita la clave de operación.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cliente introduce la clave y oprime aceptar.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sistema realiza la transferencia y confirma.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caso de uso termina cuando el usuario oprime salir de </a:t>
            </a:r>
            <a:r>
              <a:rPr lang="es-ES" sz="1600" i="1" smtClean="0"/>
              <a:t>Realizar Transferencia</a:t>
            </a:r>
            <a:r>
              <a:rPr lang="es-ES" sz="1600" smtClean="0"/>
              <a:t>.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38" y="990600"/>
            <a:ext cx="3903662" cy="564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17475" y="115888"/>
            <a:ext cx="4289425" cy="6361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 typeface="Trebuchet MS" charset="0"/>
              <a:buNone/>
            </a:pPr>
            <a:r>
              <a:rPr lang="es-ES" sz="1600">
                <a:solidFill>
                  <a:srgbClr val="000066"/>
                </a:solidFill>
              </a:rPr>
              <a:t>	</a:t>
            </a:r>
            <a:r>
              <a:rPr lang="es-ES" sz="1600">
                <a:solidFill>
                  <a:srgbClr val="CC0000"/>
                </a:solidFill>
              </a:rPr>
              <a:t>CU02: </a:t>
            </a:r>
            <a:r>
              <a:rPr lang="es-ES" sz="1600" i="1">
                <a:solidFill>
                  <a:srgbClr val="CC0000"/>
                </a:solidFill>
              </a:rPr>
              <a:t>Realizar Transferencia</a:t>
            </a:r>
            <a:r>
              <a:rPr lang="es-ES" sz="1600">
                <a:solidFill>
                  <a:srgbClr val="CC0000"/>
                </a:solidFill>
              </a:rPr>
              <a:t>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 typeface="Trebuchet MS" charset="0"/>
              <a:buNone/>
            </a:pPr>
            <a:r>
              <a:rPr lang="es-ES" sz="1600">
                <a:solidFill>
                  <a:srgbClr val="000066"/>
                </a:solidFill>
              </a:rPr>
              <a:t>	</a:t>
            </a:r>
            <a:endParaRPr lang="es-ES" sz="1400">
              <a:solidFill>
                <a:srgbClr val="CC0000"/>
              </a:solidFill>
            </a:endParaRP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caso de uso inicia cuando el cliente oprime el botón de </a:t>
            </a:r>
            <a:r>
              <a:rPr lang="es-ES" sz="1400" i="1">
                <a:solidFill>
                  <a:srgbClr val="000066"/>
                </a:solidFill>
              </a:rPr>
              <a:t>“Realizar transferencia”</a:t>
            </a:r>
            <a:r>
              <a:rPr lang="es-ES" sz="1400">
                <a:solidFill>
                  <a:srgbClr val="000066"/>
                </a:solidFill>
              </a:rPr>
              <a:t>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sistema obtiene y muestra las cuentas asociadas al cliente.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cliente selecciona una cuenta desde la que se hará la transferencia.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sistema presenta la interfaz de transferencia.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cliente incluye la cta. destino y la cantidad.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sistema verifica la cta. y cantidad a transferir.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 El sistema solicita la conformidad de la operación y solicita la clave de operación.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cliente introduce la clave y oprime aceptar.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sistema realiza la transferencia y confirma.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caso de uso termina cuando el usuario oprime salir de </a:t>
            </a:r>
            <a:r>
              <a:rPr lang="es-ES" sz="1400" i="1">
                <a:solidFill>
                  <a:srgbClr val="000066"/>
                </a:solidFill>
              </a:rPr>
              <a:t>Realizar Transferencia</a:t>
            </a:r>
            <a:r>
              <a:rPr lang="es-ES" sz="1400">
                <a:solidFill>
                  <a:srgbClr val="000066"/>
                </a:solidFill>
              </a:rPr>
              <a:t>.</a:t>
            </a:r>
          </a:p>
        </p:txBody>
      </p:sp>
      <p:pic>
        <p:nvPicPr>
          <p:cNvPr id="4" name="Picture 3" descr="EA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0"/>
            <a:ext cx="48720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Relaciones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981075"/>
            <a:ext cx="8737600" cy="5472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dirty="0" smtClean="0"/>
              <a:t>Inclusión </a:t>
            </a:r>
            <a:r>
              <a:rPr lang="es-ES" i="1" dirty="0" smtClean="0"/>
              <a:t>(</a:t>
            </a:r>
            <a:r>
              <a:rPr lang="es-ES" i="1" dirty="0" err="1" smtClean="0">
                <a:solidFill>
                  <a:srgbClr val="CC0000"/>
                </a:solidFill>
              </a:rPr>
              <a:t>Include</a:t>
            </a:r>
            <a:r>
              <a:rPr lang="es-ES" i="1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s-ES" i="1" dirty="0" smtClean="0"/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Es una relación dirigida entre dos casos de uso, que implica que el comportamiento del caso de uso incluido (</a:t>
            </a:r>
            <a:r>
              <a:rPr lang="es-ES" i="1" dirty="0" smtClean="0">
                <a:solidFill>
                  <a:srgbClr val="CC0000"/>
                </a:solidFill>
              </a:rPr>
              <a:t>destino</a:t>
            </a:r>
            <a:r>
              <a:rPr lang="es-ES" dirty="0" smtClean="0"/>
              <a:t>) se inserta en el comportamiento del caso de uso base (</a:t>
            </a:r>
            <a:r>
              <a:rPr lang="es-ES" i="1" dirty="0" smtClean="0">
                <a:solidFill>
                  <a:srgbClr val="CC0000"/>
                </a:solidFill>
              </a:rPr>
              <a:t>origen</a:t>
            </a:r>
            <a:r>
              <a:rPr lang="es-ES" dirty="0" smtClean="0"/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>
                <a:solidFill>
                  <a:srgbClr val="CC0000"/>
                </a:solidFill>
              </a:rPr>
              <a:t>Esta inserción de comportamientos se realiza siempre</a:t>
            </a:r>
            <a:r>
              <a:rPr lang="es-ES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Su principal uso es la reutilización de casos de uso.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Notación:</a:t>
            </a:r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r>
              <a:rPr lang="es-ES" dirty="0" smtClean="0">
                <a:solidFill>
                  <a:srgbClr val="CC0000"/>
                </a:solidFill>
              </a:rPr>
              <a:t>Ejemplo</a:t>
            </a:r>
            <a:r>
              <a:rPr lang="es-ES" dirty="0" smtClean="0"/>
              <a:t>: Rentar un video incluye cobrar la renta.</a:t>
            </a:r>
          </a:p>
        </p:txBody>
      </p:sp>
      <p:pic>
        <p:nvPicPr>
          <p:cNvPr id="35842" name="Picture 2" descr="http://www.milestone.com.mx/articulos/imagenes/ejemplo_de_includ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56" y="3669584"/>
            <a:ext cx="42576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Relaciones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981075"/>
            <a:ext cx="8737600" cy="5472113"/>
          </a:xfrm>
        </p:spPr>
        <p:txBody>
          <a:bodyPr/>
          <a:lstStyle/>
          <a:p>
            <a:pPr eaLnBrk="1" hangingPunct="1"/>
            <a:r>
              <a:rPr lang="es-ES" dirty="0" smtClean="0"/>
              <a:t>Extensión (</a:t>
            </a:r>
            <a:r>
              <a:rPr lang="es-ES" i="1" dirty="0" err="1" smtClean="0">
                <a:solidFill>
                  <a:srgbClr val="CC0000"/>
                </a:solidFill>
              </a:rPr>
              <a:t>Extend</a:t>
            </a:r>
            <a:r>
              <a:rPr lang="es-ES" dirty="0" smtClean="0"/>
              <a:t>)</a:t>
            </a:r>
          </a:p>
          <a:p>
            <a:pPr lvl="1" eaLnBrk="1" hangingPunct="1"/>
            <a:r>
              <a:rPr lang="es-ES" dirty="0" smtClean="0"/>
              <a:t>Relación que especifica cómo y cuándo el comportamiento definido en un caso de uso, que es la ampliación, puede ser insertado dentro del comportamiento definido en el caso de uso que es ampliado o extendido.</a:t>
            </a:r>
          </a:p>
          <a:p>
            <a:pPr lvl="1" eaLnBrk="1" hangingPunct="1"/>
            <a:r>
              <a:rPr lang="es-ES" dirty="0" smtClean="0"/>
              <a:t>La relación se establece desde el caso de uso que es la ampliación, al caso de uso que es ampliado.</a:t>
            </a:r>
          </a:p>
          <a:p>
            <a:pPr lvl="1" eaLnBrk="1" hangingPunct="1"/>
            <a:r>
              <a:rPr lang="es-ES" dirty="0" smtClean="0"/>
              <a:t>La extensión tiene lugar en los puntos de  extensión definidos.</a:t>
            </a:r>
          </a:p>
          <a:p>
            <a:pPr lvl="1" eaLnBrk="1" hangingPunct="1"/>
            <a:r>
              <a:rPr lang="es-ES" dirty="0" smtClean="0"/>
              <a:t>Notación:</a:t>
            </a:r>
          </a:p>
          <a:p>
            <a:pPr lvl="1" eaLnBrk="1" hangingPunct="1"/>
            <a:endParaRPr lang="es-ES" dirty="0" smtClean="0"/>
          </a:p>
          <a:p>
            <a:pPr lvl="1" eaLnBrk="1" hangingPunct="1"/>
            <a:endParaRPr lang="es-ES" dirty="0" smtClean="0"/>
          </a:p>
          <a:p>
            <a:pPr lvl="1" eaLnBrk="1" hangingPunct="1"/>
            <a:endParaRPr lang="es-ES" dirty="0" smtClean="0"/>
          </a:p>
          <a:p>
            <a:pPr lvl="1" eaLnBrk="1" hangingPunct="1"/>
            <a:endParaRPr lang="es-ES" dirty="0" smtClean="0"/>
          </a:p>
          <a:p>
            <a:pPr lvl="1" eaLnBrk="1" hangingPunct="1"/>
            <a:r>
              <a:rPr lang="es-ES" dirty="0" smtClean="0">
                <a:solidFill>
                  <a:srgbClr val="CC0000"/>
                </a:solidFill>
              </a:rPr>
              <a:t>Ejemplo</a:t>
            </a:r>
            <a:r>
              <a:rPr lang="es-ES" dirty="0" smtClean="0"/>
              <a:t>: Realizar venta puede ser extendido por acumular puntos VIP.</a:t>
            </a:r>
          </a:p>
        </p:txBody>
      </p:sp>
      <p:pic>
        <p:nvPicPr>
          <p:cNvPr id="36866" name="Picture 2" descr="http://www.milestone.com.mx/articulos/imagenes/ejemplo_de_exten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011" y="3969333"/>
            <a:ext cx="47339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Relaciones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981075"/>
            <a:ext cx="873760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dirty="0" smtClean="0"/>
              <a:t>Puntos de extensión </a:t>
            </a:r>
            <a:r>
              <a:rPr lang="es-ES" i="1" dirty="0" smtClean="0"/>
              <a:t>(</a:t>
            </a:r>
            <a:r>
              <a:rPr lang="es-ES" i="1" dirty="0" err="1" smtClean="0">
                <a:solidFill>
                  <a:srgbClr val="CC0000"/>
                </a:solidFill>
              </a:rPr>
              <a:t>Extension</a:t>
            </a:r>
            <a:r>
              <a:rPr lang="es-ES" i="1" dirty="0" smtClean="0">
                <a:solidFill>
                  <a:srgbClr val="CC0000"/>
                </a:solidFill>
              </a:rPr>
              <a:t>  </a:t>
            </a:r>
            <a:r>
              <a:rPr lang="es-ES" i="1" dirty="0" err="1" smtClean="0">
                <a:solidFill>
                  <a:srgbClr val="CC0000"/>
                </a:solidFill>
              </a:rPr>
              <a:t>points</a:t>
            </a:r>
            <a:r>
              <a:rPr lang="es-ES" i="1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s-ES" i="1" dirty="0" smtClean="0"/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Identifica un punto en el comportamiento de un caso de uso donde dicho comportamiento puede ser extendido por el comportamiento de otro caso de uso.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Notación:</a:t>
            </a:r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lvl="1" eaLnBrk="1" hangingPunct="1">
              <a:lnSpc>
                <a:spcPct val="90000"/>
              </a:lnSpc>
            </a:pPr>
            <a:r>
              <a:rPr lang="es-ES" dirty="0" smtClean="0">
                <a:solidFill>
                  <a:srgbClr val="CC0000"/>
                </a:solidFill>
              </a:rPr>
              <a:t>Ejemplo</a:t>
            </a:r>
            <a:r>
              <a:rPr lang="es-ES" dirty="0" smtClean="0"/>
              <a:t>: </a:t>
            </a:r>
            <a:r>
              <a:rPr lang="es-ES" i="1" dirty="0" smtClean="0"/>
              <a:t>Realizar venta siempre puede extenderse después de haber alcanzado el </a:t>
            </a:r>
            <a:r>
              <a:rPr lang="es-ES" i="1" dirty="0" err="1" smtClean="0"/>
              <a:t>extension</a:t>
            </a:r>
            <a:r>
              <a:rPr lang="es-ES" i="1" dirty="0" smtClean="0"/>
              <a:t> </a:t>
            </a:r>
            <a:r>
              <a:rPr lang="es-ES" i="1" dirty="0" err="1" smtClean="0"/>
              <a:t>points</a:t>
            </a:r>
            <a:r>
              <a:rPr lang="es-ES" i="1" dirty="0" smtClean="0"/>
              <a:t>. </a:t>
            </a:r>
            <a:r>
              <a:rPr lang="es-ES" i="1" u="sng" dirty="0" smtClean="0"/>
              <a:t>EP: si la venta es mayor a $10000 , puede acumular puntos VIP</a:t>
            </a:r>
            <a:r>
              <a:rPr lang="es-ES" i="1" dirty="0" smtClean="0"/>
              <a:t>.</a:t>
            </a:r>
            <a:endParaRPr lang="es-ES" dirty="0" smtClean="0"/>
          </a:p>
        </p:txBody>
      </p:sp>
      <p:pic>
        <p:nvPicPr>
          <p:cNvPr id="33796" name="Picture 4" descr="Punto de extensión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3238500"/>
            <a:ext cx="4056062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 descr="Punto de extensión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76600"/>
            <a:ext cx="4195763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Herencia de Actores</a:t>
            </a:r>
            <a:endParaRPr lang="es-ES" smtClean="0"/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4517760" y="1295400"/>
            <a:ext cx="1155700" cy="1857375"/>
            <a:chOff x="2736" y="1008"/>
            <a:chExt cx="672" cy="1170"/>
          </a:xfrm>
        </p:grpSpPr>
        <p:graphicFrame>
          <p:nvGraphicFramePr>
            <p:cNvPr id="34832" name="Object 5"/>
            <p:cNvGraphicFramePr>
              <a:graphicFrameLocks noChangeAspect="1"/>
            </p:cNvGraphicFramePr>
            <p:nvPr/>
          </p:nvGraphicFramePr>
          <p:xfrm>
            <a:off x="2736" y="1008"/>
            <a:ext cx="672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2" name="ABC FlowCharter" r:id="rId3" imgW="460058" imgH="914400" progId="ABCFlow">
                    <p:embed/>
                  </p:oleObj>
                </mc:Choice>
                <mc:Fallback>
                  <p:oleObj name="ABC FlowCharter" r:id="rId3" imgW="460058" imgH="914400" progId="ABCFlow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008"/>
                          <a:ext cx="672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3" name="Text Box 5"/>
            <p:cNvSpPr txBox="1">
              <a:spLocks noChangeArrowheads="1"/>
            </p:cNvSpPr>
            <p:nvPr/>
          </p:nvSpPr>
          <p:spPr bwMode="auto">
            <a:xfrm>
              <a:off x="2784" y="1928"/>
              <a:ext cx="5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s-MX" sz="2000" dirty="0">
                  <a:solidFill>
                    <a:schemeClr val="tx2"/>
                  </a:solidFill>
                  <a:latin typeface="Garamond" charset="0"/>
                </a:rPr>
                <a:t>Alumno</a:t>
              </a:r>
              <a:endParaRPr lang="es-ES" sz="2000" dirty="0">
                <a:solidFill>
                  <a:schemeClr val="tx2"/>
                </a:solidFill>
                <a:latin typeface="Garamond" charset="0"/>
              </a:endParaRPr>
            </a:p>
          </p:txBody>
        </p:sp>
      </p:grpSp>
      <p:grpSp>
        <p:nvGrpSpPr>
          <p:cNvPr id="34820" name="Group 6"/>
          <p:cNvGrpSpPr>
            <a:grpSpLocks/>
          </p:cNvGrpSpPr>
          <p:nvPr/>
        </p:nvGrpSpPr>
        <p:grpSpPr bwMode="auto">
          <a:xfrm>
            <a:off x="2206360" y="3886200"/>
            <a:ext cx="1433513" cy="1857375"/>
            <a:chOff x="2736" y="1008"/>
            <a:chExt cx="834" cy="1170"/>
          </a:xfrm>
        </p:grpSpPr>
        <p:graphicFrame>
          <p:nvGraphicFramePr>
            <p:cNvPr id="34830" name="Object 4"/>
            <p:cNvGraphicFramePr>
              <a:graphicFrameLocks noChangeAspect="1"/>
            </p:cNvGraphicFramePr>
            <p:nvPr/>
          </p:nvGraphicFramePr>
          <p:xfrm>
            <a:off x="2736" y="1008"/>
            <a:ext cx="672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3" name="ABC FlowCharter" r:id="rId5" imgW="460058" imgH="914400" progId="ABCFlow">
                    <p:embed/>
                  </p:oleObj>
                </mc:Choice>
                <mc:Fallback>
                  <p:oleObj name="ABC FlowCharter" r:id="rId5" imgW="460058" imgH="914400" progId="ABCFlow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008"/>
                          <a:ext cx="672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1" name="Text Box 8"/>
            <p:cNvSpPr txBox="1">
              <a:spLocks noChangeArrowheads="1"/>
            </p:cNvSpPr>
            <p:nvPr/>
          </p:nvSpPr>
          <p:spPr bwMode="auto">
            <a:xfrm>
              <a:off x="2784" y="1928"/>
              <a:ext cx="7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s-MX" sz="2000">
                  <a:solidFill>
                    <a:schemeClr val="tx2"/>
                  </a:solidFill>
                  <a:latin typeface="Garamond" charset="0"/>
                </a:rPr>
                <a:t>Bachillerato</a:t>
              </a:r>
              <a:endParaRPr lang="es-ES" sz="2000">
                <a:solidFill>
                  <a:schemeClr val="tx2"/>
                </a:solidFill>
                <a:latin typeface="Garamond" charset="0"/>
              </a:endParaRPr>
            </a:p>
          </p:txBody>
        </p:sp>
      </p:grpSp>
      <p:grpSp>
        <p:nvGrpSpPr>
          <p:cNvPr id="34821" name="Group 9"/>
          <p:cNvGrpSpPr>
            <a:grpSpLocks/>
          </p:cNvGrpSpPr>
          <p:nvPr/>
        </p:nvGrpSpPr>
        <p:grpSpPr bwMode="auto">
          <a:xfrm>
            <a:off x="4435210" y="4038600"/>
            <a:ext cx="1465263" cy="1857375"/>
            <a:chOff x="2736" y="1008"/>
            <a:chExt cx="852" cy="1170"/>
          </a:xfrm>
        </p:grpSpPr>
        <p:graphicFrame>
          <p:nvGraphicFramePr>
            <p:cNvPr id="34828" name="Object 3"/>
            <p:cNvGraphicFramePr>
              <a:graphicFrameLocks noChangeAspect="1"/>
            </p:cNvGraphicFramePr>
            <p:nvPr/>
          </p:nvGraphicFramePr>
          <p:xfrm>
            <a:off x="2736" y="1008"/>
            <a:ext cx="672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4" name="ABC FlowCharter" r:id="rId6" imgW="460058" imgH="914400" progId="ABCFlow">
                    <p:embed/>
                  </p:oleObj>
                </mc:Choice>
                <mc:Fallback>
                  <p:oleObj name="ABC FlowCharter" r:id="rId6" imgW="460058" imgH="914400" progId="ABCFlow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008"/>
                          <a:ext cx="672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2784" y="1928"/>
              <a:ext cx="8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s-MX" sz="2000">
                  <a:solidFill>
                    <a:schemeClr val="tx2"/>
                  </a:solidFill>
                  <a:latin typeface="Garamond" charset="0"/>
                </a:rPr>
                <a:t>Licenciatura</a:t>
              </a:r>
              <a:endParaRPr lang="es-ES" sz="2000">
                <a:solidFill>
                  <a:schemeClr val="tx2"/>
                </a:solidFill>
                <a:latin typeface="Garamond" charset="0"/>
              </a:endParaRPr>
            </a:p>
          </p:txBody>
        </p:sp>
      </p:grpSp>
      <p:grpSp>
        <p:nvGrpSpPr>
          <p:cNvPr id="34822" name="Group 12"/>
          <p:cNvGrpSpPr>
            <a:grpSpLocks/>
          </p:cNvGrpSpPr>
          <p:nvPr/>
        </p:nvGrpSpPr>
        <p:grpSpPr bwMode="auto">
          <a:xfrm>
            <a:off x="6829160" y="4038600"/>
            <a:ext cx="1263650" cy="1857375"/>
            <a:chOff x="2736" y="1008"/>
            <a:chExt cx="735" cy="1170"/>
          </a:xfrm>
        </p:grpSpPr>
        <p:graphicFrame>
          <p:nvGraphicFramePr>
            <p:cNvPr id="34826" name="Object 2"/>
            <p:cNvGraphicFramePr>
              <a:graphicFrameLocks noChangeAspect="1"/>
            </p:cNvGraphicFramePr>
            <p:nvPr/>
          </p:nvGraphicFramePr>
          <p:xfrm>
            <a:off x="2736" y="1008"/>
            <a:ext cx="672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5" name="ABC FlowCharter" r:id="rId7" imgW="460058" imgH="914400" progId="ABCFlow">
                    <p:embed/>
                  </p:oleObj>
                </mc:Choice>
                <mc:Fallback>
                  <p:oleObj name="ABC FlowCharter" r:id="rId7" imgW="460058" imgH="914400" progId="ABCFlow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008"/>
                          <a:ext cx="672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Text Box 14"/>
            <p:cNvSpPr txBox="1">
              <a:spLocks noChangeArrowheads="1"/>
            </p:cNvSpPr>
            <p:nvPr/>
          </p:nvSpPr>
          <p:spPr bwMode="auto">
            <a:xfrm>
              <a:off x="2784" y="1928"/>
              <a:ext cx="6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s-MX" sz="2000">
                  <a:solidFill>
                    <a:schemeClr val="tx2"/>
                  </a:solidFill>
                  <a:latin typeface="Garamond" charset="0"/>
                </a:rPr>
                <a:t>Postgrado</a:t>
              </a:r>
              <a:endParaRPr lang="es-ES" sz="2000">
                <a:solidFill>
                  <a:schemeClr val="tx2"/>
                </a:solidFill>
                <a:latin typeface="Garamond" charset="0"/>
              </a:endParaRPr>
            </a:p>
          </p:txBody>
        </p:sp>
      </p:grpSp>
      <p:sp>
        <p:nvSpPr>
          <p:cNvPr id="34823" name="Line 15"/>
          <p:cNvSpPr>
            <a:spLocks noChangeShapeType="1"/>
          </p:cNvSpPr>
          <p:nvPr/>
        </p:nvSpPr>
        <p:spPr bwMode="auto">
          <a:xfrm flipV="1">
            <a:off x="2866760" y="3152774"/>
            <a:ext cx="1898650" cy="8858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4" name="Line 16"/>
          <p:cNvSpPr>
            <a:spLocks noChangeShapeType="1"/>
          </p:cNvSpPr>
          <p:nvPr/>
        </p:nvSpPr>
        <p:spPr bwMode="auto">
          <a:xfrm flipV="1">
            <a:off x="5013060" y="3124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5" name="Line 17"/>
          <p:cNvSpPr>
            <a:spLocks noChangeShapeType="1"/>
          </p:cNvSpPr>
          <p:nvPr/>
        </p:nvSpPr>
        <p:spPr bwMode="auto">
          <a:xfrm flipH="1" flipV="1">
            <a:off x="5260710" y="3124200"/>
            <a:ext cx="19812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Relaciones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839200" cy="3024188"/>
          </a:xfrm>
        </p:spPr>
        <p:txBody>
          <a:bodyPr/>
          <a:lstStyle/>
          <a:p>
            <a:pPr algn="l" eaLnBrk="1" hangingPunct="1"/>
            <a:r>
              <a:rPr lang="es-ES" smtClean="0">
                <a:solidFill>
                  <a:srgbClr val="CC0000"/>
                </a:solidFill>
              </a:rPr>
              <a:t>Generalización</a:t>
            </a:r>
          </a:p>
          <a:p>
            <a:pPr lvl="1" algn="l" eaLnBrk="1" hangingPunct="1"/>
            <a:r>
              <a:rPr lang="es-ES" smtClean="0"/>
              <a:t>Define una generalización/especialización de comportamientos entre actores o casos de uso.</a:t>
            </a:r>
          </a:p>
          <a:p>
            <a:pPr lvl="1" algn="l" eaLnBrk="1" hangingPunct="1"/>
            <a:r>
              <a:rPr lang="es-ES" smtClean="0"/>
              <a:t>Entre actores</a:t>
            </a:r>
          </a:p>
          <a:p>
            <a:pPr lvl="2" algn="l" eaLnBrk="1" hangingPunct="1"/>
            <a:r>
              <a:rPr lang="es-ES" smtClean="0"/>
              <a:t>El/los actor/es hijo/s heredan el comportamiento (los casos de uso) del actor padre.</a:t>
            </a:r>
          </a:p>
          <a:p>
            <a:pPr lvl="2" algn="l" eaLnBrk="1" hangingPunct="1"/>
            <a:r>
              <a:rPr lang="es-ES" smtClean="0"/>
              <a:t>Generalmente el actor padre es abstracto</a:t>
            </a:r>
          </a:p>
        </p:txBody>
      </p:sp>
      <p:pic>
        <p:nvPicPr>
          <p:cNvPr id="35844" name="Picture 4" descr="Genralización actore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3998913"/>
            <a:ext cx="3135312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 descr="Genralización actore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3644900"/>
            <a:ext cx="2498725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8" y="4797425"/>
            <a:ext cx="57943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Introducción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Diagrama de casos de uso: Muestra las relaciones entre actores y el sistema</a:t>
            </a:r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Principalmente se utilizan para capturar los </a:t>
            </a:r>
            <a:r>
              <a:rPr lang="es-ES" u="sng" dirty="0" smtClean="0"/>
              <a:t>requisitos funcionales</a:t>
            </a:r>
            <a:r>
              <a:rPr lang="es-ES" dirty="0" smtClean="0"/>
              <a:t> de un sistema, o lo que es lo mismo, lo que se supone que el sistema </a:t>
            </a:r>
            <a:r>
              <a:rPr lang="es-ES" u="sng" dirty="0" smtClean="0"/>
              <a:t>debe hacer</a:t>
            </a:r>
            <a:r>
              <a:rPr lang="es-ES" dirty="0" smtClean="0"/>
              <a:t>.</a:t>
            </a:r>
          </a:p>
          <a:p>
            <a:pPr marL="0" indent="0" eaLnBrk="1" hangingPunct="1">
              <a:buNone/>
            </a:pPr>
            <a:endParaRPr lang="es-ES" dirty="0" smtClean="0"/>
          </a:p>
          <a:p>
            <a:pPr eaLnBrk="1" hangingPunct="1"/>
            <a:r>
              <a:rPr lang="es-ES" dirty="0" smtClean="0"/>
              <a:t>Formado fundamentalmente por:</a:t>
            </a:r>
          </a:p>
          <a:p>
            <a:pPr lvl="1" eaLnBrk="1" hangingPunct="1"/>
            <a:r>
              <a:rPr lang="es-ES" dirty="0" smtClean="0"/>
              <a:t>Actores</a:t>
            </a:r>
          </a:p>
          <a:p>
            <a:pPr lvl="1" eaLnBrk="1" hangingPunct="1"/>
            <a:r>
              <a:rPr lang="es-ES" dirty="0" smtClean="0"/>
              <a:t>Casos de uso</a:t>
            </a:r>
          </a:p>
          <a:p>
            <a:pPr lvl="1" eaLnBrk="1" hangingPunct="1"/>
            <a:r>
              <a:rPr lang="es-ES" dirty="0" smtClean="0"/>
              <a:t>Relaciones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Bibliografía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mtClean="0">
                <a:solidFill>
                  <a:srgbClr val="CC0000"/>
                </a:solidFill>
              </a:rPr>
              <a:t>Jacobson I., Booch G., Rumbaugh J.</a:t>
            </a:r>
            <a:r>
              <a:rPr lang="es-MX" smtClean="0"/>
              <a:t>, “The Unified Model Language: Reference Manual”, Addison-Wesley, 1999.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 smtClean="0">
                <a:solidFill>
                  <a:srgbClr val="000066"/>
                </a:solidFill>
                <a:latin typeface="Arial" charset="0"/>
              </a:rPr>
              <a:t>Análisis de requerimientos de software</a:t>
            </a:r>
            <a:r>
              <a:rPr lang="es-ES" sz="3200" dirty="0">
                <a:solidFill>
                  <a:srgbClr val="000066"/>
                </a:solidFill>
                <a:latin typeface="Arial" charset="0"/>
              </a:rPr>
              <a:t/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8763000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Requisitos de Software </a:t>
            </a:r>
            <a:r>
              <a:rPr lang="es-ES" sz="2800" dirty="0" smtClean="0">
                <a:sym typeface="Wingdings" charset="2"/>
              </a:rPr>
              <a:t> Casos de Uso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Modelando Requisitos con Casos de Uso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endParaRPr lang="es-ES" dirty="0" smtClean="0"/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Actores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dirty="0" smtClean="0"/>
              <a:t>Especifica un rol desempeñado, tanto por un usuario, como por cualquier otro sistema, que interactúa con el sistema en desarrollo.</a:t>
            </a:r>
          </a:p>
          <a:p>
            <a:pPr lvl="3" eaLnBrk="1" hangingPunct="1">
              <a:lnSpc>
                <a:spcPct val="90000"/>
              </a:lnSpc>
            </a:pPr>
            <a:endParaRPr lang="es-ES" dirty="0" smtClean="0"/>
          </a:p>
          <a:p>
            <a:pPr eaLnBrk="1" hangingPunct="1">
              <a:lnSpc>
                <a:spcPct val="90000"/>
              </a:lnSpc>
            </a:pPr>
            <a:r>
              <a:rPr lang="es-ES" u="sng" dirty="0" smtClean="0"/>
              <a:t>No tiene por qué representar a una entidad física concreta</a:t>
            </a:r>
            <a:r>
              <a:rPr lang="es-ES" dirty="0" smtClean="0"/>
              <a:t>, sino simplemente una faceta particular (rol) de una entidad que es relevante para la especificación de su caso de uso asociado.</a:t>
            </a:r>
          </a:p>
          <a:p>
            <a:pPr lvl="3" eaLnBrk="1" hangingPunct="1">
              <a:lnSpc>
                <a:spcPct val="90000"/>
              </a:lnSpc>
            </a:pPr>
            <a:endParaRPr lang="es-ES" dirty="0" smtClean="0"/>
          </a:p>
          <a:p>
            <a:pPr eaLnBrk="1" hangingPunct="1">
              <a:lnSpc>
                <a:spcPct val="90000"/>
              </a:lnSpc>
            </a:pPr>
            <a:r>
              <a:rPr lang="es-ES" dirty="0" smtClean="0"/>
              <a:t>Una única entidad física puede desempeñar el rol de varios actores y viceversa, el rol de un actor puede ser desempeñado por varias entidades físicas.</a:t>
            </a:r>
          </a:p>
          <a:p>
            <a:pPr eaLnBrk="1" hangingPunct="1">
              <a:lnSpc>
                <a:spcPct val="90000"/>
              </a:lnSpc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Actores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839200" cy="3024188"/>
          </a:xfrm>
        </p:spPr>
        <p:txBody>
          <a:bodyPr/>
          <a:lstStyle/>
          <a:p>
            <a:pPr eaLnBrk="1" hangingPunct="1"/>
            <a:r>
              <a:rPr lang="es-ES" smtClean="0"/>
              <a:t>Claves:</a:t>
            </a:r>
          </a:p>
          <a:p>
            <a:pPr lvl="1" eaLnBrk="1" hangingPunct="1"/>
            <a:r>
              <a:rPr lang="es-ES" smtClean="0"/>
              <a:t>Personas, hardware y otros sistemas software.</a:t>
            </a:r>
          </a:p>
          <a:p>
            <a:pPr lvl="1" eaLnBrk="1" hangingPunct="1"/>
            <a:r>
              <a:rPr lang="es-ES" smtClean="0"/>
              <a:t>Interactúa con el sistema.</a:t>
            </a:r>
          </a:p>
          <a:p>
            <a:pPr lvl="1" eaLnBrk="1" hangingPunct="1"/>
            <a:r>
              <a:rPr lang="es-ES" smtClean="0"/>
              <a:t>Es externo al sistema.</a:t>
            </a:r>
          </a:p>
          <a:p>
            <a:pPr lvl="1" eaLnBrk="1" hangingPunct="1"/>
            <a:endParaRPr lang="es-ES" smtClean="0"/>
          </a:p>
          <a:p>
            <a:pPr eaLnBrk="1" hangingPunct="1"/>
            <a:r>
              <a:rPr lang="es-ES" smtClean="0"/>
              <a:t>Notación: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1955800" y="4387850"/>
            <a:ext cx="895350" cy="1273175"/>
            <a:chOff x="1137" y="2764"/>
            <a:chExt cx="521" cy="802"/>
          </a:xfrm>
        </p:grpSpPr>
        <p:pic>
          <p:nvPicPr>
            <p:cNvPr id="1844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" y="2764"/>
              <a:ext cx="295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18442" name="Text Box 6"/>
            <p:cNvSpPr txBox="1">
              <a:spLocks noChangeArrowheads="1"/>
            </p:cNvSpPr>
            <p:nvPr/>
          </p:nvSpPr>
          <p:spPr bwMode="auto">
            <a:xfrm>
              <a:off x="1137" y="3354"/>
              <a:ext cx="5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s-ES" sz="1600" b="1">
                  <a:solidFill>
                    <a:schemeClr val="tx1"/>
                  </a:solidFill>
                  <a:latin typeface="Times New Roman" charset="0"/>
                </a:rPr>
                <a:t>Nombre</a:t>
              </a:r>
            </a:p>
          </p:txBody>
        </p:sp>
      </p:grp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4140200" y="4729163"/>
            <a:ext cx="14986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600">
                <a:solidFill>
                  <a:schemeClr val="tx1"/>
                </a:solidFill>
                <a:latin typeface="Times New Roman" charset="0"/>
                <a:cs typeface="Times New Roman" charset="0"/>
              </a:rPr>
              <a:t>«actor»</a:t>
            </a:r>
            <a:endParaRPr lang="es-ES" sz="160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s-ES" sz="1600" b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Nombre</a:t>
            </a:r>
          </a:p>
        </p:txBody>
      </p:sp>
      <p:grpSp>
        <p:nvGrpSpPr>
          <p:cNvPr id="18438" name="Group 8"/>
          <p:cNvGrpSpPr>
            <a:grpSpLocks/>
          </p:cNvGrpSpPr>
          <p:nvPr/>
        </p:nvGrpSpPr>
        <p:grpSpPr bwMode="auto">
          <a:xfrm>
            <a:off x="7259638" y="4495800"/>
            <a:ext cx="895350" cy="1057275"/>
            <a:chOff x="4150" y="2795"/>
            <a:chExt cx="521" cy="666"/>
          </a:xfrm>
        </p:grpSpPr>
        <p:pic>
          <p:nvPicPr>
            <p:cNvPr id="18439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" y="2795"/>
              <a:ext cx="447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18440" name="Text Box 10"/>
            <p:cNvSpPr txBox="1">
              <a:spLocks noChangeArrowheads="1"/>
            </p:cNvSpPr>
            <p:nvPr/>
          </p:nvSpPr>
          <p:spPr bwMode="auto">
            <a:xfrm>
              <a:off x="4150" y="3249"/>
              <a:ext cx="5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s-ES" sz="1600" b="1">
                  <a:solidFill>
                    <a:schemeClr val="tx1"/>
                  </a:solidFill>
                  <a:latin typeface="Times New Roman" charset="0"/>
                </a:rPr>
                <a:t>Nombre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¿Qué es un caso de uso?</a:t>
            </a:r>
            <a:endParaRPr lang="es-E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Un caso de uso es una secuencia de interacciones entre uno o varios actores y el sistema que tiene lugar bajo ciertas circunstancias y que:</a:t>
            </a:r>
          </a:p>
          <a:p>
            <a:pPr lvl="1" eaLnBrk="1" hangingPunct="1"/>
            <a:endParaRPr lang="es-ES_tradnl" smtClean="0"/>
          </a:p>
          <a:p>
            <a:pPr lvl="1" eaLnBrk="1" hangingPunct="1"/>
            <a:endParaRPr lang="es-ES_tradnl" smtClean="0"/>
          </a:p>
          <a:p>
            <a:pPr lvl="1" eaLnBrk="1" hangingPunct="1"/>
            <a:r>
              <a:rPr lang="es-ES_tradnl" sz="2400" smtClean="0"/>
              <a:t>Es iniciada por un actor.</a:t>
            </a:r>
          </a:p>
          <a:p>
            <a:pPr lvl="1" eaLnBrk="1" hangingPunct="1"/>
            <a:r>
              <a:rPr lang="es-ES_tradnl" sz="2400" smtClean="0"/>
              <a:t>Se puede describir como una secuencia de actividades.</a:t>
            </a:r>
          </a:p>
          <a:p>
            <a:pPr lvl="1" eaLnBrk="1" hangingPunct="1"/>
            <a:r>
              <a:rPr lang="es-ES_tradnl" sz="2400" smtClean="0"/>
              <a:t>Produce un resultado de valor observable para algún actor.</a:t>
            </a:r>
            <a:endParaRPr lang="es-ES" sz="2400" smtClean="0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5943600" y="4343400"/>
            <a:ext cx="3136900" cy="990600"/>
            <a:chOff x="1488" y="2688"/>
            <a:chExt cx="2880" cy="960"/>
          </a:xfrm>
        </p:grpSpPr>
        <p:graphicFrame>
          <p:nvGraphicFramePr>
            <p:cNvPr id="19461" name="Object 2"/>
            <p:cNvGraphicFramePr>
              <a:graphicFrameLocks noChangeAspect="1"/>
            </p:cNvGraphicFramePr>
            <p:nvPr/>
          </p:nvGraphicFramePr>
          <p:xfrm>
            <a:off x="1488" y="2688"/>
            <a:ext cx="483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6" name="ABC FlowCharter" r:id="rId3" imgW="460058" imgH="914400" progId="ABCFlow">
                    <p:embed/>
                  </p:oleObj>
                </mc:Choice>
                <mc:Fallback>
                  <p:oleObj name="ABC FlowCharter" r:id="rId3" imgW="460058" imgH="914400" progId="ABCFlow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688"/>
                          <a:ext cx="483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1968" y="3216"/>
              <a:ext cx="91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2928" y="2880"/>
              <a:ext cx="1440" cy="7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Caso de Uso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839200" cy="2860675"/>
          </a:xfrm>
        </p:spPr>
        <p:txBody>
          <a:bodyPr/>
          <a:lstStyle/>
          <a:p>
            <a:pPr eaLnBrk="1" hangingPunct="1"/>
            <a:r>
              <a:rPr lang="es-ES" smtClean="0"/>
              <a:t>Empleado para especificar las funcionalidades que el sistema debe ofrece.</a:t>
            </a:r>
          </a:p>
          <a:p>
            <a:pPr eaLnBrk="1" hangingPunct="1"/>
            <a:r>
              <a:rPr lang="es-ES" smtClean="0"/>
              <a:t>Claves:</a:t>
            </a:r>
          </a:p>
          <a:p>
            <a:pPr lvl="1" eaLnBrk="1" hangingPunct="1"/>
            <a:r>
              <a:rPr lang="es-ES" smtClean="0"/>
              <a:t>Define una unidad de funcionalidad útil que el sistema proporciona a sus usuarios.</a:t>
            </a:r>
          </a:p>
          <a:p>
            <a:pPr lvl="1" eaLnBrk="1" hangingPunct="1"/>
            <a:r>
              <a:rPr lang="es-ES" smtClean="0"/>
              <a:t>El caso de uso debe ser iniciado por un actor.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Características de un Caso de Uso</a:t>
            </a:r>
            <a:endParaRPr lang="es-E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Están expresados desde el punto de vista del actor.</a:t>
            </a:r>
          </a:p>
          <a:p>
            <a:pPr eaLnBrk="1" hangingPunct="1"/>
            <a:r>
              <a:rPr lang="es-ES" smtClean="0"/>
              <a:t>Se documentan con texto informal.</a:t>
            </a:r>
          </a:p>
          <a:p>
            <a:pPr eaLnBrk="1" hangingPunct="1"/>
            <a:r>
              <a:rPr lang="es-ES" smtClean="0"/>
              <a:t>Describen tanto lo que hace el actor como lo que hace el sistema cuando interactúa con él, aunque el</a:t>
            </a:r>
            <a:r>
              <a:rPr lang="es-MX" smtClean="0"/>
              <a:t> </a:t>
            </a:r>
            <a:r>
              <a:rPr lang="es-ES" smtClean="0"/>
              <a:t>énfasis está puesto en la interacción.</a:t>
            </a:r>
          </a:p>
          <a:p>
            <a:pPr eaLnBrk="1" hangingPunct="1"/>
            <a:r>
              <a:rPr lang="es-ES" smtClean="0"/>
              <a:t>Son iniciados por un único actor.</a:t>
            </a:r>
          </a:p>
          <a:p>
            <a:pPr eaLnBrk="1" hangingPunct="1"/>
            <a:r>
              <a:rPr lang="es-ES" smtClean="0"/>
              <a:t>Están acotados al uso de una determinada funcionalidad –claramente diferenciada– del sistema.</a:t>
            </a:r>
          </a:p>
          <a:p>
            <a:pPr eaLnBrk="1" hangingPunct="1"/>
            <a:r>
              <a:rPr lang="es-ES" smtClean="0"/>
              <a:t>Tiene un inicio y un fin claramente definido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Alcance de un caso de uso</a:t>
            </a:r>
            <a:endParaRPr lang="es-E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Determinar el alcance de un caso de uso consiste en identificar que elementos forman parte de dicho caso de uso.</a:t>
            </a:r>
          </a:p>
          <a:p>
            <a:pPr eaLnBrk="1" hangingPunct="1"/>
            <a:endParaRPr lang="es-ES_tradnl" smtClean="0"/>
          </a:p>
          <a:p>
            <a:pPr eaLnBrk="1" hangingPunct="1"/>
            <a:r>
              <a:rPr lang="es-ES_tradnl" smtClean="0"/>
              <a:t>Tan importante como identificar lo que forma parte del caso de uso es identificar lo que NO forma parte del caso de uso.</a:t>
            </a:r>
            <a:endParaRPr lang="es-E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¿Por qué utilizar casos de uso?</a:t>
            </a:r>
            <a:endParaRPr lang="es-E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Proporciona un medio </a:t>
            </a:r>
            <a:r>
              <a:rPr lang="es-ES_tradnl" smtClean="0">
                <a:solidFill>
                  <a:srgbClr val="CC0000"/>
                </a:solidFill>
              </a:rPr>
              <a:t>sistemático</a:t>
            </a:r>
            <a:r>
              <a:rPr lang="es-ES_tradnl" smtClean="0"/>
              <a:t> e </a:t>
            </a:r>
            <a:r>
              <a:rPr lang="es-ES_tradnl" smtClean="0">
                <a:solidFill>
                  <a:srgbClr val="CC0000"/>
                </a:solidFill>
              </a:rPr>
              <a:t>intuitivo</a:t>
            </a:r>
            <a:r>
              <a:rPr lang="es-ES_tradnl" smtClean="0"/>
              <a:t> para capturar requisitos.</a:t>
            </a:r>
          </a:p>
          <a:p>
            <a:pPr eaLnBrk="1" hangingPunct="1"/>
            <a:r>
              <a:rPr lang="es-ES_tradnl" smtClean="0"/>
              <a:t>Dirige todo el proceso de desarrollo debido a que las siguientes actividades (análisis, diseño, etc.) parten de los casos de uso.</a:t>
            </a:r>
          </a:p>
          <a:p>
            <a:pPr eaLnBrk="1" hangingPunct="1"/>
            <a:r>
              <a:rPr lang="es-ES_tradnl" smtClean="0"/>
              <a:t>Un caso de uso ayuda a contestar las siguientes preguntas:</a:t>
            </a:r>
          </a:p>
          <a:p>
            <a:pPr lvl="1" eaLnBrk="1" hangingPunct="1"/>
            <a:r>
              <a:rPr lang="es-ES_tradnl" sz="2400" smtClean="0"/>
              <a:t>¿Quién hace qué?</a:t>
            </a:r>
          </a:p>
          <a:p>
            <a:pPr lvl="1" eaLnBrk="1" hangingPunct="1"/>
            <a:r>
              <a:rPr lang="es-ES_tradnl" sz="2400" smtClean="0"/>
              <a:t>¿Cuándo lo hace?</a:t>
            </a:r>
          </a:p>
          <a:p>
            <a:pPr lvl="1" eaLnBrk="1" hangingPunct="1"/>
            <a:r>
              <a:rPr lang="es-ES_tradnl" sz="2400" smtClean="0"/>
              <a:t>¿Qué actividades se realizan?</a:t>
            </a:r>
          </a:p>
          <a:p>
            <a:pPr lvl="1" eaLnBrk="1" hangingPunct="1"/>
            <a:r>
              <a:rPr lang="es-ES_tradnl" sz="2400" smtClean="0"/>
              <a:t>¿Qué elementos del sistema se utilizan?</a:t>
            </a:r>
            <a:endParaRPr lang="es-ES" sz="2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66"/>
      </a:hlink>
      <a:folHlink>
        <a:srgbClr val="B2B2B2"/>
      </a:folHlink>
    </a:clrScheme>
    <a:fontScheme name="Diseño predeterminado">
      <a:majorFont>
        <a:latin typeface="Garrison Light Sans"/>
        <a:ea typeface=""/>
        <a:cs typeface=""/>
      </a:majorFont>
      <a:minorFont>
        <a:latin typeface="Garrison Ligh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26487</TotalTime>
  <Words>1140</Words>
  <Application>Microsoft Office PowerPoint</Application>
  <PresentationFormat>A4 (210 x 297 mm)</PresentationFormat>
  <Paragraphs>168</Paragraphs>
  <Slides>21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Garamond</vt:lpstr>
      <vt:lpstr>Garrison Light Sans</vt:lpstr>
      <vt:lpstr>Times New Roman</vt:lpstr>
      <vt:lpstr>Trebuchet MS</vt:lpstr>
      <vt:lpstr>Wingdings</vt:lpstr>
      <vt:lpstr>Diseño predeterminado</vt:lpstr>
      <vt:lpstr>ABC FlowCharter</vt:lpstr>
      <vt:lpstr>Análisis de requerimientos de software </vt:lpstr>
      <vt:lpstr>Introducción</vt:lpstr>
      <vt:lpstr>Actores</vt:lpstr>
      <vt:lpstr>Actores</vt:lpstr>
      <vt:lpstr>¿Qué es un caso de uso?</vt:lpstr>
      <vt:lpstr>Caso de Uso</vt:lpstr>
      <vt:lpstr>Características de un Caso de Uso</vt:lpstr>
      <vt:lpstr>Alcance de un caso de uso</vt:lpstr>
      <vt:lpstr>¿Por qué utilizar casos de uso?</vt:lpstr>
      <vt:lpstr>Definición de Caso de Uso</vt:lpstr>
      <vt:lpstr>Propuesta para la descripción de CU</vt:lpstr>
      <vt:lpstr>Caso de Uso</vt:lpstr>
      <vt:lpstr>Caso de Uso: Descrito mediante</vt:lpstr>
      <vt:lpstr>Presentación de PowerPoint</vt:lpstr>
      <vt:lpstr>Relaciones</vt:lpstr>
      <vt:lpstr>Relaciones</vt:lpstr>
      <vt:lpstr>Relaciones</vt:lpstr>
      <vt:lpstr>Herencia de Actores</vt:lpstr>
      <vt:lpstr>Relaciones</vt:lpstr>
      <vt:lpstr>Bibliografía</vt:lpstr>
      <vt:lpstr>Análisis de requerimientos de software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rcortese</dc:creator>
  <cp:lastModifiedBy>Ricardo Cortés Espinosa</cp:lastModifiedBy>
  <cp:revision>1049</cp:revision>
  <cp:lastPrinted>2001-11-28T11:57:43Z</cp:lastPrinted>
  <dcterms:created xsi:type="dcterms:W3CDTF">2009-02-25T15:49:25Z</dcterms:created>
  <dcterms:modified xsi:type="dcterms:W3CDTF">2020-08-18T18:43:52Z</dcterms:modified>
</cp:coreProperties>
</file>