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3" r:id="rId2"/>
    <p:sldId id="492" r:id="rId3"/>
    <p:sldId id="494" r:id="rId4"/>
    <p:sldId id="496" r:id="rId5"/>
    <p:sldId id="497" r:id="rId6"/>
    <p:sldId id="498" r:id="rId7"/>
    <p:sldId id="499" r:id="rId8"/>
    <p:sldId id="489" r:id="rId9"/>
    <p:sldId id="490" r:id="rId10"/>
    <p:sldId id="491" r:id="rId11"/>
    <p:sldId id="500" r:id="rId12"/>
    <p:sldId id="501" r:id="rId13"/>
    <p:sldId id="502" r:id="rId14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01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hamburg.de/cgi-bin/TGI/individuals/fuzzy?name=p.d.c.a.petr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8570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9682" indent="-303724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14895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00853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86810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72768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58726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44684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30642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E32DAAB-4D7D-494C-B872-94545CEE58AF}" type="slidenum">
              <a:rPr lang="en-US" sz="1300">
                <a:latin typeface="TradeGothic Bold"/>
              </a:rPr>
              <a:pPr/>
              <a:t>8</a:t>
            </a:fld>
            <a:endParaRPr lang="en-US" sz="1300">
              <a:latin typeface="TradeGothic Bold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2141"/>
            <a:ext cx="5681369" cy="46034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>
                <a:latin typeface="TradeGothic Bold"/>
                <a:ea typeface="ＭＳ Ｐゴシック" pitchFamily="34" charset="-128"/>
              </a:rPr>
              <a:t>(http://www.informatik.uni-hamburg.de/TGI/PetriNets/faq/)Petri Nets is a formal and graphical appealing language which is appropriate for modelling systems with concurrency and resource sharing. Petri Nets has been under development since the beginning of the 60'ies, where </a:t>
            </a:r>
            <a:r>
              <a:rPr lang="es-ES" smtClean="0">
                <a:latin typeface="TradeGothic Bold"/>
                <a:ea typeface="ＭＳ Ｐゴシック" pitchFamily="34" charset="-128"/>
                <a:hlinkClick r:id="rId3"/>
              </a:rPr>
              <a:t>Carl Adam Petri</a:t>
            </a:r>
            <a:r>
              <a:rPr lang="es-ES" smtClean="0">
                <a:latin typeface="TradeGothic Bold"/>
                <a:ea typeface="ＭＳ Ｐゴシック" pitchFamily="34" charset="-128"/>
              </a:rPr>
              <a:t> defined the language. It was the first time a general theory for discrete parallel systems was formulated. The language is a generalisation of automata theory such that the concept of concurrently occurring events can be expressed. </a:t>
            </a:r>
          </a:p>
        </p:txBody>
      </p:sp>
    </p:spTree>
    <p:extLst>
      <p:ext uri="{BB962C8B-B14F-4D97-AF65-F5344CB8AC3E}">
        <p14:creationId xmlns:p14="http://schemas.microsoft.com/office/powerpoint/2010/main" val="396231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40598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  <a:latin typeface="Arial" charset="0"/>
              </a:rPr>
              <a:t>Análisis de requerimiento de software</a:t>
            </a:r>
            <a:r>
              <a:rPr lang="es-ES" sz="3200" dirty="0">
                <a:solidFill>
                  <a:srgbClr val="000066"/>
                </a:solidFill>
                <a:latin typeface="Arial" charset="0"/>
              </a:rPr>
              <a:t/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Notación</a:t>
            </a:r>
          </a:p>
        </p:txBody>
      </p:sp>
      <p:pic>
        <p:nvPicPr>
          <p:cNvPr id="14339" name="Picture 3" descr="activida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64" y="1773238"/>
            <a:ext cx="48377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3143" y="1384301"/>
            <a:ext cx="8440738" cy="4752975"/>
            <a:chOff x="467" y="872"/>
            <a:chExt cx="4908" cy="2994"/>
          </a:xfrm>
        </p:grpSpPr>
        <p:sp>
          <p:nvSpPr>
            <p:cNvPr id="14403" name="Text Box 5"/>
            <p:cNvSpPr txBox="1">
              <a:spLocks noChangeArrowheads="1"/>
            </p:cNvSpPr>
            <p:nvPr/>
          </p:nvSpPr>
          <p:spPr bwMode="auto">
            <a:xfrm>
              <a:off x="467" y="1008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Actividad</a:t>
              </a:r>
            </a:p>
          </p:txBody>
        </p:sp>
        <p:sp>
          <p:nvSpPr>
            <p:cNvPr id="14404" name="Line 6"/>
            <p:cNvSpPr>
              <a:spLocks noChangeShapeType="1"/>
            </p:cNvSpPr>
            <p:nvPr/>
          </p:nvSpPr>
          <p:spPr bwMode="auto">
            <a:xfrm flipH="1" flipV="1">
              <a:off x="748" y="1162"/>
              <a:ext cx="31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5" name="Oval 7"/>
            <p:cNvSpPr>
              <a:spLocks noChangeArrowheads="1"/>
            </p:cNvSpPr>
            <p:nvPr/>
          </p:nvSpPr>
          <p:spPr bwMode="auto">
            <a:xfrm>
              <a:off x="613" y="872"/>
              <a:ext cx="4762" cy="29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1719" y="1268413"/>
            <a:ext cx="4289160" cy="749300"/>
            <a:chOff x="2699" y="799"/>
            <a:chExt cx="2494" cy="472"/>
          </a:xfrm>
        </p:grpSpPr>
        <p:sp>
          <p:nvSpPr>
            <p:cNvPr id="14400" name="Text Box 9"/>
            <p:cNvSpPr txBox="1">
              <a:spLocks noChangeArrowheads="1"/>
            </p:cNvSpPr>
            <p:nvPr/>
          </p:nvSpPr>
          <p:spPr bwMode="auto">
            <a:xfrm>
              <a:off x="4150" y="799"/>
              <a:ext cx="104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(obligatorio)</a:t>
              </a:r>
            </a:p>
          </p:txBody>
        </p:sp>
        <p:sp>
          <p:nvSpPr>
            <p:cNvPr id="14401" name="Line 10"/>
            <p:cNvSpPr>
              <a:spLocks noChangeShapeType="1"/>
            </p:cNvSpPr>
            <p:nvPr/>
          </p:nvSpPr>
          <p:spPr bwMode="auto">
            <a:xfrm flipH="1">
              <a:off x="3288" y="963"/>
              <a:ext cx="998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2" name="Oval 11"/>
            <p:cNvSpPr>
              <a:spLocks noChangeArrowheads="1"/>
            </p:cNvSpPr>
            <p:nvPr/>
          </p:nvSpPr>
          <p:spPr bwMode="auto">
            <a:xfrm>
              <a:off x="2699" y="1135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0296" y="2335213"/>
            <a:ext cx="5819775" cy="3109912"/>
            <a:chOff x="884" y="1471"/>
            <a:chExt cx="3384" cy="1959"/>
          </a:xfrm>
        </p:grpSpPr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884" y="2069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Acción</a:t>
              </a:r>
            </a:p>
          </p:txBody>
        </p:sp>
        <p:sp>
          <p:nvSpPr>
            <p:cNvPr id="14388" name="Line 14"/>
            <p:cNvSpPr>
              <a:spLocks noChangeShapeType="1"/>
            </p:cNvSpPr>
            <p:nvPr/>
          </p:nvSpPr>
          <p:spPr bwMode="auto">
            <a:xfrm flipH="1">
              <a:off x="1247" y="1726"/>
              <a:ext cx="1134" cy="3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9" name="Oval 15"/>
            <p:cNvSpPr>
              <a:spLocks noChangeArrowheads="1"/>
            </p:cNvSpPr>
            <p:nvPr/>
          </p:nvSpPr>
          <p:spPr bwMode="auto">
            <a:xfrm>
              <a:off x="2218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0" name="Oval 16"/>
            <p:cNvSpPr>
              <a:spLocks noChangeArrowheads="1"/>
            </p:cNvSpPr>
            <p:nvPr/>
          </p:nvSpPr>
          <p:spPr bwMode="auto">
            <a:xfrm>
              <a:off x="3053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1" name="Oval 17"/>
            <p:cNvSpPr>
              <a:spLocks noChangeArrowheads="1"/>
            </p:cNvSpPr>
            <p:nvPr/>
          </p:nvSpPr>
          <p:spPr bwMode="auto">
            <a:xfrm>
              <a:off x="2345" y="2324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2" name="Oval 18"/>
            <p:cNvSpPr>
              <a:spLocks noChangeArrowheads="1"/>
            </p:cNvSpPr>
            <p:nvPr/>
          </p:nvSpPr>
          <p:spPr bwMode="auto">
            <a:xfrm>
              <a:off x="3061" y="2315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3" name="Oval 19"/>
            <p:cNvSpPr>
              <a:spLocks noChangeArrowheads="1"/>
            </p:cNvSpPr>
            <p:nvPr/>
          </p:nvSpPr>
          <p:spPr bwMode="auto">
            <a:xfrm>
              <a:off x="3724" y="2332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4" name="Oval 20"/>
            <p:cNvSpPr>
              <a:spLocks noChangeArrowheads="1"/>
            </p:cNvSpPr>
            <p:nvPr/>
          </p:nvSpPr>
          <p:spPr bwMode="auto">
            <a:xfrm>
              <a:off x="3061" y="3158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H="1">
              <a:off x="1338" y="1706"/>
              <a:ext cx="1814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H="1" flipV="1">
              <a:off x="1338" y="2115"/>
              <a:ext cx="254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338" y="2160"/>
              <a:ext cx="186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8" name="Line 24"/>
            <p:cNvSpPr>
              <a:spLocks noChangeShapeType="1"/>
            </p:cNvSpPr>
            <p:nvPr/>
          </p:nvSpPr>
          <p:spPr bwMode="auto">
            <a:xfrm flipH="1" flipV="1">
              <a:off x="1338" y="2205"/>
              <a:ext cx="1016" cy="2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9" name="Line 25"/>
            <p:cNvSpPr>
              <a:spLocks noChangeShapeType="1"/>
            </p:cNvSpPr>
            <p:nvPr/>
          </p:nvSpPr>
          <p:spPr bwMode="auto">
            <a:xfrm flipH="1" flipV="1">
              <a:off x="1292" y="2251"/>
              <a:ext cx="1815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975122" y="2420939"/>
            <a:ext cx="2338917" cy="274637"/>
            <a:chOff x="567" y="1525"/>
            <a:chExt cx="1360" cy="173"/>
          </a:xfrm>
        </p:grpSpPr>
        <p:sp>
          <p:nvSpPr>
            <p:cNvPr id="14384" name="Text Box 27"/>
            <p:cNvSpPr txBox="1">
              <a:spLocks noChangeArrowheads="1"/>
            </p:cNvSpPr>
            <p:nvPr/>
          </p:nvSpPr>
          <p:spPr bwMode="auto">
            <a:xfrm>
              <a:off x="567" y="15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Inicial</a:t>
              </a:r>
            </a:p>
          </p:txBody>
        </p:sp>
        <p:sp>
          <p:nvSpPr>
            <p:cNvPr id="14385" name="Line 28"/>
            <p:cNvSpPr>
              <a:spLocks noChangeShapeType="1"/>
            </p:cNvSpPr>
            <p:nvPr/>
          </p:nvSpPr>
          <p:spPr bwMode="auto">
            <a:xfrm flipH="1">
              <a:off x="1383" y="1616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6" name="Oval 29"/>
            <p:cNvSpPr>
              <a:spLocks noChangeArrowheads="1"/>
            </p:cNvSpPr>
            <p:nvPr/>
          </p:nvSpPr>
          <p:spPr bwMode="auto">
            <a:xfrm>
              <a:off x="1746" y="1525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75122" y="2636837"/>
            <a:ext cx="2385351" cy="507999"/>
            <a:chOff x="567" y="1661"/>
            <a:chExt cx="1387" cy="320"/>
          </a:xfrm>
        </p:grpSpPr>
        <p:sp>
          <p:nvSpPr>
            <p:cNvPr id="14381" name="Text Box 31"/>
            <p:cNvSpPr txBox="1">
              <a:spLocks noChangeArrowheads="1"/>
            </p:cNvSpPr>
            <p:nvPr/>
          </p:nvSpPr>
          <p:spPr bwMode="auto">
            <a:xfrm>
              <a:off x="567" y="1661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82" name="Line 32"/>
            <p:cNvSpPr>
              <a:spLocks noChangeShapeType="1"/>
            </p:cNvSpPr>
            <p:nvPr/>
          </p:nvSpPr>
          <p:spPr bwMode="auto">
            <a:xfrm flipH="1">
              <a:off x="1365" y="1743"/>
              <a:ext cx="317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3" name="Oval 33"/>
            <p:cNvSpPr>
              <a:spLocks noChangeArrowheads="1"/>
            </p:cNvSpPr>
            <p:nvPr/>
          </p:nvSpPr>
          <p:spPr bwMode="auto">
            <a:xfrm>
              <a:off x="1682" y="1670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209014" y="4514851"/>
            <a:ext cx="3136900" cy="842963"/>
            <a:chOff x="703" y="2844"/>
            <a:chExt cx="1824" cy="531"/>
          </a:xfrm>
        </p:grpSpPr>
        <p:sp>
          <p:nvSpPr>
            <p:cNvPr id="14378" name="Text Box 35"/>
            <p:cNvSpPr txBox="1">
              <a:spLocks noChangeArrowheads="1"/>
            </p:cNvSpPr>
            <p:nvPr/>
          </p:nvSpPr>
          <p:spPr bwMode="auto">
            <a:xfrm>
              <a:off x="703" y="2844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Final</a:t>
              </a:r>
            </a:p>
          </p:txBody>
        </p:sp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 flipH="1" flipV="1">
              <a:off x="1556" y="2949"/>
              <a:ext cx="816" cy="2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0" name="Oval 37"/>
            <p:cNvSpPr>
              <a:spLocks noChangeArrowheads="1"/>
            </p:cNvSpPr>
            <p:nvPr/>
          </p:nvSpPr>
          <p:spPr bwMode="auto">
            <a:xfrm>
              <a:off x="2346" y="3212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09014" y="4730751"/>
            <a:ext cx="3198813" cy="777875"/>
            <a:chOff x="703" y="2980"/>
            <a:chExt cx="1860" cy="490"/>
          </a:xfrm>
        </p:grpSpPr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703" y="2980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 flipV="1">
              <a:off x="1501" y="3152"/>
              <a:ext cx="789" cy="2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2291" y="335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5124979" y="1773239"/>
            <a:ext cx="4196292" cy="1417637"/>
            <a:chOff x="2980" y="1117"/>
            <a:chExt cx="2440" cy="893"/>
          </a:xfrm>
        </p:grpSpPr>
        <p:sp>
          <p:nvSpPr>
            <p:cNvPr id="14372" name="Text Box 43"/>
            <p:cNvSpPr txBox="1">
              <a:spLocks noChangeArrowheads="1"/>
            </p:cNvSpPr>
            <p:nvPr/>
          </p:nvSpPr>
          <p:spPr bwMode="auto">
            <a:xfrm>
              <a:off x="4377" y="1117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3" name="Line 44"/>
            <p:cNvSpPr>
              <a:spLocks noChangeShapeType="1"/>
            </p:cNvSpPr>
            <p:nvPr/>
          </p:nvSpPr>
          <p:spPr bwMode="auto">
            <a:xfrm flipH="1">
              <a:off x="3134" y="1298"/>
              <a:ext cx="1451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4" name="Oval 45"/>
            <p:cNvSpPr>
              <a:spLocks noChangeArrowheads="1"/>
            </p:cNvSpPr>
            <p:nvPr/>
          </p:nvSpPr>
          <p:spPr bwMode="auto">
            <a:xfrm>
              <a:off x="2980" y="189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546329" y="2262188"/>
            <a:ext cx="3697552" cy="1123950"/>
            <a:chOff x="3225" y="1425"/>
            <a:chExt cx="2150" cy="708"/>
          </a:xfrm>
        </p:grpSpPr>
        <p:sp>
          <p:nvSpPr>
            <p:cNvPr id="14369" name="Text Box 47"/>
            <p:cNvSpPr txBox="1">
              <a:spLocks noChangeArrowheads="1"/>
            </p:cNvSpPr>
            <p:nvPr/>
          </p:nvSpPr>
          <p:spPr bwMode="auto">
            <a:xfrm>
              <a:off x="4332" y="14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decisión</a:t>
              </a:r>
            </a:p>
          </p:txBody>
        </p:sp>
        <p:sp>
          <p:nvSpPr>
            <p:cNvPr id="14370" name="Line 48"/>
            <p:cNvSpPr>
              <a:spLocks noChangeShapeType="1"/>
            </p:cNvSpPr>
            <p:nvPr/>
          </p:nvSpPr>
          <p:spPr bwMode="auto">
            <a:xfrm flipV="1">
              <a:off x="3433" y="1570"/>
              <a:ext cx="989" cy="3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3225" y="1906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124979" y="3832226"/>
            <a:ext cx="4196292" cy="784225"/>
            <a:chOff x="2980" y="2414"/>
            <a:chExt cx="2440" cy="494"/>
          </a:xfrm>
        </p:grpSpPr>
        <p:sp>
          <p:nvSpPr>
            <p:cNvPr id="14366" name="Text Box 51"/>
            <p:cNvSpPr txBox="1">
              <a:spLocks noChangeArrowheads="1"/>
            </p:cNvSpPr>
            <p:nvPr/>
          </p:nvSpPr>
          <p:spPr bwMode="auto">
            <a:xfrm>
              <a:off x="4377" y="2414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67" name="Line 52"/>
            <p:cNvSpPr>
              <a:spLocks noChangeShapeType="1"/>
            </p:cNvSpPr>
            <p:nvPr/>
          </p:nvSpPr>
          <p:spPr bwMode="auto">
            <a:xfrm flipH="1">
              <a:off x="3134" y="2568"/>
              <a:ext cx="1470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8" name="Oval 53"/>
            <p:cNvSpPr>
              <a:spLocks noChangeArrowheads="1"/>
            </p:cNvSpPr>
            <p:nvPr/>
          </p:nvSpPr>
          <p:spPr bwMode="auto">
            <a:xfrm>
              <a:off x="2980" y="2795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546329" y="4451350"/>
            <a:ext cx="3697552" cy="490538"/>
            <a:chOff x="3225" y="2804"/>
            <a:chExt cx="2150" cy="309"/>
          </a:xfrm>
        </p:grpSpPr>
        <p:sp>
          <p:nvSpPr>
            <p:cNvPr id="14363" name="Text Box 55"/>
            <p:cNvSpPr txBox="1">
              <a:spLocks noChangeArrowheads="1"/>
            </p:cNvSpPr>
            <p:nvPr/>
          </p:nvSpPr>
          <p:spPr bwMode="auto">
            <a:xfrm>
              <a:off x="4332" y="294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fusión</a:t>
              </a:r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>
              <a:off x="3424" y="2931"/>
              <a:ext cx="953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5" name="Oval 57"/>
            <p:cNvSpPr>
              <a:spLocks noChangeArrowheads="1"/>
            </p:cNvSpPr>
            <p:nvPr/>
          </p:nvSpPr>
          <p:spPr bwMode="auto">
            <a:xfrm>
              <a:off x="3225" y="2804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4469739" y="3011488"/>
            <a:ext cx="5343392" cy="590550"/>
            <a:chOff x="2599" y="1897"/>
            <a:chExt cx="3107" cy="372"/>
          </a:xfrm>
        </p:grpSpPr>
        <p:sp>
          <p:nvSpPr>
            <p:cNvPr id="14356" name="Text Box 59"/>
            <p:cNvSpPr txBox="1">
              <a:spLocks noChangeArrowheads="1"/>
            </p:cNvSpPr>
            <p:nvPr/>
          </p:nvSpPr>
          <p:spPr bwMode="auto">
            <a:xfrm>
              <a:off x="4549" y="1924"/>
              <a:ext cx="11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Condición de guarda</a:t>
              </a:r>
            </a:p>
          </p:txBody>
        </p:sp>
        <p:sp>
          <p:nvSpPr>
            <p:cNvPr id="14357" name="Line 60"/>
            <p:cNvSpPr>
              <a:spLocks noChangeShapeType="1"/>
            </p:cNvSpPr>
            <p:nvPr/>
          </p:nvSpPr>
          <p:spPr bwMode="auto">
            <a:xfrm>
              <a:off x="3824" y="1951"/>
              <a:ext cx="725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8" name="Oval 61"/>
            <p:cNvSpPr>
              <a:spLocks noChangeArrowheads="1"/>
            </p:cNvSpPr>
            <p:nvPr/>
          </p:nvSpPr>
          <p:spPr bwMode="auto">
            <a:xfrm>
              <a:off x="3506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59" name="Line 62"/>
            <p:cNvSpPr>
              <a:spLocks noChangeShapeType="1"/>
            </p:cNvSpPr>
            <p:nvPr/>
          </p:nvSpPr>
          <p:spPr bwMode="auto">
            <a:xfrm flipV="1">
              <a:off x="3288" y="2069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0" name="Oval 63"/>
            <p:cNvSpPr>
              <a:spLocks noChangeArrowheads="1"/>
            </p:cNvSpPr>
            <p:nvPr/>
          </p:nvSpPr>
          <p:spPr bwMode="auto">
            <a:xfrm>
              <a:off x="2970" y="2133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61" name="Line 64"/>
            <p:cNvSpPr>
              <a:spLocks noChangeShapeType="1"/>
            </p:cNvSpPr>
            <p:nvPr/>
          </p:nvSpPr>
          <p:spPr bwMode="auto">
            <a:xfrm>
              <a:off x="2917" y="1969"/>
              <a:ext cx="1641" cy="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2" name="Oval 65"/>
            <p:cNvSpPr>
              <a:spLocks noChangeArrowheads="1"/>
            </p:cNvSpPr>
            <p:nvPr/>
          </p:nvSpPr>
          <p:spPr bwMode="auto">
            <a:xfrm>
              <a:off x="2599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378472" y="1412876"/>
            <a:ext cx="2964921" cy="1216025"/>
            <a:chOff x="1383" y="890"/>
            <a:chExt cx="1724" cy="766"/>
          </a:xfrm>
        </p:grpSpPr>
        <p:sp>
          <p:nvSpPr>
            <p:cNvPr id="14353" name="Text Box 67"/>
            <p:cNvSpPr txBox="1">
              <a:spLocks noChangeArrowheads="1"/>
            </p:cNvSpPr>
            <p:nvPr/>
          </p:nvSpPr>
          <p:spPr bwMode="auto">
            <a:xfrm>
              <a:off x="1383" y="89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Flujo de control</a:t>
              </a:r>
            </a:p>
          </p:txBody>
        </p:sp>
        <p:sp>
          <p:nvSpPr>
            <p:cNvPr id="14354" name="Line 68"/>
            <p:cNvSpPr>
              <a:spLocks noChangeShapeType="1"/>
            </p:cNvSpPr>
            <p:nvPr/>
          </p:nvSpPr>
          <p:spPr bwMode="auto">
            <a:xfrm>
              <a:off x="2000" y="1035"/>
              <a:ext cx="862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5" name="Oval 69"/>
            <p:cNvSpPr>
              <a:spLocks noChangeArrowheads="1"/>
            </p:cNvSpPr>
            <p:nvPr/>
          </p:nvSpPr>
          <p:spPr bwMode="auto">
            <a:xfrm>
              <a:off x="2699" y="1543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86573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Uso: </a:t>
            </a:r>
            <a:r>
              <a:rPr lang="es-ES" smtClean="0">
                <a:solidFill>
                  <a:srgbClr val="CC0000"/>
                </a:solidFill>
              </a:rPr>
              <a:t>Descrito mediante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5586413" cy="51117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800" smtClean="0">
                <a:solidFill>
                  <a:srgbClr val="CC0000"/>
                </a:solidFill>
              </a:rPr>
              <a:t>CU02: </a:t>
            </a:r>
            <a:r>
              <a:rPr lang="es-ES" sz="1800" i="1" smtClean="0">
                <a:solidFill>
                  <a:srgbClr val="CC0000"/>
                </a:solidFill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endParaRPr lang="es-ES" sz="1800" smtClean="0">
              <a:solidFill>
                <a:srgbClr val="CC0000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600" smtClean="0">
                <a:solidFill>
                  <a:srgbClr val="CC0000"/>
                </a:solidFill>
              </a:rPr>
              <a:t>Descripción</a:t>
            </a:r>
            <a:r>
              <a:rPr lang="es-ES" sz="1600" smtClean="0"/>
              <a:t>: El sistema permite realizar transferencias al cliente, de la propia entidad o externa.</a:t>
            </a: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endParaRPr lang="es-ES" sz="1600" smtClean="0"/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inicia cuando el cliente oprime el botón de </a:t>
            </a:r>
            <a:r>
              <a:rPr lang="es-ES" sz="1600" i="1" smtClean="0"/>
              <a:t>“Realizar transferencia”</a:t>
            </a:r>
            <a:r>
              <a:rPr lang="es-ES" sz="1600" smtClean="0"/>
              <a:t>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obtiene y muestra las cuentas asociadas al cliente.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selecciona una cuenta desde la que se hará la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presenta la interfaz de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incluye la cta. destino y la cantidad.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verifica la cta. y cantidad a transferir.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 El sistema solicita la conformidad de la operación y solicita la clave de operación.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introduce la clave y oprime aceptar.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realiza la transferencia y confirma.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termina cuando el usuario oprime salir de </a:t>
            </a:r>
            <a:r>
              <a:rPr lang="es-ES" sz="1600" i="1" smtClean="0"/>
              <a:t>Realizar Transferencia</a:t>
            </a:r>
            <a:r>
              <a:rPr lang="es-ES" sz="1600" smtClean="0"/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990600"/>
            <a:ext cx="39036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7475" y="115888"/>
            <a:ext cx="4289425" cy="636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r>
              <a:rPr lang="es-ES" sz="1600">
                <a:solidFill>
                  <a:srgbClr val="CC0000"/>
                </a:solidFill>
              </a:rPr>
              <a:t>CU02: </a:t>
            </a:r>
            <a:r>
              <a:rPr lang="es-ES" sz="1600" i="1">
                <a:solidFill>
                  <a:srgbClr val="CC0000"/>
                </a:solidFill>
              </a:rPr>
              <a:t>Realizar Transferencia</a:t>
            </a:r>
            <a:r>
              <a:rPr lang="es-ES" sz="1600">
                <a:solidFill>
                  <a:srgbClr val="CC0000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endParaRPr lang="es-ES" sz="1400">
              <a:solidFill>
                <a:srgbClr val="CC0000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inicia cuando el cliente oprime el botón de </a:t>
            </a:r>
            <a:r>
              <a:rPr lang="es-ES" sz="1400" i="1">
                <a:solidFill>
                  <a:srgbClr val="000066"/>
                </a:solidFill>
              </a:rPr>
              <a:t>“Realizar transferencia”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obtiene y muestra las cuentas asociadas al cliente.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selecciona una cuenta desde la que se hará la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presenta la interfaz de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incluye la cta. destino y la cantidad.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verifica la cta. y cantidad a transferir.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 El sistema solicita la conformidad de la operación y solicita la clave de operación.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introduce la clave y oprime aceptar.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realiza la transferencia y confirma.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termina cuando el usuario oprime salir de </a:t>
            </a:r>
            <a:r>
              <a:rPr lang="es-ES" sz="1400" i="1">
                <a:solidFill>
                  <a:srgbClr val="000066"/>
                </a:solidFill>
              </a:rPr>
              <a:t>Realizar Transferencia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4" name="Picture 3" descr="EA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0"/>
            <a:ext cx="4872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  <a:latin typeface="Arial" charset="0"/>
              </a:rPr>
              <a:t>Análisis de </a:t>
            </a:r>
            <a:r>
              <a:rPr lang="es-ES" sz="3200" smtClean="0">
                <a:solidFill>
                  <a:srgbClr val="000066"/>
                </a:solidFill>
                <a:latin typeface="Arial" charset="0"/>
              </a:rPr>
              <a:t>requerimientos software</a:t>
            </a:r>
            <a:r>
              <a:rPr lang="es-ES" sz="3200" dirty="0">
                <a:solidFill>
                  <a:srgbClr val="000066"/>
                </a:solidFill>
                <a:latin typeface="Arial" charset="0"/>
              </a:rPr>
              <a:t/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</a:t>
            </a:r>
            <a:r>
              <a:rPr lang="es-ES" sz="2800" dirty="0" smtClean="0"/>
              <a:t>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¿Qué es un caso de uso? (Recordando)</a:t>
            </a:r>
            <a:endParaRPr lang="es-E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Un caso de uso es una secuencia de interacciones entre uno o varios actores y el sistema que tiene lugar bajo ciertas circunstancias y que:</a:t>
            </a:r>
          </a:p>
          <a:p>
            <a:pPr lvl="1" eaLnBrk="1" hangingPunct="1"/>
            <a:endParaRPr lang="es-ES_tradnl" dirty="0" smtClean="0"/>
          </a:p>
          <a:p>
            <a:pPr lvl="1" eaLnBrk="1" hangingPunct="1"/>
            <a:endParaRPr lang="es-ES_tradnl" dirty="0" smtClean="0"/>
          </a:p>
          <a:p>
            <a:pPr lvl="1" eaLnBrk="1" hangingPunct="1"/>
            <a:r>
              <a:rPr lang="es-ES_tradnl" sz="2400" dirty="0" smtClean="0"/>
              <a:t>Es iniciada por un actor.</a:t>
            </a:r>
          </a:p>
          <a:p>
            <a:pPr lvl="1" eaLnBrk="1" hangingPunct="1"/>
            <a:r>
              <a:rPr lang="es-ES_tradnl" sz="2400" dirty="0" smtClean="0"/>
              <a:t>Se puede describir como una secuencia de actividades.</a:t>
            </a:r>
          </a:p>
          <a:p>
            <a:pPr lvl="1" eaLnBrk="1" hangingPunct="1"/>
            <a:r>
              <a:rPr lang="es-ES_tradnl" sz="2400" dirty="0" smtClean="0"/>
              <a:t>Produce un resultado de valor observable para algún actor.</a:t>
            </a:r>
            <a:endParaRPr lang="es-ES" sz="24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943600" y="4343400"/>
            <a:ext cx="3136900" cy="990600"/>
            <a:chOff x="1488" y="2688"/>
            <a:chExt cx="2880" cy="960"/>
          </a:xfrm>
        </p:grpSpPr>
        <p:graphicFrame>
          <p:nvGraphicFramePr>
            <p:cNvPr id="19461" name="Object 2"/>
            <p:cNvGraphicFramePr>
              <a:graphicFrameLocks noChangeAspect="1"/>
            </p:cNvGraphicFramePr>
            <p:nvPr/>
          </p:nvGraphicFramePr>
          <p:xfrm>
            <a:off x="1488" y="2688"/>
            <a:ext cx="48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8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48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968" y="3216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2928" y="2880"/>
              <a:ext cx="144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76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Características de un Caso de Uso</a:t>
            </a:r>
            <a:endParaRPr lang="es-E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Están expresados desde el punto de vista del actor.</a:t>
            </a:r>
          </a:p>
          <a:p>
            <a:pPr eaLnBrk="1" hangingPunct="1"/>
            <a:r>
              <a:rPr lang="es-ES" dirty="0" smtClean="0"/>
              <a:t>Se documentan con texto informal.</a:t>
            </a:r>
          </a:p>
          <a:p>
            <a:pPr eaLnBrk="1" hangingPunct="1"/>
            <a:r>
              <a:rPr lang="es-ES" u="sng" dirty="0" smtClean="0"/>
              <a:t>Describen tanto lo que hace el actor como lo que hace el sistema cuando interactúa con él, aunque el</a:t>
            </a:r>
            <a:r>
              <a:rPr lang="es-MX" u="sng" dirty="0" smtClean="0"/>
              <a:t> </a:t>
            </a:r>
            <a:r>
              <a:rPr lang="es-ES" u="sng" dirty="0" smtClean="0"/>
              <a:t>énfasis está puesto en la interacción</a:t>
            </a:r>
            <a:r>
              <a:rPr lang="es-ES" dirty="0" smtClean="0"/>
              <a:t>.</a:t>
            </a:r>
          </a:p>
          <a:p>
            <a:pPr eaLnBrk="1" hangingPunct="1"/>
            <a:r>
              <a:rPr lang="es-ES" dirty="0" smtClean="0"/>
              <a:t>Son iniciados por un único actor.</a:t>
            </a:r>
          </a:p>
          <a:p>
            <a:pPr eaLnBrk="1" hangingPunct="1"/>
            <a:r>
              <a:rPr lang="es-ES" dirty="0" smtClean="0"/>
              <a:t>Están acotados al uso de una determinada funcionalidad –claramente diferenciada– del sistema.</a:t>
            </a:r>
          </a:p>
          <a:p>
            <a:pPr eaLnBrk="1" hangingPunct="1"/>
            <a:r>
              <a:rPr lang="es-ES" dirty="0" smtClean="0"/>
              <a:t>Tiene un inicio y un fin claramente definido</a:t>
            </a:r>
          </a:p>
        </p:txBody>
      </p:sp>
    </p:spTree>
    <p:extLst>
      <p:ext uri="{BB962C8B-B14F-4D97-AF65-F5344CB8AC3E}">
        <p14:creationId xmlns:p14="http://schemas.microsoft.com/office/powerpoint/2010/main" val="11004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¿Por qué utilizar casos de uso?</a:t>
            </a:r>
            <a:endParaRPr lang="es-E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Proporciona un medio </a:t>
            </a:r>
            <a:r>
              <a:rPr lang="es-ES_tradnl" dirty="0" smtClean="0">
                <a:solidFill>
                  <a:srgbClr val="CC0000"/>
                </a:solidFill>
              </a:rPr>
              <a:t>sistemático</a:t>
            </a:r>
            <a:r>
              <a:rPr lang="es-ES_tradnl" dirty="0" smtClean="0"/>
              <a:t> e </a:t>
            </a:r>
            <a:r>
              <a:rPr lang="es-ES_tradnl" dirty="0" smtClean="0">
                <a:solidFill>
                  <a:srgbClr val="CC0000"/>
                </a:solidFill>
              </a:rPr>
              <a:t>intuitivo</a:t>
            </a:r>
            <a:r>
              <a:rPr lang="es-ES_tradnl" dirty="0" smtClean="0"/>
              <a:t> para capturar requisitos.</a:t>
            </a:r>
          </a:p>
          <a:p>
            <a:pPr eaLnBrk="1" hangingPunct="1"/>
            <a:r>
              <a:rPr lang="es-ES_tradnl" dirty="0" smtClean="0"/>
              <a:t>Dirige todo el proceso de desarrollo debido a que las siguientes actividades (análisis, diseño, etc.) parten de los casos de uso.</a:t>
            </a:r>
          </a:p>
          <a:p>
            <a:pPr eaLnBrk="1" hangingPunct="1"/>
            <a:r>
              <a:rPr lang="es-ES_tradnl" dirty="0" smtClean="0"/>
              <a:t>Un caso de uso ayuda a contestar las siguientes preguntas:</a:t>
            </a:r>
          </a:p>
          <a:p>
            <a:pPr lvl="1" eaLnBrk="1" hangingPunct="1"/>
            <a:r>
              <a:rPr lang="es-ES_tradnl" sz="2400" dirty="0" smtClean="0"/>
              <a:t>¿Quién hace qué?</a:t>
            </a:r>
          </a:p>
          <a:p>
            <a:pPr lvl="1" eaLnBrk="1" hangingPunct="1"/>
            <a:r>
              <a:rPr lang="es-ES_tradnl" sz="2400" dirty="0" smtClean="0"/>
              <a:t>¿Cuándo lo hace?</a:t>
            </a:r>
          </a:p>
          <a:p>
            <a:pPr lvl="1" eaLnBrk="1" hangingPunct="1"/>
            <a:r>
              <a:rPr lang="es-ES_tradnl" sz="2400" dirty="0" smtClean="0"/>
              <a:t>¿Qué actividades se realizan?</a:t>
            </a:r>
          </a:p>
          <a:p>
            <a:pPr lvl="1" eaLnBrk="1" hangingPunct="1"/>
            <a:r>
              <a:rPr lang="es-ES_tradnl" sz="2400" dirty="0" smtClean="0"/>
              <a:t>¿Qué elementos del sistema se utilizan?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10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ucstr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30416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Definición de Caso de Uso</a:t>
            </a:r>
            <a:endParaRPr lang="es-E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8188" y="1268413"/>
            <a:ext cx="8562975" cy="4751387"/>
          </a:xfrm>
        </p:spPr>
        <p:txBody>
          <a:bodyPr/>
          <a:lstStyle/>
          <a:p>
            <a:pPr eaLnBrk="1" hangingPunct="1"/>
            <a:r>
              <a:rPr lang="es-MX" smtClean="0"/>
              <a:t>Nombre del Caso de Uso</a:t>
            </a:r>
          </a:p>
          <a:p>
            <a:pPr eaLnBrk="1" hangingPunct="1"/>
            <a:r>
              <a:rPr lang="es-MX" smtClean="0"/>
              <a:t>Descripción del Caso de Uso</a:t>
            </a:r>
          </a:p>
          <a:p>
            <a:pPr eaLnBrk="1" hangingPunct="1"/>
            <a:r>
              <a:rPr lang="es-MX" smtClean="0"/>
              <a:t>Flujo Básico</a:t>
            </a:r>
          </a:p>
          <a:p>
            <a:pPr eaLnBrk="1" hangingPunct="1"/>
            <a:r>
              <a:rPr lang="es-MX" smtClean="0"/>
              <a:t>Flujos Alternativos</a:t>
            </a:r>
          </a:p>
          <a:p>
            <a:pPr eaLnBrk="1" hangingPunct="1"/>
            <a:r>
              <a:rPr lang="es-MX" smtClean="0"/>
              <a:t>Requerimientos especiales</a:t>
            </a:r>
          </a:p>
          <a:p>
            <a:pPr eaLnBrk="1" hangingPunct="1"/>
            <a:r>
              <a:rPr lang="es-MX" smtClean="0"/>
              <a:t>Pre-condiciones</a:t>
            </a:r>
          </a:p>
          <a:p>
            <a:pPr eaLnBrk="1" hangingPunct="1"/>
            <a:r>
              <a:rPr lang="es-MX" smtClean="0"/>
              <a:t>Post-condiciones</a:t>
            </a:r>
          </a:p>
          <a:p>
            <a:pPr eaLnBrk="1" hangingPunct="1"/>
            <a:endParaRPr lang="es-ES" smtClean="0"/>
          </a:p>
        </p:txBody>
      </p:sp>
      <p:pic>
        <p:nvPicPr>
          <p:cNvPr id="26629" name="Picture 5" descr="ucprep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0416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Propuesta para la descripción de CU</a:t>
            </a:r>
          </a:p>
        </p:txBody>
      </p:sp>
      <p:pic>
        <p:nvPicPr>
          <p:cNvPr id="27651" name="Picture 3" descr="Descripcion 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8337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271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Descrito mediante</a:t>
            </a:r>
            <a:r>
              <a:rPr lang="es-E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interacción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u="sng" dirty="0" smtClean="0"/>
              <a:t>Diagramas de actividad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estados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Lenguaje natural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628900" y="4579938"/>
            <a:ext cx="1481138" cy="720725"/>
            <a:chOff x="1066" y="2886"/>
            <a:chExt cx="861" cy="454"/>
          </a:xfrm>
        </p:grpSpPr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066" y="2886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214" y="3007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5780088" y="4579938"/>
            <a:ext cx="1481137" cy="1130300"/>
            <a:chOff x="2630" y="2885"/>
            <a:chExt cx="861" cy="712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2630" y="2885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2779" y="3385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diagramas de actividad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Técnica que permite describir lógica procedimental, procesos de negocio y flujos de trabajo.</a:t>
            </a:r>
          </a:p>
          <a:p>
            <a:endParaRPr lang="es-ES" dirty="0" smtClean="0"/>
          </a:p>
          <a:p>
            <a:r>
              <a:rPr lang="es-ES" dirty="0" smtClean="0"/>
              <a:t>Similares a los diagramas de flujo, pero permiten el paralelismo.</a:t>
            </a:r>
          </a:p>
          <a:p>
            <a:endParaRPr lang="es-ES" dirty="0" smtClean="0"/>
          </a:p>
          <a:p>
            <a:r>
              <a:rPr lang="es-ES" dirty="0" smtClean="0"/>
              <a:t>Basadas en redes de Petri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5118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Actividad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Fundamentalmente son redes de nodos y arcos</a:t>
            </a:r>
          </a:p>
          <a:p>
            <a:endParaRPr lang="es-ES" dirty="0" smtClean="0"/>
          </a:p>
          <a:p>
            <a:r>
              <a:rPr lang="es-ES" dirty="0" smtClean="0"/>
              <a:t>Nodos:</a:t>
            </a:r>
          </a:p>
          <a:p>
            <a:pPr lvl="1"/>
            <a:r>
              <a:rPr lang="es-ES" dirty="0" smtClean="0"/>
              <a:t>de acción: Representan unidades discretas de trabajo que son atómicas dentro de la actividad.</a:t>
            </a:r>
          </a:p>
          <a:p>
            <a:pPr lvl="1"/>
            <a:r>
              <a:rPr lang="es-ES" dirty="0" smtClean="0"/>
              <a:t>de control: Controlan el flujo a través de la actividad.</a:t>
            </a:r>
          </a:p>
          <a:p>
            <a:pPr lvl="1"/>
            <a:r>
              <a:rPr lang="es-ES" dirty="0" smtClean="0"/>
              <a:t>de objeto: Representan objetos utilizados en la actividad.</a:t>
            </a:r>
          </a:p>
          <a:p>
            <a:r>
              <a:rPr lang="es-ES" dirty="0" smtClean="0"/>
              <a:t>Arcos:</a:t>
            </a:r>
          </a:p>
          <a:p>
            <a:pPr lvl="1"/>
            <a:r>
              <a:rPr lang="es-ES" dirty="0" smtClean="0"/>
              <a:t>Flujos de control</a:t>
            </a:r>
          </a:p>
          <a:p>
            <a:pPr lvl="1"/>
            <a:r>
              <a:rPr lang="es-ES" dirty="0" smtClean="0"/>
              <a:t>Flujos de objetos</a:t>
            </a:r>
          </a:p>
        </p:txBody>
      </p:sp>
    </p:spTree>
    <p:extLst>
      <p:ext uri="{BB962C8B-B14F-4D97-AF65-F5344CB8AC3E}">
        <p14:creationId xmlns:p14="http://schemas.microsoft.com/office/powerpoint/2010/main" val="157302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26456</TotalTime>
  <Words>810</Words>
  <Application>Microsoft Office PowerPoint</Application>
  <PresentationFormat>A4 (210 x 297 mm)</PresentationFormat>
  <Paragraphs>119</Paragraphs>
  <Slides>13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Arial Narrow</vt:lpstr>
      <vt:lpstr>Garrison Light Sans</vt:lpstr>
      <vt:lpstr>Times New Roman</vt:lpstr>
      <vt:lpstr>TradeGothic Bold</vt:lpstr>
      <vt:lpstr>Trebuchet MS</vt:lpstr>
      <vt:lpstr>Wingdings</vt:lpstr>
      <vt:lpstr>Diseño predeterminado</vt:lpstr>
      <vt:lpstr>ABC FlowCharter</vt:lpstr>
      <vt:lpstr>Análisis de requerimiento de software </vt:lpstr>
      <vt:lpstr>¿Qué es un caso de uso? (Recordando)</vt:lpstr>
      <vt:lpstr>Características de un Caso de Uso</vt:lpstr>
      <vt:lpstr>¿Por qué utilizar casos de uso?</vt:lpstr>
      <vt:lpstr>Definición de Caso de Uso</vt:lpstr>
      <vt:lpstr>Propuesta para la descripción de CU</vt:lpstr>
      <vt:lpstr>Caso de Uso</vt:lpstr>
      <vt:lpstr>Introducción diagramas de actividad</vt:lpstr>
      <vt:lpstr>Actividad</vt:lpstr>
      <vt:lpstr>Notación</vt:lpstr>
      <vt:lpstr>Caso de Uso: Descrito mediante</vt:lpstr>
      <vt:lpstr>Presentación de PowerPoint</vt:lpstr>
      <vt:lpstr>Análisis de requerimientos software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1045</cp:revision>
  <cp:lastPrinted>2001-11-28T11:57:43Z</cp:lastPrinted>
  <dcterms:created xsi:type="dcterms:W3CDTF">2009-02-25T15:49:25Z</dcterms:created>
  <dcterms:modified xsi:type="dcterms:W3CDTF">2020-08-27T14:02:52Z</dcterms:modified>
</cp:coreProperties>
</file>