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3" r:id="rId2"/>
    <p:sldId id="467" r:id="rId3"/>
    <p:sldId id="470" r:id="rId4"/>
    <p:sldId id="480" r:id="rId5"/>
    <p:sldId id="481" r:id="rId6"/>
    <p:sldId id="482" r:id="rId7"/>
    <p:sldId id="484" r:id="rId8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88" d="100"/>
          <a:sy n="88" d="100"/>
        </p:scale>
        <p:origin x="139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5886DB3-7BC9-4A9B-BEE9-EE7BC3BD253C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69483EA-D620-4AD9-A40F-F2AD2CF25DE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EF43F980-0065-49C9-9373-181DD104075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A3C26D5-E876-4EB2-B01E-CE67D5C6A5D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0829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31" name="Picture 3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</a:t>
            </a:r>
            <a:r>
              <a:rPr lang="es-ES" sz="3200" dirty="0" smtClean="0">
                <a:solidFill>
                  <a:srgbClr val="006600"/>
                </a:solidFill>
              </a:rPr>
              <a:t>6: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Priorización y validación de Requisitos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dirty="0" smtClean="0"/>
              <a:t>Actividad – Previa a la entrega: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Verificación </a:t>
            </a:r>
            <a:r>
              <a:rPr lang="es-ES" sz="2400" dirty="0" smtClean="0"/>
              <a:t>de los </a:t>
            </a:r>
            <a:r>
              <a:rPr lang="es-ES" sz="2400" dirty="0" smtClean="0"/>
              <a:t>requisitos (recordando)</a:t>
            </a:r>
            <a:endParaRPr lang="es-E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96685" y="2969624"/>
            <a:ext cx="8834936" cy="2647406"/>
          </a:xfrm>
        </p:spPr>
        <p:txBody>
          <a:bodyPr/>
          <a:lstStyle/>
          <a:p>
            <a:pPr eaLnBrk="1" hangingPunct="1"/>
            <a:r>
              <a:rPr lang="es-ES" sz="2000" dirty="0" smtClean="0">
                <a:solidFill>
                  <a:srgbClr val="CC3300"/>
                </a:solidFill>
              </a:rPr>
              <a:t>Validación</a:t>
            </a:r>
            <a:r>
              <a:rPr lang="es-ES" sz="2000" dirty="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000" dirty="0" smtClean="0">
                <a:solidFill>
                  <a:srgbClr val="CC3300"/>
                </a:solidFill>
              </a:rPr>
              <a:t>Consistencia</a:t>
            </a:r>
            <a:r>
              <a:rPr lang="es-ES" sz="2000" dirty="0" smtClean="0"/>
              <a:t> ¿Existe conflicto en los requisitos?</a:t>
            </a:r>
          </a:p>
          <a:p>
            <a:pPr eaLnBrk="1" hangingPunct="1"/>
            <a:r>
              <a:rPr lang="es-ES" sz="2000" dirty="0" smtClean="0">
                <a:solidFill>
                  <a:srgbClr val="CC3300"/>
                </a:solidFill>
              </a:rPr>
              <a:t>Completo</a:t>
            </a:r>
            <a:r>
              <a:rPr lang="es-ES" sz="2000" dirty="0" smtClean="0"/>
              <a:t> ¿Están incluidas todas las funciones requeridas por el cliente?</a:t>
            </a:r>
          </a:p>
          <a:p>
            <a:pPr eaLnBrk="1" hangingPunct="1"/>
            <a:r>
              <a:rPr lang="es-ES" sz="2000" dirty="0" smtClean="0">
                <a:solidFill>
                  <a:srgbClr val="CC3300"/>
                </a:solidFill>
              </a:rPr>
              <a:t>Realismo</a:t>
            </a:r>
            <a:r>
              <a:rPr lang="es-ES" sz="2000" dirty="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000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7187" y="1339850"/>
            <a:ext cx="8795521" cy="1629773"/>
          </a:xfrm>
          <a:noFill/>
        </p:spPr>
        <p:txBody>
          <a:bodyPr/>
          <a:lstStyle/>
          <a:p>
            <a:pPr eaLnBrk="1" hangingPunct="1"/>
            <a:r>
              <a:rPr lang="es-ES" sz="2400" dirty="0" smtClean="0"/>
              <a:t>Demostración de que los requisitos que definen el sistema son lo que el cliente realmente quiere.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891" y="154577"/>
            <a:ext cx="8839200" cy="762000"/>
          </a:xfrm>
        </p:spPr>
        <p:txBody>
          <a:bodyPr/>
          <a:lstStyle/>
          <a:p>
            <a:pPr eaLnBrk="1" hangingPunct="1"/>
            <a:r>
              <a:rPr lang="es-ES" dirty="0" smtClean="0"/>
              <a:t>Tablas para Ordenar Requisitos</a:t>
            </a:r>
          </a:p>
        </p:txBody>
      </p:sp>
      <p:graphicFrame>
        <p:nvGraphicFramePr>
          <p:cNvPr id="1505352" name="Group 72"/>
          <p:cNvGraphicFramePr>
            <a:graphicFrameLocks noGrp="1"/>
          </p:cNvGraphicFramePr>
          <p:nvPr>
            <p:ph idx="1"/>
          </p:nvPr>
        </p:nvGraphicFramePr>
        <p:xfrm>
          <a:off x="1327150" y="1384300"/>
          <a:ext cx="8177212" cy="4800602"/>
        </p:xfrm>
        <a:graphic>
          <a:graphicData uri="http://schemas.openxmlformats.org/drawingml/2006/table">
            <a:tbl>
              <a:tblPr/>
              <a:tblGrid>
                <a:gridCol w="19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Requisito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Prioridad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Dificultad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Riesgo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Estabilidad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Visión tradicional de los requisitos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Tradicionalmente la elaboración de los requisitos era responsabilidad única del cliente.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Todos los modelos de desarrollo comenzaban con el análisis de los requisitos proporcionados por el cliente (sin validar).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Razón que provoca la problemática del desarrollo de software (CHAOS y ESPITI)</a:t>
            </a:r>
          </a:p>
          <a:p>
            <a:pPr lvl="1"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En la actualidad se asume (en las metodologías modernas) que la elaboración de los requisitos es una responsabilidad compartida entre clientes, usuarios y desarrolladores.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Esta nueva visión es la que ha llevado a definir una ingeniería propia para establecer los requisitos.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Ingeniería de requisitos inmersa en la ingeniería del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Ingeniería de Requisitos</a:t>
            </a:r>
          </a:p>
        </p:txBody>
      </p:sp>
      <p:sp>
        <p:nvSpPr>
          <p:cNvPr id="1516547" name="Rectangle 3"/>
          <p:cNvSpPr>
            <a:spLocks noChangeArrowheads="1"/>
          </p:cNvSpPr>
          <p:nvPr/>
        </p:nvSpPr>
        <p:spPr bwMode="auto">
          <a:xfrm>
            <a:off x="533400" y="1066800"/>
            <a:ext cx="9220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Todas las actividades de la ingeniería del software relacionadas con</a:t>
            </a:r>
            <a:r>
              <a:rPr lang="es-ES_tradnl" sz="2200">
                <a:solidFill>
                  <a:srgbClr val="CC3300"/>
                </a:solidFill>
              </a:rPr>
              <a:t>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Identificación y documentación de necesidades de clientes y usuarios.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Creación de la documentación que describe la conducta externa y las restricciones asociada al sistema.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Análisis y validación de los requisitos para asegurar consistencia, compleción y viabilidad.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Evolución de las necesidades.</a:t>
            </a:r>
            <a:endParaRPr lang="es-ES_tradnl" sz="2000">
              <a:solidFill>
                <a:srgbClr val="000066"/>
              </a:solidFill>
            </a:endParaRPr>
          </a:p>
        </p:txBody>
      </p:sp>
      <p:sp>
        <p:nvSpPr>
          <p:cNvPr id="1516548" name="Rectangle 4"/>
          <p:cNvSpPr>
            <a:spLocks noChangeArrowheads="1"/>
          </p:cNvSpPr>
          <p:nvPr/>
        </p:nvSpPr>
        <p:spPr bwMode="auto">
          <a:xfrm>
            <a:off x="533400" y="4267200"/>
            <a:ext cx="92202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Ingeniería de Requisitos: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_tradnl" sz="2000">
                <a:solidFill>
                  <a:srgbClr val="000066"/>
                </a:solidFill>
              </a:rPr>
              <a:t>El proceso sistemático de desarrollo de requisitos mediante proceso iterativo y cooperativo de analizar el problema, documentar los requisitos en varios formatos de representación y comprobar la precisión del conocimiento obtenido.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animBg="1"/>
      <p:bldP spid="1516547" grpId="1" animBg="1"/>
      <p:bldP spid="1516548" grpId="0" animBg="1"/>
      <p:bldP spid="15165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 requisitos en el ciclo de vida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 requisitos comienza con el proyecto y continúa durante todo el ciclo de vida del software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El esfuerzo principal debe realizarse al comienzo del proyecto (esto dependerá de la metodología empleada)</a:t>
            </a:r>
          </a:p>
          <a:p>
            <a:pPr lvl="1" eaLnBrk="1" hangingPunct="1"/>
            <a:r>
              <a:rPr lang="es-ES" smtClean="0"/>
              <a:t>Modelo lineal</a:t>
            </a:r>
          </a:p>
          <a:p>
            <a:pPr lvl="1" eaLnBrk="1" hangingPunct="1"/>
            <a:r>
              <a:rPr lang="es-ES" smtClean="0"/>
              <a:t>El modelo DRA</a:t>
            </a:r>
          </a:p>
          <a:p>
            <a:pPr lvl="1" eaLnBrk="1" hangingPunct="1"/>
            <a:r>
              <a:rPr lang="es-ES" smtClean="0"/>
              <a:t>Métrica 3</a:t>
            </a:r>
          </a:p>
          <a:p>
            <a:pPr lvl="1" eaLnBrk="1" hangingPunct="1"/>
            <a:r>
              <a:rPr lang="es-ES" smtClean="0"/>
              <a:t>El modelo RUP (Rational Unified Process)</a:t>
            </a:r>
          </a:p>
          <a:p>
            <a:pPr lvl="1" eaLnBrk="1" hangingPunct="1"/>
            <a:r>
              <a:rPr lang="es-ES" smtClean="0"/>
              <a:t>e</a:t>
            </a:r>
            <a:r>
              <a:rPr lang="es-ES" smtClean="0">
                <a:solidFill>
                  <a:srgbClr val="CC3300"/>
                </a:solidFill>
              </a:rPr>
              <a:t>X</a:t>
            </a:r>
            <a:r>
              <a:rPr lang="es-ES" smtClean="0"/>
              <a:t>treme </a:t>
            </a:r>
            <a:r>
              <a:rPr lang="es-ES" smtClean="0">
                <a:solidFill>
                  <a:srgbClr val="CC3300"/>
                </a:solidFill>
              </a:rPr>
              <a:t>P</a:t>
            </a:r>
            <a:r>
              <a:rPr lang="es-ES" smtClean="0"/>
              <a:t>rogramming XP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Sus resultados marcarán el futuro del proyecto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</a:t>
            </a:r>
            <a:r>
              <a:rPr lang="es-ES" sz="3200" dirty="0" smtClean="0">
                <a:solidFill>
                  <a:srgbClr val="006600"/>
                </a:solidFill>
              </a:rPr>
              <a:t>6: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Priorización y validación de Requisitos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26269</TotalTime>
  <Words>479</Words>
  <Application>Microsoft Office PowerPoint</Application>
  <PresentationFormat>A4 (210 x 297 mm)</PresentationFormat>
  <Paragraphs>101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Garrison Light Sans</vt:lpstr>
      <vt:lpstr>Times New Roman</vt:lpstr>
      <vt:lpstr>Trebuchet MS</vt:lpstr>
      <vt:lpstr>Diseño predeterminado</vt:lpstr>
      <vt:lpstr>Fundamentos de ingeniería de software </vt:lpstr>
      <vt:lpstr>Actividad – Previa a la entrega: Verificación de los requisitos (recordando)</vt:lpstr>
      <vt:lpstr>Tablas para Ordenar Requisitos</vt:lpstr>
      <vt:lpstr>Visión tradicional de los requisitos</vt:lpstr>
      <vt:lpstr>Ingeniería de Requisitos</vt:lpstr>
      <vt:lpstr>La ingeniería de requisitos en el ciclo de vida</vt:lpstr>
      <vt:lpstr>Fundamentos de ingeniería de software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1040</cp:revision>
  <cp:lastPrinted>2001-11-28T11:57:43Z</cp:lastPrinted>
  <dcterms:created xsi:type="dcterms:W3CDTF">2009-04-22T19:24:48Z</dcterms:created>
  <dcterms:modified xsi:type="dcterms:W3CDTF">2021-11-29T16:51:11Z</dcterms:modified>
</cp:coreProperties>
</file>