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7768-ED53-4CC6-94EE-0D89F36C8C35}" type="datetimeFigureOut">
              <a:rPr lang="en-AU" smtClean="0"/>
              <a:t>27/03/2020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0994-CD79-4675-BDF0-5303B267A8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21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new feature in 2020 as part of Blueprint 2.0 is</a:t>
            </a:r>
            <a:r>
              <a:rPr lang="en-US" baseline="0" dirty="0" smtClean="0"/>
              <a:t> TGW HA solution</a:t>
            </a:r>
          </a:p>
          <a:p>
            <a:r>
              <a:rPr lang="en-US" b="1" baseline="0" dirty="0" smtClean="0"/>
              <a:t>Benefit: </a:t>
            </a:r>
            <a:r>
              <a:rPr lang="en-US" baseline="0" dirty="0" smtClean="0"/>
              <a:t>Central inspection of VPN, E-W and Outbound without S-NAT!</a:t>
            </a:r>
          </a:p>
          <a:p>
            <a:r>
              <a:rPr lang="en-US" baseline="0" dirty="0" smtClean="0"/>
              <a:t>Cross account and cross region (TGW can be shared with other regions)</a:t>
            </a:r>
          </a:p>
          <a:p>
            <a:endParaRPr lang="en-US" dirty="0" smtClean="0"/>
          </a:p>
          <a:p>
            <a:r>
              <a:rPr lang="en-US" b="1" dirty="0" smtClean="0"/>
              <a:t>Steps: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have Cross-AZ cluster architecture, 4 subnets with default routes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have two spoke VPCs with hosts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dirty="0" smtClean="0"/>
              <a:t>We deploy a</a:t>
            </a:r>
            <a:r>
              <a:rPr lang="en-US" baseline="0" dirty="0" smtClean="0"/>
              <a:t> TGW in the region and configure the Security VPC routes to send spoke traffic via TGW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r>
              <a:rPr lang="en-US" baseline="0" dirty="0" smtClean="0"/>
              <a:t>We configure TGW routes (top – traffic coming from Security VPC, bottom – from Spokes)</a:t>
            </a:r>
          </a:p>
          <a:p>
            <a:pPr marL="288950" indent="-2889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288950" indent="-2889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Transit Gateway Basics:</a:t>
            </a:r>
          </a:p>
          <a:p>
            <a:pPr lvl="1"/>
            <a:r>
              <a:rPr lang="en-US" u="sng" dirty="0" smtClean="0"/>
              <a:t>Attachment</a:t>
            </a:r>
          </a:p>
          <a:p>
            <a:pPr lvl="2"/>
            <a:r>
              <a:rPr lang="en-US" dirty="0" smtClean="0"/>
              <a:t>A connection between an Amazon VPC or VPN to Transit GW</a:t>
            </a:r>
          </a:p>
          <a:p>
            <a:pPr lvl="1"/>
            <a:r>
              <a:rPr lang="en-US" u="sng" dirty="0" smtClean="0"/>
              <a:t>Transit GW Route Table Association:</a:t>
            </a:r>
          </a:p>
          <a:p>
            <a:pPr lvl="2"/>
            <a:r>
              <a:rPr lang="en-US" dirty="0" smtClean="0"/>
              <a:t>The route table used to route packets coming from the associated attachment</a:t>
            </a:r>
          </a:p>
          <a:p>
            <a:pPr lvl="2"/>
            <a:r>
              <a:rPr lang="en-US" dirty="0" smtClean="0"/>
              <a:t>One per attachment</a:t>
            </a:r>
          </a:p>
          <a:p>
            <a:pPr lvl="1"/>
            <a:r>
              <a:rPr lang="en-US" u="sng" dirty="0" smtClean="0"/>
              <a:t>Transit GW Route Table Propagation:</a:t>
            </a:r>
          </a:p>
          <a:p>
            <a:pPr lvl="2"/>
            <a:r>
              <a:rPr lang="en-US" dirty="0" smtClean="0"/>
              <a:t>The route table to which the attachment routes are propagated</a:t>
            </a:r>
          </a:p>
          <a:p>
            <a:pPr lvl="2"/>
            <a:r>
              <a:rPr lang="en-US" dirty="0" smtClean="0"/>
              <a:t>Many per attachment</a:t>
            </a:r>
          </a:p>
          <a:p>
            <a:pPr lvl="1"/>
            <a:r>
              <a:rPr lang="en-US" u="sng" dirty="0" smtClean="0"/>
              <a:t>Routing Domains:</a:t>
            </a:r>
          </a:p>
          <a:p>
            <a:pPr lvl="2"/>
            <a:r>
              <a:rPr lang="en-US" dirty="0" smtClean="0"/>
              <a:t>Route tables that may affect more than one attachment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9B47-791B-47F7-AE03-C0D580CA0B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D4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D4D4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3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4"/>
            <a:ext cx="12192000" cy="6856213"/>
          </a:xfrm>
          <a:prstGeom prst="rect">
            <a:avLst/>
          </a:prstGeom>
        </p:spPr>
      </p:pic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16" name="Speaker name and date"/>
          <p:cNvSpPr>
            <a:spLocks noGrp="1"/>
          </p:cNvSpPr>
          <p:nvPr>
            <p:ph type="subTitle" idx="1" hasCustomPrompt="1"/>
          </p:nvPr>
        </p:nvSpPr>
        <p:spPr>
          <a:xfrm>
            <a:off x="800114" y="4937573"/>
            <a:ext cx="5806501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100"/>
              </a:lnSpc>
              <a:spcBef>
                <a:spcPts val="0"/>
              </a:spcBef>
              <a:buNone/>
              <a:defRPr sz="1600" b="0" i="0" baseline="0">
                <a:solidFill>
                  <a:schemeClr val="accent6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 </a:t>
            </a:r>
          </a:p>
          <a:p>
            <a:r>
              <a:rPr lang="en-US" dirty="0" smtClean="0"/>
              <a:t>Speaker Title</a:t>
            </a:r>
          </a:p>
        </p:txBody>
      </p:sp>
      <p:sp>
        <p:nvSpPr>
          <p:cNvPr id="15" name="Sub-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83077" y="3627402"/>
            <a:ext cx="5806501" cy="70964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200" b="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 smtClean="0"/>
              <a:t>Presentation Subtitle</a:t>
            </a:r>
            <a:endParaRPr lang="en-GB" dirty="0"/>
          </a:p>
        </p:txBody>
      </p:sp>
      <p:sp>
        <p:nvSpPr>
          <p:cNvPr id="17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783077" y="2870701"/>
            <a:ext cx="5806501" cy="64456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buClrTx/>
              <a:buSzTx/>
            </a:pPr>
            <a:r>
              <a:rPr lang="en-US" kern="0" dirty="0" smtClean="0"/>
              <a:t>PRESENTATION TITLE</a:t>
            </a:r>
          </a:p>
        </p:txBody>
      </p:sp>
      <p:sp>
        <p:nvSpPr>
          <p:cNvPr id="91" name="Footer_security classification"/>
          <p:cNvSpPr>
            <a:spLocks noGrp="1"/>
          </p:cNvSpPr>
          <p:nvPr userDrawn="1">
            <p:ph type="ftr" sz="quarter" idx="3"/>
          </p:nvPr>
        </p:nvSpPr>
        <p:spPr>
          <a:xfrm>
            <a:off x="1411860" y="6538463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6" y="916326"/>
            <a:ext cx="2262829" cy="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5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y gradient"/>
          <p:cNvSpPr/>
          <p:nvPr userDrawn="1"/>
        </p:nvSpPr>
        <p:spPr bwMode="auto">
          <a:xfrm>
            <a:off x="4242165" y="1"/>
            <a:ext cx="8041299" cy="647785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2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 w="12700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ct val="115000"/>
            </a:pPr>
            <a:endParaRPr lang="en-US" sz="2400" dirty="0" smtClean="0">
              <a:latin typeface="+mn-lt"/>
            </a:endParaRPr>
          </a:p>
        </p:txBody>
      </p:sp>
      <p:cxnSp>
        <p:nvCxnSpPr>
          <p:cNvPr id="16" name="Pink vertical line"/>
          <p:cNvCxnSpPr/>
          <p:nvPr userDrawn="1"/>
        </p:nvCxnSpPr>
        <p:spPr bwMode="auto">
          <a:xfrm>
            <a:off x="4215264" y="786856"/>
            <a:ext cx="0" cy="4965032"/>
          </a:xfrm>
          <a:prstGeom prst="lin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_security classification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2" name="Date" hidden="1"/>
          <p:cNvSpPr>
            <a:spLocks noGrp="1"/>
          </p:cNvSpPr>
          <p:nvPr userDrawn="1"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00C1096B-9679-429B-9328-0AF82824D437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4" name="Key points"/>
          <p:cNvSpPr>
            <a:spLocks noGrp="1"/>
          </p:cNvSpPr>
          <p:nvPr userDrawn="1">
            <p:ph type="body" sz="quarter" idx="11"/>
          </p:nvPr>
        </p:nvSpPr>
        <p:spPr>
          <a:xfrm>
            <a:off x="4876801" y="1399032"/>
            <a:ext cx="6732436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+mn-lt"/>
              </a:defRPr>
            </a:lvl1pPr>
            <a:lvl2pPr marL="667512" indent="-237744">
              <a:lnSpc>
                <a:spcPct val="95000"/>
              </a:lnSpc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 userDrawn="1">
            <p:ph type="title"/>
          </p:nvPr>
        </p:nvSpPr>
        <p:spPr>
          <a:xfrm>
            <a:off x="368396" y="1947672"/>
            <a:ext cx="3373044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7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999"/>
            <a:ext cx="12192000" cy="6856214"/>
          </a:xfrm>
          <a:prstGeom prst="rect">
            <a:avLst/>
          </a:prstGeom>
        </p:spPr>
      </p:pic>
      <p:sp>
        <p:nvSpPr>
          <p:cNvPr id="93" name="Date" hidden="1"/>
          <p:cNvSpPr>
            <a:spLocks noGrp="1"/>
          </p:cNvSpPr>
          <p:nvPr userDrawn="1"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91" name="Footer_security classification"/>
          <p:cNvSpPr>
            <a:spLocks noGrp="1"/>
          </p:cNvSpPr>
          <p:nvPr userDrawn="1">
            <p:ph type="ftr" sz="quarter" idx="3"/>
          </p:nvPr>
        </p:nvSpPr>
        <p:spPr>
          <a:xfrm>
            <a:off x="1411860" y="6538463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6" y="916326"/>
            <a:ext cx="2262829" cy="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 bwMode="auto">
          <a:xfrm>
            <a:off x="868536" y="2060904"/>
            <a:ext cx="5470166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7200" b="1" spc="600" dirty="0" smtClean="0">
                <a:solidFill>
                  <a:schemeClr val="accent1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0340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6" name="Agenda list"/>
          <p:cNvSpPr>
            <a:spLocks noGrp="1"/>
          </p:cNvSpPr>
          <p:nvPr>
            <p:ph sz="quarter" idx="12"/>
          </p:nvPr>
        </p:nvSpPr>
        <p:spPr>
          <a:xfrm>
            <a:off x="2244365" y="1752898"/>
            <a:ext cx="9214019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Calibri" panose="020F0502020204030204" pitchFamily="34" charset="0"/>
              <a:buChar char="•"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576072" indent="-228600">
              <a:buFont typeface="Calibri" panose="020F0502020204030204" pitchFamily="34" charset="0"/>
              <a:buChar char="̶"/>
              <a:defRPr>
                <a:solidFill>
                  <a:schemeClr val="tx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167117" y="976681"/>
            <a:ext cx="8485540" cy="7072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1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13" name="Bullet text"/>
          <p:cNvSpPr>
            <a:spLocks noGrp="1"/>
          </p:cNvSpPr>
          <p:nvPr>
            <p:ph sz="quarter" idx="11"/>
          </p:nvPr>
        </p:nvSpPr>
        <p:spPr>
          <a:xfrm>
            <a:off x="583226" y="1457960"/>
            <a:ext cx="11003780" cy="46761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45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Bullet text_left"/>
          <p:cNvSpPr>
            <a:spLocks noGrp="1"/>
          </p:cNvSpPr>
          <p:nvPr>
            <p:ph sz="half" idx="2"/>
          </p:nvPr>
        </p:nvSpPr>
        <p:spPr>
          <a:xfrm>
            <a:off x="583994" y="1525588"/>
            <a:ext cx="5121974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Bullet text_left"/>
          <p:cNvSpPr>
            <a:spLocks noGrp="1"/>
          </p:cNvSpPr>
          <p:nvPr>
            <p:ph sz="half" idx="12"/>
          </p:nvPr>
        </p:nvSpPr>
        <p:spPr>
          <a:xfrm>
            <a:off x="6502506" y="1525588"/>
            <a:ext cx="5121974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800">
                <a:solidFill>
                  <a:schemeClr val="tx1"/>
                </a:solidFill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163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 Bullets_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13" name="Sub-title_column 3"/>
          <p:cNvSpPr>
            <a:spLocks noGrp="1"/>
          </p:cNvSpPr>
          <p:nvPr userDrawn="1">
            <p:ph type="body" sz="quarter" idx="16"/>
          </p:nvPr>
        </p:nvSpPr>
        <p:spPr>
          <a:xfrm>
            <a:off x="8291162" y="1525707"/>
            <a:ext cx="3345988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-title_column 2"/>
          <p:cNvSpPr>
            <a:spLocks noGrp="1"/>
          </p:cNvSpPr>
          <p:nvPr userDrawn="1">
            <p:ph type="body" sz="quarter" idx="14"/>
          </p:nvPr>
        </p:nvSpPr>
        <p:spPr>
          <a:xfrm>
            <a:off x="4439805" y="1525707"/>
            <a:ext cx="3374995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889" y="1525707"/>
            <a:ext cx="3402898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5369" y="460552"/>
            <a:ext cx="985990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_column 2"/>
          <p:cNvSpPr>
            <a:spLocks noGrp="1"/>
          </p:cNvSpPr>
          <p:nvPr>
            <p:ph sz="half" idx="20"/>
          </p:nvPr>
        </p:nvSpPr>
        <p:spPr>
          <a:xfrm>
            <a:off x="583000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6" name="Text_column 2"/>
          <p:cNvSpPr>
            <a:spLocks noGrp="1"/>
          </p:cNvSpPr>
          <p:nvPr>
            <p:ph sz="half" idx="21"/>
          </p:nvPr>
        </p:nvSpPr>
        <p:spPr>
          <a:xfrm>
            <a:off x="4435309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_column 2"/>
          <p:cNvSpPr>
            <a:spLocks noGrp="1"/>
          </p:cNvSpPr>
          <p:nvPr>
            <p:ph sz="half" idx="22"/>
          </p:nvPr>
        </p:nvSpPr>
        <p:spPr>
          <a:xfrm>
            <a:off x="8285528" y="2560973"/>
            <a:ext cx="3338429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accent1"/>
              </a:buClr>
              <a:buSzPct val="85000"/>
              <a:buFont typeface="Calibri" panose="020F050202020403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tabLst>
                <a:tab pos="688975" algn="l"/>
              </a:tabLst>
              <a:defRPr sz="1600">
                <a:solidFill>
                  <a:schemeClr val="tx1"/>
                </a:solidFill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4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4928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_security classification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quarter" idx="1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1C396E99-728E-4BC1-9827-5FA2D157E6FB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83994" y="460552"/>
            <a:ext cx="9859907" cy="9237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8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4" name="Date" hidden="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0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ullets+Half Pa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ink Background"/>
          <p:cNvGrpSpPr/>
          <p:nvPr userDrawn="1"/>
        </p:nvGrpSpPr>
        <p:grpSpPr>
          <a:xfrm>
            <a:off x="6129345" y="1639738"/>
            <a:ext cx="6068692" cy="3810151"/>
            <a:chOff x="6127749" y="1639737"/>
            <a:chExt cx="6067112" cy="3785633"/>
          </a:xfrm>
        </p:grpSpPr>
        <p:sp>
          <p:nvSpPr>
            <p:cNvPr id="12" name="Pink: 43%"/>
            <p:cNvSpPr/>
            <p:nvPr userDrawn="1"/>
          </p:nvSpPr>
          <p:spPr bwMode="gray">
            <a:xfrm>
              <a:off x="10782300" y="1639737"/>
              <a:ext cx="689705" cy="3783164"/>
            </a:xfrm>
            <a:prstGeom prst="rect">
              <a:avLst/>
            </a:prstGeom>
            <a:solidFill>
              <a:srgbClr val="E45785">
                <a:alpha val="56863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4" name="Background pink"/>
            <p:cNvSpPr/>
            <p:nvPr userDrawn="1"/>
          </p:nvSpPr>
          <p:spPr bwMode="auto">
            <a:xfrm>
              <a:off x="6127749" y="1639737"/>
              <a:ext cx="4991355" cy="3783164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5" name="Pink: 54%"/>
            <p:cNvSpPr/>
            <p:nvPr userDrawn="1"/>
          </p:nvSpPr>
          <p:spPr bwMode="gray">
            <a:xfrm>
              <a:off x="10782300" y="1639737"/>
              <a:ext cx="1049449" cy="3783164"/>
            </a:xfrm>
            <a:prstGeom prst="rect">
              <a:avLst/>
            </a:prstGeom>
            <a:solidFill>
              <a:srgbClr val="E45785">
                <a:alpha val="45490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 smtClean="0">
                <a:latin typeface="+mn-lt"/>
              </a:endParaRPr>
            </a:p>
          </p:txBody>
        </p:sp>
        <p:sp>
          <p:nvSpPr>
            <p:cNvPr id="18" name="Pink:65%"/>
            <p:cNvSpPr/>
            <p:nvPr userDrawn="1"/>
          </p:nvSpPr>
          <p:spPr bwMode="gray">
            <a:xfrm>
              <a:off x="11017189" y="1642206"/>
              <a:ext cx="1177672" cy="3783164"/>
            </a:xfrm>
            <a:prstGeom prst="rect">
              <a:avLst/>
            </a:prstGeom>
            <a:solidFill>
              <a:srgbClr val="E45785">
                <a:alpha val="34902"/>
              </a:srgbClr>
            </a:solidFill>
            <a:ln w="12700" algn="ctr">
              <a:noFill/>
              <a:miter lim="800000"/>
              <a:headEnd/>
              <a:tailEnd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r>
                <a:rPr lang="en-US" sz="3200" dirty="0" smtClean="0">
                  <a:latin typeface="+mn-lt"/>
                </a:rPr>
                <a:t> </a:t>
              </a:r>
            </a:p>
          </p:txBody>
        </p:sp>
      </p:grpSp>
      <p:sp>
        <p:nvSpPr>
          <p:cNvPr id="3" name="Footer_security classification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7" name="Date" hidden="1"/>
          <p:cNvSpPr>
            <a:spLocks noGrp="1"/>
          </p:cNvSpPr>
          <p:nvPr userDrawn="1">
            <p:ph type="dt" sz="quarter" idx="17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/>
          <a:lstStyle/>
          <a:p>
            <a:fld id="{631CED19-27F7-4D05-847C-E59ED2A84874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17" name="Credit text"/>
          <p:cNvSpPr>
            <a:spLocks noGrp="1"/>
          </p:cNvSpPr>
          <p:nvPr userDrawn="1">
            <p:ph type="body" sz="quarter" idx="14" hasCustomPrompt="1"/>
          </p:nvPr>
        </p:nvSpPr>
        <p:spPr bwMode="white">
          <a:xfrm>
            <a:off x="6479757" y="4736592"/>
            <a:ext cx="4397134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6" name="Quote text"/>
          <p:cNvSpPr>
            <a:spLocks noGrp="1"/>
          </p:cNvSpPr>
          <p:nvPr userDrawn="1">
            <p:ph type="body" sz="quarter" idx="11"/>
          </p:nvPr>
        </p:nvSpPr>
        <p:spPr bwMode="white">
          <a:xfrm>
            <a:off x="6319949" y="2011681"/>
            <a:ext cx="4564247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Slide Title"/>
          <p:cNvSpPr>
            <a:spLocks noGrp="1"/>
          </p:cNvSpPr>
          <p:nvPr userDrawn="1">
            <p:ph type="title"/>
          </p:nvPr>
        </p:nvSpPr>
        <p:spPr>
          <a:xfrm>
            <a:off x="583994" y="460552"/>
            <a:ext cx="985990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Bullet text"/>
          <p:cNvSpPr>
            <a:spLocks noGrp="1"/>
          </p:cNvSpPr>
          <p:nvPr>
            <p:ph type="body" sz="quarter" idx="16"/>
          </p:nvPr>
        </p:nvSpPr>
        <p:spPr>
          <a:xfrm>
            <a:off x="583995" y="1639738"/>
            <a:ext cx="5075330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7681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_page number"/>
          <p:cNvSpPr txBox="1">
            <a:spLocks/>
          </p:cNvSpPr>
          <p:nvPr/>
        </p:nvSpPr>
        <p:spPr>
          <a:xfrm>
            <a:off x="10008938" y="6556249"/>
            <a:ext cx="1840930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_security classification"/>
          <p:cNvSpPr>
            <a:spLocks noGrp="1"/>
          </p:cNvSpPr>
          <p:nvPr>
            <p:ph type="ftr" sz="quarter" idx="3"/>
          </p:nvPr>
        </p:nvSpPr>
        <p:spPr>
          <a:xfrm>
            <a:off x="5931174" y="6533388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800367" y="6527657"/>
            <a:ext cx="2745514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 smtClean="0">
                <a:solidFill>
                  <a:schemeClr val="tx2"/>
                </a:solidFill>
              </a:rPr>
              <a:t>©2020 Check Point Software Technologies</a:t>
            </a:r>
            <a:r>
              <a:rPr lang="en-US" sz="900" kern="0" baseline="0" dirty="0" smtClean="0">
                <a:solidFill>
                  <a:schemeClr val="tx2"/>
                </a:solidFill>
              </a:rPr>
              <a:t> </a:t>
            </a:r>
            <a:r>
              <a:rPr lang="en-US" sz="900" kern="0" dirty="0" smtClean="0">
                <a:solidFill>
                  <a:schemeClr val="tx2"/>
                </a:solidFill>
              </a:rPr>
              <a:t>Ltd. </a:t>
            </a:r>
            <a:endParaRPr lang="en-US" sz="900" kern="0" dirty="0">
              <a:solidFill>
                <a:schemeClr val="tx2"/>
              </a:solidFill>
            </a:endParaRPr>
          </a:p>
        </p:txBody>
      </p:sp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27-Mar-20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995" y="1534474"/>
            <a:ext cx="11025242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994" y="460552"/>
            <a:ext cx="985990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1" y="6430508"/>
            <a:ext cx="12192000" cy="101600"/>
            <a:chOff x="-76200" y="6495052"/>
            <a:chExt cx="12188825" cy="101600"/>
          </a:xfrm>
        </p:grpSpPr>
        <p:cxnSp>
          <p:nvCxnSpPr>
            <p:cNvPr id="92" name="Footer line"/>
            <p:cNvCxnSpPr/>
            <p:nvPr userDrawn="1"/>
          </p:nvCxnSpPr>
          <p:spPr bwMode="auto">
            <a:xfrm>
              <a:off x="-76200" y="6541347"/>
              <a:ext cx="83157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93" name="Picture 2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76" y="6495052"/>
              <a:ext cx="3251200" cy="10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4" name="Footer line"/>
            <p:cNvCxnSpPr/>
            <p:nvPr userDrawn="1"/>
          </p:nvCxnSpPr>
          <p:spPr bwMode="auto">
            <a:xfrm>
              <a:off x="4161767" y="6545184"/>
              <a:ext cx="795085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59" y="201999"/>
            <a:ext cx="1289640" cy="80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1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accent1"/>
        </a:buClr>
        <a:buSzPct val="85000"/>
        <a:buFont typeface="Calibri" panose="020F0502020204030204" pitchFamily="34" charset="0"/>
        <a:buChar char="•"/>
        <a:defRPr lang="en-US" sz="280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400" dirty="0" smtClean="0">
          <a:solidFill>
            <a:schemeClr val="tx1"/>
          </a:solidFill>
          <a:latin typeface="+mn-lt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Char char="̶"/>
        <a:defRPr lang="en-US" sz="2000" dirty="0" smtClean="0">
          <a:solidFill>
            <a:schemeClr val="tx1"/>
          </a:solidFill>
          <a:latin typeface="+mn-lt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2183E"/>
              </a:buClr>
              <a:buSzPct val="65000"/>
            </a:pPr>
            <a:endParaRPr lang="en-US" dirty="0">
              <a:solidFill>
                <a:srgbClr val="4D4D4F">
                  <a:tint val="75000"/>
                </a:srgbClr>
              </a:solidFill>
              <a:latin typeface="Helvetica" pitchFamily="34" charset="0"/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Transit </a:t>
            </a:r>
            <a:r>
              <a:rPr lang="en-US" sz="2800" dirty="0"/>
              <a:t>Gateway </a:t>
            </a:r>
            <a:r>
              <a:rPr lang="en-US" sz="2800" dirty="0" smtClean="0"/>
              <a:t>Blueprint </a:t>
            </a:r>
            <a:r>
              <a:rPr lang="en-US" sz="2800" dirty="0"/>
              <a:t>2.0 </a:t>
            </a:r>
            <a:r>
              <a:rPr lang="en-US" sz="2800" dirty="0" smtClean="0"/>
              <a:t>– Architecture</a:t>
            </a:r>
            <a:endParaRPr lang="en-US" sz="2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74615"/>
              </p:ext>
            </p:extLst>
          </p:nvPr>
        </p:nvGraphicFramePr>
        <p:xfrm>
          <a:off x="316685" y="3463431"/>
          <a:ext cx="26283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519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10.30.0.0/16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GW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ENI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eth1 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 bwMode="auto">
          <a:xfrm>
            <a:off x="9730619" y="1874581"/>
            <a:ext cx="1588293" cy="1400414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30485"/>
              </p:ext>
            </p:extLst>
          </p:nvPr>
        </p:nvGraphicFramePr>
        <p:xfrm>
          <a:off x="316683" y="4790950"/>
          <a:ext cx="26283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9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9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519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10.30.0.0/16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51986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Active GW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ENI eth1 internal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 bwMode="auto">
          <a:xfrm>
            <a:off x="316683" y="126576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 Route Table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6683" y="321661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 Route Table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16685" y="4538430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 Route Table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09941" y="1437087"/>
            <a:ext cx="3176587" cy="3940639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38" y="1563019"/>
            <a:ext cx="684656" cy="684656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" idx="0"/>
            <a:endCxn id="5" idx="2"/>
          </p:cNvCxnSpPr>
          <p:nvPr/>
        </p:nvCxnSpPr>
        <p:spPr bwMode="auto">
          <a:xfrm>
            <a:off x="4698234" y="1437087"/>
            <a:ext cx="0" cy="39406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3109941" y="3219593"/>
            <a:ext cx="317658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86" y="2818199"/>
            <a:ext cx="968463" cy="680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80" y="2818199"/>
            <a:ext cx="968463" cy="68020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 bwMode="auto">
          <a:xfrm flipH="1">
            <a:off x="3103317" y="4346032"/>
            <a:ext cx="317658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4" y="2398205"/>
            <a:ext cx="404626" cy="4053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4" y="3453592"/>
            <a:ext cx="404626" cy="4053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7" y="2398543"/>
            <a:ext cx="404626" cy="4053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100000" l="2062" r="100000">
                        <a14:foregroundMark x1="39640" y1="41007" x2="39640" y2="410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97" y="3455345"/>
            <a:ext cx="404626" cy="405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76" y="894644"/>
            <a:ext cx="935917" cy="93591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4402318" y="1401662"/>
            <a:ext cx="591833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FFFFFF"/>
                </a:solidFill>
                <a:latin typeface="Calibri"/>
              </a:rPr>
              <a:t>IGW</a:t>
            </a:r>
            <a:endParaRPr lang="en-US" sz="14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487890" y="5392631"/>
            <a:ext cx="832397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2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AZ-1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080645" y="5392631"/>
            <a:ext cx="832397" cy="400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2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AZ-2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490425" y="4378625"/>
            <a:ext cx="832397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080645" y="4378271"/>
            <a:ext cx="832397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Subnet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3363625" y="4071718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948778" y="4071718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Internal Subnet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961485" y="1434723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359018" y="1434730"/>
            <a:ext cx="1080583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0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External Subnet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230276" y="2942957"/>
            <a:ext cx="935917" cy="95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 bwMode="auto">
          <a:xfrm>
            <a:off x="4278311" y="2611697"/>
            <a:ext cx="845906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Sync</a:t>
            </a:r>
            <a:endParaRPr lang="en-US" sz="2400" dirty="0">
              <a:solidFill>
                <a:srgbClr val="D5D5D5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353120" y="1032699"/>
            <a:ext cx="1074254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Security VPC</a:t>
            </a:r>
            <a:b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</a:b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10.30.0.0/16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65" y="1470534"/>
            <a:ext cx="684656" cy="684656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 bwMode="auto">
          <a:xfrm>
            <a:off x="9980482" y="1427399"/>
            <a:ext cx="11947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1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10.110.0.0/16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48" y="1976684"/>
            <a:ext cx="979831" cy="97983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 bwMode="auto">
          <a:xfrm>
            <a:off x="9954577" y="2732517"/>
            <a:ext cx="114037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Host X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10.110.0.11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9730619" y="4315947"/>
            <a:ext cx="1588293" cy="1400414"/>
          </a:xfrm>
          <a:prstGeom prst="rect">
            <a:avLst/>
          </a:prstGeom>
          <a:ln>
            <a:solidFill>
              <a:srgbClr val="FFC000"/>
            </a:solidFill>
            <a:headEnd/>
            <a:tailEnd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endParaRPr lang="en-US" sz="240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65" y="3911900"/>
            <a:ext cx="684656" cy="68465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9927393" y="5744774"/>
            <a:ext cx="1194738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2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10.120.0.0/16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48" y="4418050"/>
            <a:ext cx="979831" cy="97983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 bwMode="auto">
          <a:xfrm>
            <a:off x="9954577" y="5173883"/>
            <a:ext cx="114037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Host Y</a:t>
            </a:r>
          </a:p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4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10.120.0.22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42690"/>
              </p:ext>
            </p:extLst>
          </p:nvPr>
        </p:nvGraphicFramePr>
        <p:xfrm>
          <a:off x="6530478" y="1912178"/>
          <a:ext cx="2890054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27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445027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Destination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10.110.0.0/16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(Spoke 1)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Spoke 1 attachment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10.120.0.0/16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(Spoke 2)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Spoke 2 attachment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 bwMode="auto">
          <a:xfrm>
            <a:off x="6530478" y="1658455"/>
            <a:ext cx="2112830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</a:t>
            </a:r>
            <a:r>
              <a:rPr lang="en-US" sz="1200" b="1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Security VPC</a:t>
            </a: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 Route Table</a:t>
            </a: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73826"/>
              </p:ext>
            </p:extLst>
          </p:nvPr>
        </p:nvGraphicFramePr>
        <p:xfrm>
          <a:off x="6530478" y="4609440"/>
          <a:ext cx="289005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27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445027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 gateway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 bwMode="auto">
          <a:xfrm>
            <a:off x="6530478" y="4355717"/>
            <a:ext cx="2046482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72183E"/>
              </a:buClr>
              <a:buSzPct val="65000"/>
            </a:pP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TGW </a:t>
            </a:r>
            <a:r>
              <a:rPr lang="en-US" sz="1200" b="1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Spoke VPCs</a:t>
            </a:r>
            <a:r>
              <a:rPr lang="en-US" sz="1200" dirty="0">
                <a:solidFill>
                  <a:srgbClr val="D5D5D5">
                    <a:lumMod val="50000"/>
                  </a:srgbClr>
                </a:solidFill>
                <a:latin typeface="Calibri"/>
              </a:rPr>
              <a:t> Route Table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99" y="3490499"/>
            <a:ext cx="631750" cy="608693"/>
          </a:xfrm>
          <a:prstGeom prst="rect">
            <a:avLst/>
          </a:prstGeom>
        </p:spPr>
      </p:pic>
      <p:cxnSp>
        <p:nvCxnSpPr>
          <p:cNvPr id="78" name="Elbow Connector 77"/>
          <p:cNvCxnSpPr/>
          <p:nvPr/>
        </p:nvCxnSpPr>
        <p:spPr bwMode="auto">
          <a:xfrm rot="10800000" flipV="1">
            <a:off x="5694525" y="3931047"/>
            <a:ext cx="2163083" cy="859902"/>
          </a:xfrm>
          <a:prstGeom prst="bentConnector3">
            <a:avLst>
              <a:gd name="adj1" fmla="val 6959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Elbow Connector 88"/>
          <p:cNvCxnSpPr>
            <a:stCxn id="74" idx="2"/>
            <a:endCxn id="59" idx="0"/>
          </p:cNvCxnSpPr>
          <p:nvPr/>
        </p:nvCxnSpPr>
        <p:spPr bwMode="auto">
          <a:xfrm rot="16200000" flipH="1">
            <a:off x="9211391" y="3002574"/>
            <a:ext cx="216756" cy="2409991"/>
          </a:xfrm>
          <a:prstGeom prst="bentConnector3">
            <a:avLst>
              <a:gd name="adj1" fmla="val -7127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22" idx="3"/>
          </p:cNvCxnSpPr>
          <p:nvPr/>
        </p:nvCxnSpPr>
        <p:spPr bwMode="auto">
          <a:xfrm>
            <a:off x="5694523" y="2601222"/>
            <a:ext cx="2180298" cy="996097"/>
          </a:xfrm>
          <a:prstGeom prst="bentConnector3">
            <a:avLst>
              <a:gd name="adj1" fmla="val 30174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Oval 102"/>
          <p:cNvSpPr/>
          <p:nvPr/>
        </p:nvSpPr>
        <p:spPr bwMode="auto">
          <a:xfrm>
            <a:off x="8882470" y="307161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05" name="Oval 104"/>
          <p:cNvSpPr/>
          <p:nvPr/>
        </p:nvSpPr>
        <p:spPr bwMode="auto">
          <a:xfrm>
            <a:off x="6408001" y="3988586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427870" y="3256843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8897240" y="3772974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/>
          </p:nvPr>
        </p:nvGraphicFramePr>
        <p:xfrm>
          <a:off x="316685" y="1519483"/>
          <a:ext cx="26283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Destination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10.0.0.0/16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0.0.0.0/0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Internet GW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02342"/>
              </p:ext>
            </p:extLst>
          </p:nvPr>
        </p:nvGraphicFramePr>
        <p:xfrm>
          <a:off x="316685" y="1519483"/>
          <a:ext cx="26283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198">
                  <a:extLst>
                    <a:ext uri="{9D8B030D-6E8A-4147-A177-3AD203B41FA5}">
                      <a16:colId xmlns:a16="http://schemas.microsoft.com/office/drawing/2014/main" val="1179569883"/>
                    </a:ext>
                  </a:extLst>
                </a:gridCol>
                <a:gridCol w="1314198">
                  <a:extLst>
                    <a:ext uri="{9D8B030D-6E8A-4147-A177-3AD203B41FA5}">
                      <a16:colId xmlns:a16="http://schemas.microsoft.com/office/drawing/2014/main" val="2394418378"/>
                    </a:ext>
                  </a:extLst>
                </a:gridCol>
              </a:tblGrid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Destination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Target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84441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10.30.0.0/16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58666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10.110.0.0/16</a:t>
                      </a:r>
                    </a:p>
                    <a:p>
                      <a:r>
                        <a:rPr lang="en-US" sz="1200" dirty="0" smtClean="0"/>
                        <a:t>(Spoke</a:t>
                      </a:r>
                      <a:r>
                        <a:rPr lang="en-US" sz="1200" baseline="0" dirty="0" smtClean="0"/>
                        <a:t> 1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77165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10.120.0.0/16</a:t>
                      </a:r>
                    </a:p>
                    <a:p>
                      <a:r>
                        <a:rPr lang="en-US" sz="1200" dirty="0" smtClean="0"/>
                        <a:t>(Spoke 2)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60143"/>
                  </a:ext>
                </a:extLst>
              </a:tr>
              <a:tr h="1968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0.0.0.0/0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Internet GW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9053"/>
                  </a:ext>
                </a:extLst>
              </a:tr>
            </a:tbl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8498356" y="4303310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cxnSp>
        <p:nvCxnSpPr>
          <p:cNvPr id="69" name="Elbow Connector 68"/>
          <p:cNvCxnSpPr>
            <a:stCxn id="44" idx="2"/>
            <a:endCxn id="74" idx="0"/>
          </p:cNvCxnSpPr>
          <p:nvPr/>
        </p:nvCxnSpPr>
        <p:spPr bwMode="auto">
          <a:xfrm rot="5400000">
            <a:off x="9212020" y="2177752"/>
            <a:ext cx="215503" cy="2409991"/>
          </a:xfrm>
          <a:prstGeom prst="bentConnector3">
            <a:avLst>
              <a:gd name="adj1" fmla="val 37386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Oval 71"/>
          <p:cNvSpPr/>
          <p:nvPr/>
        </p:nvSpPr>
        <p:spPr bwMode="auto">
          <a:xfrm>
            <a:off x="2244872" y="4508057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2349221" y="122802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8610687" y="1611631"/>
            <a:ext cx="274320" cy="274320"/>
          </a:xfrm>
          <a:prstGeom prst="ellipse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buClr>
                <a:srgbClr val="72183E"/>
              </a:buClr>
              <a:buSzPct val="115000"/>
            </a:pPr>
            <a:r>
              <a:rPr lang="en-US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AU"/>
          </a:p>
        </p:txBody>
      </p:sp>
      <p:cxnSp>
        <p:nvCxnSpPr>
          <p:cNvPr id="80" name="Elbow Connector 79"/>
          <p:cNvCxnSpPr>
            <a:endCxn id="23" idx="2"/>
          </p:cNvCxnSpPr>
          <p:nvPr/>
        </p:nvCxnSpPr>
        <p:spPr bwMode="auto">
          <a:xfrm rot="16200000" flipV="1">
            <a:off x="5079681" y="4273231"/>
            <a:ext cx="829693" cy="463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46209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 animBg="1"/>
      <p:bldP spid="107" grpId="0" animBg="1"/>
      <p:bldP spid="64" grpId="0" animBg="1"/>
      <p:bldP spid="72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 [Protected] Distribution or modification is subject to approval 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83226" y="214685"/>
            <a:ext cx="11003780" cy="5919415"/>
          </a:xfrm>
        </p:spPr>
        <p:txBody>
          <a:bodyPr/>
          <a:lstStyle/>
          <a:p>
            <a:r>
              <a:rPr lang="en-US" dirty="0" smtClean="0"/>
              <a:t>TGW Attachments </a:t>
            </a:r>
          </a:p>
          <a:p>
            <a:pPr lvl="1"/>
            <a:r>
              <a:rPr lang="en-US" dirty="0" smtClean="0"/>
              <a:t>Security VPC </a:t>
            </a:r>
            <a:r>
              <a:rPr lang="en-US" dirty="0" smtClean="0">
                <a:sym typeface="Wingdings" panose="05000000000000000000" pitchFamily="2" charset="2"/>
              </a:rPr>
              <a:t> TGW subnet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Spoke1  Spoke1 external subnet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Spoke2  Spoke2 external subnet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TGW Route Tables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Spoke Route Table, associated to Spoke1 and Spoke2 attachment,  default route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CP Route </a:t>
            </a:r>
            <a:r>
              <a:rPr lang="en-US" dirty="0">
                <a:sym typeface="Wingdings" panose="05000000000000000000" pitchFamily="2" charset="2"/>
              </a:rPr>
              <a:t>Table, associated to </a:t>
            </a:r>
            <a:r>
              <a:rPr lang="en-US" dirty="0" smtClean="0">
                <a:sym typeface="Wingdings" panose="05000000000000000000" pitchFamily="2" charset="2"/>
              </a:rPr>
              <a:t>security </a:t>
            </a:r>
            <a:r>
              <a:rPr lang="en-US" dirty="0">
                <a:sym typeface="Wingdings" panose="05000000000000000000" pitchFamily="2" charset="2"/>
              </a:rPr>
              <a:t>attachment,  </a:t>
            </a:r>
            <a:r>
              <a:rPr lang="en-US" dirty="0" smtClean="0">
                <a:sym typeface="Wingdings" panose="05000000000000000000" pitchFamily="2" charset="2"/>
              </a:rPr>
              <a:t>propagated to </a:t>
            </a:r>
            <a:r>
              <a:rPr lang="en-US" dirty="0">
                <a:sym typeface="Wingdings" panose="05000000000000000000" pitchFamily="2" charset="2"/>
              </a:rPr>
              <a:t>Spoke1 and Spoke2 </a:t>
            </a:r>
            <a:r>
              <a:rPr lang="en-US" dirty="0" smtClean="0">
                <a:sym typeface="Wingdings" panose="05000000000000000000" pitchFamily="2" charset="2"/>
              </a:rPr>
              <a:t>attachment, propagated routes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03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heck Point 2016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E45785"/>
      </a:accent1>
      <a:accent2>
        <a:srgbClr val="72183E"/>
      </a:accent2>
      <a:accent3>
        <a:srgbClr val="A7A9AC"/>
      </a:accent3>
      <a:accent4>
        <a:srgbClr val="202121"/>
      </a:accent4>
      <a:accent5>
        <a:srgbClr val="DCDBDC"/>
      </a:accent5>
      <a:accent6>
        <a:srgbClr val="6D6E71"/>
      </a:accent6>
      <a:hlink>
        <a:srgbClr val="293896"/>
      </a:hlink>
      <a:folHlink>
        <a:srgbClr val="592351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357765-8C51-4FC5-A9A1-E52D162B29E3}" vid="{5326CA88-B9C3-4AA7-9B17-7E2B7911B1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381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Ciscolight</vt:lpstr>
      <vt:lpstr>Helvetica</vt:lpstr>
      <vt:lpstr>Wingdings</vt:lpstr>
      <vt:lpstr>Blank</vt:lpstr>
      <vt:lpstr>Transit Gateway Blueprint 2.0 –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Gateway Blueprint 2.0 – Architecture</dc:title>
  <dc:creator>Richard Cove</dc:creator>
  <cp:lastModifiedBy>Richard Cove</cp:lastModifiedBy>
  <cp:revision>4</cp:revision>
  <dcterms:created xsi:type="dcterms:W3CDTF">2020-03-02T04:50:35Z</dcterms:created>
  <dcterms:modified xsi:type="dcterms:W3CDTF">2020-03-27T06:07:46Z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Protected</vt:lpwstr>
  </property>
  <property fmtid="{D5CDD505-2E9C-101B-9397-08002B2CF9AE}" pid="3" name="ClassificationDisplay">
    <vt:lpwstr>[Protected] Distribution or modification is subject to approval</vt:lpwstr>
  </property>
  <property fmtid="{D5CDD505-2E9C-101B-9397-08002B2CF9AE}" pid="4" name="Verifier">
    <vt:lpwstr>PT0rPSMqMSGC</vt:lpwstr>
  </property>
  <property fmtid="{D5CDD505-2E9C-101B-9397-08002B2CF9AE}" pid="5" name="PolicyName">
    <vt:lpwstr>PT0rPSMqMSGC</vt:lpwstr>
  </property>
  <property fmtid="{D5CDD505-2E9C-101B-9397-08002B2CF9AE}" pid="6" name="PolicyID">
    <vt:lpwstr>VS1wfXdwdyVLMpMwdn1xMWU9Xil0dGZaLGIujVxMKieWLXVy</vt:lpwstr>
  </property>
  <property fmtid="{D5CDD505-2E9C-101B-9397-08002B2CF9AE}" pid="7" name="DomainID">
    <vt:lpwstr>XX90eXZ5dXRLZ0Bif311YmRpXnh1dWRaeWR4X1tEeHVDeHV1</vt:lpwstr>
  </property>
  <property fmtid="{D5CDD505-2E9C-101B-9397-08002B2CF9AE}" pid="8" name="HText">
    <vt:lpwstr>Np82JjIsJjCDMy1yizk2JiYwkT0xLDuZaTs6T4abLCyVISYkIICLnV+Fl0GDioOfmpOGT4SKUpWZlYGBg42A</vt:lpwstr>
  </property>
  <property fmtid="{D5CDD505-2E9C-101B-9397-08002B2CF9AE}" pid="9" name="FText">
    <vt:lpwstr>Np82JjIsJjCDMy1yizk2JiYwkT0xLDuZaTs6T4abLCyVISYkIICLnV+Fl0GDioOfmpOGT4SKUpWZlYGBg42AMA==</vt:lpwstr>
  </property>
  <property fmtid="{D5CDD505-2E9C-101B-9397-08002B2CF9AE}" pid="10" name="WMark">
    <vt:lpwstr/>
  </property>
  <property fmtid="{D5CDD505-2E9C-101B-9397-08002B2CF9AE}" pid="11" name="Set">
    <vt:lpwstr>OT0xLA==</vt:lpwstr>
  </property>
  <property fmtid="{D5CDD505-2E9C-101B-9397-08002B2CF9AE}" pid="12" name="Version">
    <vt:lpwstr>Xw==</vt:lpwstr>
  </property>
</Properties>
</file>