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89" r:id="rId3"/>
    <p:sldMasterId id="2147483691" r:id="rId4"/>
    <p:sldMasterId id="2147483693" r:id="rId5"/>
  </p:sldMasterIdLst>
  <p:notesMasterIdLst>
    <p:notesMasterId r:id="rId20"/>
  </p:notesMasterIdLst>
  <p:sldIdLst>
    <p:sldId id="1310" r:id="rId6"/>
    <p:sldId id="639" r:id="rId7"/>
    <p:sldId id="1309" r:id="rId8"/>
    <p:sldId id="816" r:id="rId9"/>
    <p:sldId id="820" r:id="rId10"/>
    <p:sldId id="810" r:id="rId11"/>
    <p:sldId id="817" r:id="rId12"/>
    <p:sldId id="811" r:id="rId13"/>
    <p:sldId id="812" r:id="rId14"/>
    <p:sldId id="821" r:id="rId15"/>
    <p:sldId id="813" r:id="rId16"/>
    <p:sldId id="818" r:id="rId17"/>
    <p:sldId id="814" r:id="rId18"/>
    <p:sldId id="8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4660"/>
  </p:normalViewPr>
  <p:slideViewPr>
    <p:cSldViewPr>
      <p:cViewPr varScale="1">
        <p:scale>
          <a:sx n="68" d="100"/>
          <a:sy n="68" d="100"/>
        </p:scale>
        <p:origin x="14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2588-541A-4167-972E-3CC450DFB77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9F062-2B65-4C66-8E0C-BB8A4929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3BE9-3FC7-4E27-8D80-B3B26D76A1AB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George Mason University logo">
            <a:extLst>
              <a:ext uri="{FF2B5EF4-FFF2-40B4-BE49-F238E27FC236}">
                <a16:creationId xmlns:a16="http://schemas.microsoft.com/office/drawing/2014/main" id="{E33203BE-B1D4-48BF-9C86-B3AD95548C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" y="288925"/>
            <a:ext cx="17526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968B-118F-4A1F-9577-3066F579713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353-E0FC-4FC7-9224-88535FCD6023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15E9CCAC-9115-4133-8666-20B21AC5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97A8C31A-155F-42B7-B476-7DD1B7E47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Line 14">
            <a:extLst>
              <a:ext uri="{FF2B5EF4-FFF2-40B4-BE49-F238E27FC236}">
                <a16:creationId xmlns:a16="http://schemas.microsoft.com/office/drawing/2014/main" id="{5C9B463F-8A75-4A71-B247-9A5CBF5A1FA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252538"/>
            <a:ext cx="7772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EDE1001A-9244-451E-A89B-3A07979A70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075" y="6537325"/>
            <a:ext cx="904875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</a:rPr>
              <a:t> 1-</a:t>
            </a:r>
            <a:fld id="{EE4A4631-DD24-4822-B582-B33659120B0F}" type="slidenum">
              <a:rPr lang="en-US" altLang="en-US" sz="1400" b="1" smtClean="0">
                <a:solidFill>
                  <a:srgbClr val="FFFFFF"/>
                </a:solidFill>
                <a:latin typeface="Arial" panose="020B0604020202020204" pitchFamily="34" charset="0"/>
              </a:rPr>
              <a:pPr eaLnBrk="1" hangingPunct="1">
                <a:buSzPct val="100000"/>
                <a:defRPr/>
              </a:pPr>
              <a:t>‹#›</a:t>
            </a:fld>
            <a:endParaRPr lang="en-US" altLang="en-US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E658775-000F-4C49-B371-8CB6E659AF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5550" y="6392863"/>
            <a:ext cx="4287838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buSzPct val="100000"/>
              <a:defRPr/>
            </a:pPr>
            <a:r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t>Copyright © 2017, 20013, and 2009, Pearson Education, Inc.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79248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2" descr="Image result for George Mason University logo">
            <a:extLst>
              <a:ext uri="{FF2B5EF4-FFF2-40B4-BE49-F238E27FC236}">
                <a16:creationId xmlns:a16="http://schemas.microsoft.com/office/drawing/2014/main" id="{54F9F418-86D8-4DE1-9F14-96CCA6D2CD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" y="193535"/>
            <a:ext cx="1434737" cy="92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0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F63B-2015-4B45-8871-7A52030B01D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409FE-8E51-4084-8CA6-793ED79D786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234-A81E-43AC-8B52-5BB5281250E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CB62-D864-44A8-8577-BFBB3885BA8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BF65-C162-482C-AF3A-E8D02DF8FDD1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2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5CC4-6715-48AD-B304-0479EAE8C210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061E3-B0A9-4736-95C2-533F228D0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5233"/>
            <a:ext cx="1319349" cy="8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58FC-34F9-49F5-9CDE-550E42AAF229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1052512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724"/>
            <a:ext cx="8229600" cy="4745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1BC5-7865-40CE-A2D4-836A5C2F2C56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F843C-78C6-4EFA-B9CA-A32DCA62DB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345" y="48867"/>
            <a:ext cx="1461655" cy="9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5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CDDC-DB3B-4FFA-B1B9-E6BA8DB4AD3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872-D3D0-4CC6-82FD-CD73277CD5F6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9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2678-E883-4834-BB58-0B94FEDB8E4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3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1FE0-E32D-461F-BFDC-742BD1E45686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4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175" y="6405563"/>
            <a:ext cx="9147175" cy="457200"/>
          </a:xfrm>
          <a:prstGeom prst="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-80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685800" y="1252538"/>
            <a:ext cx="7772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92075" y="6537325"/>
            <a:ext cx="9048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400" b="1">
                <a:solidFill>
                  <a:srgbClr val="FFFFFF"/>
                </a:solidFill>
                <a:latin typeface="Arial" charset="0"/>
              </a:rPr>
              <a:t> 2-</a:t>
            </a:r>
            <a:fld id="{39B23250-12DF-4206-90AB-92D72462A6FA}" type="slidenum">
              <a:rPr lang="en-US" altLang="en-US" sz="1400" b="1">
                <a:solidFill>
                  <a:srgbClr val="FFFFFF"/>
                </a:solidFill>
                <a:latin typeface="Arial" charset="0"/>
              </a:rPr>
              <a:pPr eaLnBrk="1" hangingPunct="1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altLang="en-US" sz="14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2495550" y="6392863"/>
            <a:ext cx="42878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buSzPct val="100000"/>
              <a:defRPr/>
            </a:pPr>
            <a:r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t>Copyright © 2017, 20013, and 2009, Pearson Education, Inc.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79248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905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175" y="6405563"/>
            <a:ext cx="9147175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40080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685800" y="1252538"/>
            <a:ext cx="7772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92075" y="6537325"/>
            <a:ext cx="9048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12-</a:t>
            </a:r>
            <a:fld id="{6904A461-D8E8-400A-8EFE-F70669C54D2A}" type="slidenum"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</a:rPr>
              <a:pPr eaLnBrk="1" hangingPunct="1">
                <a:buClrTx/>
                <a:buFontTx/>
                <a:buNone/>
              </a:pPr>
              <a:t>‹#›</a:t>
            </a:fld>
            <a:endParaRPr lang="en-US" altLang="en-US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2495550" y="6392863"/>
            <a:ext cx="42878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t>Copyright © 2017, 20013, and 2009, Pearson Education, Inc.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79248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677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2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Intro to MATLAB - Chapter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F0D24FC6-FFEA-4F7F-8D9B-E4E54D4FF0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43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2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Intro to MATLAB - Chapter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F0D24FC6-FFEA-4F7F-8D9B-E4E54D4FF0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40C60-B598-A04A-8ECF-6E53D15D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31DEE8-5C1D-3F4A-ACED-98078BD57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752601"/>
            <a:ext cx="7886700" cy="4800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18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799-367B-49C5-9525-28A3AC15820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5C33-6A48-4416-842E-760DC3036FE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2E6A-1A94-4C53-BA22-C42F308724FC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F14-B708-4FCE-8965-936CBF8C9BF7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0D61E-1612-49D4-9589-E41DCD5DDD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700" y="110399"/>
            <a:ext cx="1752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470-BBB4-4CAB-A6C7-ADF69236EA04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0559-3574-4F19-9295-53E5617A3ECC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9B6-DBCF-45EA-B8AC-0EBED5D83299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CDS Sports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40B2-F0EC-413A-9337-8427D00CD29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AE60-BE39-4EA4-891D-E0961C1F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ECE-0183-40FC-B2CA-48472B9AD37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CDS Sports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71B1-4F74-41F6-973C-2CD8894E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0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0" charset="0"/>
        <a:defRPr sz="3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0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0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0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0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SzPct val="100000"/>
        <a:buFont typeface="Wingdings" pitchFamily="-80" charset="2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49263" rtl="0" eaLnBrk="0" fontAlgn="base" hangingPunct="0">
        <a:spcBef>
          <a:spcPts val="650"/>
        </a:spcBef>
        <a:spcAft>
          <a:spcPct val="0"/>
        </a:spcAft>
        <a:buSzPct val="100000"/>
        <a:buFont typeface="Wingdings" pitchFamily="-80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257300" indent="-342900" algn="l" defTabSz="449263" rtl="0" eaLnBrk="0" fontAlgn="base" hangingPunct="0">
        <a:spcBef>
          <a:spcPts val="575"/>
        </a:spcBef>
        <a:spcAft>
          <a:spcPct val="0"/>
        </a:spcAft>
        <a:buSzPct val="100000"/>
        <a:buFont typeface="Wingdings" pitchFamily="-80" charset="2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714500" indent="-3429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Wingdings" pitchFamily="-80" charset="2"/>
        <a:buChar char="§"/>
        <a:defRPr sz="2400">
          <a:solidFill>
            <a:srgbClr val="000000"/>
          </a:solidFill>
          <a:latin typeface="+mn-lt"/>
          <a:cs typeface="+mn-cs"/>
        </a:defRPr>
      </a:lvl4pPr>
      <a:lvl5pPr marL="2171700" indent="-3429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Wingdings" pitchFamily="-80" charset="2"/>
        <a:buChar char="§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330033"/>
          </a:solidFill>
          <a:latin typeface="Times New Roman" pitchFamily="16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330033"/>
          </a:solidFill>
          <a:latin typeface="Times New Roman" pitchFamily="16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SzPct val="100000"/>
        <a:buFont typeface="Wingdings" panose="05000000000000000000" pitchFamily="2" charset="2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49263" rtl="0" eaLnBrk="0" fontAlgn="base" hangingPunct="0">
        <a:spcBef>
          <a:spcPts val="65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257300" indent="-342900" algn="l" defTabSz="449263" rtl="0" eaLnBrk="0" fontAlgn="base" hangingPunct="0">
        <a:spcBef>
          <a:spcPts val="575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714500" indent="-3429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4pPr>
      <a:lvl5pPr marL="2171700" indent="-3429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Intro to MATLAB - Chapter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D24FC6-FFEA-4F7F-8D9B-E4E54D4FF0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7" descr="GMU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30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4850" y="500919"/>
            <a:ext cx="8077200" cy="5635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r>
              <a:rPr lang="en-US" altLang="en-US" b="1" dirty="0">
                <a:latin typeface="Arial" panose="020B0604020202020204" pitchFamily="34" charset="0"/>
              </a:rPr>
              <a:t>Project 2 and BB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D7DD9-1194-4CB9-BACF-E87B58380D22}"/>
              </a:ext>
            </a:extLst>
          </p:cNvPr>
          <p:cNvSpPr txBox="1"/>
          <p:nvPr/>
        </p:nvSpPr>
        <p:spPr>
          <a:xfrm>
            <a:off x="1504950" y="22098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grade your Project 2 as soon as I can.</a:t>
            </a:r>
          </a:p>
          <a:p>
            <a:endParaRPr lang="en-US" sz="2400" dirty="0"/>
          </a:p>
          <a:p>
            <a:r>
              <a:rPr lang="en-US" sz="2400" dirty="0"/>
              <a:t>Blackboard ‘weighted sums’</a:t>
            </a:r>
          </a:p>
        </p:txBody>
      </p:sp>
    </p:spTree>
    <p:extLst>
      <p:ext uri="{BB962C8B-B14F-4D97-AF65-F5344CB8AC3E}">
        <p14:creationId xmlns:p14="http://schemas.microsoft.com/office/powerpoint/2010/main" val="143607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Statistical Significance</a:t>
            </a:r>
          </a:p>
          <a:p>
            <a:pPr lvl="1"/>
            <a:r>
              <a:rPr lang="en-US" dirty="0"/>
              <a:t>Correlation coefficient |r| &gt; 0 implied a relationship</a:t>
            </a:r>
          </a:p>
          <a:p>
            <a:pPr lvl="1"/>
            <a:r>
              <a:rPr lang="en-US" dirty="0"/>
              <a:t>Hypothesis tests with  H</a:t>
            </a:r>
            <a:r>
              <a:rPr lang="en-US" baseline="-25000" dirty="0"/>
              <a:t>0</a:t>
            </a:r>
            <a:r>
              <a:rPr lang="en-US" dirty="0"/>
              <a:t> = no effect</a:t>
            </a:r>
          </a:p>
          <a:p>
            <a:pPr lvl="1"/>
            <a:r>
              <a:rPr lang="en-US" dirty="0"/>
              <a:t>Confidence Intervals (that didn’t include 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Compare the American and National Leagues</a:t>
            </a:r>
          </a:p>
          <a:p>
            <a:pPr lvl="1"/>
            <a:r>
              <a:rPr lang="en-US" dirty="0"/>
              <a:t>Designated Hitters</a:t>
            </a:r>
          </a:p>
          <a:p>
            <a:pPr lvl="1"/>
            <a:r>
              <a:rPr lang="en-US" dirty="0"/>
              <a:t>Pitchers throwing Home 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Margin of Error and how it is applied to Adjusted Statistics (like Slugging Average)</a:t>
            </a:r>
          </a:p>
          <a:p>
            <a:pPr lvl="1"/>
            <a:r>
              <a:rPr lang="en-US" dirty="0"/>
              <a:t>Adjusted Stats commonly use ‘weighted sums’ whose percentages affect the 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and use the Computational capabilities of Excel and StatCrunch needed in this chapter.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7345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7924800" cy="3962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Correlation to Detect Statistical Relationships</a:t>
            </a:r>
          </a:p>
          <a:p>
            <a:pPr marL="857250" lvl="1" indent="-457200"/>
            <a:r>
              <a:rPr lang="en-US" dirty="0"/>
              <a:t>Strong positive and negative linear relationships</a:t>
            </a:r>
          </a:p>
          <a:p>
            <a:pPr lvl="1"/>
            <a:r>
              <a:rPr lang="en-US" dirty="0"/>
              <a:t>  Correlation coefficient |r| &gt; 0 implied a relationship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and be able to define Linear Relationships:</a:t>
            </a:r>
          </a:p>
          <a:p>
            <a:pPr lvl="1"/>
            <a:r>
              <a:rPr lang="en-US" dirty="0"/>
              <a:t>Y-hat prediction of independent variable x</a:t>
            </a:r>
          </a:p>
          <a:p>
            <a:pPr lvl="1"/>
            <a:r>
              <a:rPr lang="en-US" dirty="0"/>
              <a:t>(Y – Y-hat)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residual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is the vertical distance between a data point and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line. Each data point has one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residual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. They are positive if they are above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line and negative if they are below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line. ... In other words,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residual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is the error that isn't explained by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line</a:t>
            </a:r>
            <a:endParaRPr lang="en-US" dirty="0"/>
          </a:p>
          <a:p>
            <a:pPr lvl="1"/>
            <a:r>
              <a:rPr lang="en-US" altLang="en-US" dirty="0"/>
              <a:t>That is, the value of Y is made up of two components: </a:t>
            </a:r>
          </a:p>
          <a:p>
            <a:pPr marL="914400" lvl="2">
              <a:buFont typeface="Arial" panose="020B0604020202020204" pitchFamily="34" charset="0"/>
              <a:buChar char="•"/>
            </a:pPr>
            <a:r>
              <a:rPr lang="en-US" altLang="en-US" u="sng" dirty="0"/>
              <a:t>a “systematic” component a + </a:t>
            </a:r>
            <a:r>
              <a:rPr lang="en-US" altLang="en-US" u="sng" dirty="0" err="1"/>
              <a:t>bX</a:t>
            </a:r>
            <a:r>
              <a:rPr lang="en-US" altLang="en-US" dirty="0"/>
              <a:t>, which is a linear function of the corresponding value of X, and </a:t>
            </a:r>
          </a:p>
          <a:p>
            <a:pPr marL="914400" lvl="2">
              <a:buFont typeface="Arial" panose="020B0604020202020204" pitchFamily="34" charset="0"/>
              <a:buChar char="•"/>
            </a:pPr>
            <a:r>
              <a:rPr lang="en-US" altLang="en-US" u="sng" dirty="0"/>
              <a:t>random error</a:t>
            </a:r>
            <a:r>
              <a:rPr lang="en-US" altLang="en-US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and be able to describe how to Remove the Effect of a Lurking Variable</a:t>
            </a:r>
          </a:p>
          <a:p>
            <a:pPr marL="857250" lvl="1" indent="-457200"/>
            <a:r>
              <a:rPr lang="en-US" dirty="0"/>
              <a:t>Re-do the analysis without it (not sophisticated but effective)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5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91336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7924800" cy="39624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9"/>
            </a:pPr>
            <a:r>
              <a:rPr lang="en-US" dirty="0"/>
              <a:t>Be able to answer What Does Nadal Do Better on Clay?</a:t>
            </a:r>
          </a:p>
          <a:p>
            <a:pPr lvl="1"/>
            <a:r>
              <a:rPr lang="en-US" dirty="0"/>
              <a:t>Win – by using Hypothesis test and Confidence Interval</a:t>
            </a:r>
          </a:p>
          <a:p>
            <a:pPr marL="457200" indent="-457200">
              <a:buAutoNum type="arabicPeriod" startAt="10"/>
            </a:pPr>
            <a:r>
              <a:rPr lang="en-US" dirty="0"/>
              <a:t>Recognize the Caution of Using Team-Level Data</a:t>
            </a:r>
          </a:p>
          <a:p>
            <a:pPr marL="857250" lvl="1" indent="-457200"/>
            <a:r>
              <a:rPr lang="en-US" dirty="0"/>
              <a:t>Not the same players year after year</a:t>
            </a:r>
          </a:p>
          <a:p>
            <a:pPr marL="457200" indent="-457200">
              <a:buAutoNum type="arabicPeriod" startAt="10"/>
            </a:pPr>
            <a:r>
              <a:rPr lang="en-US" dirty="0"/>
              <a:t>Learn and use the Computational capabilities of Excel and StatCrunch needed in this chapter.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5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519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 able to model the Relationship between Two Variables Using Simple Linear Regression</a:t>
            </a:r>
          </a:p>
          <a:p>
            <a:pPr marL="857250" lvl="1" indent="-457200"/>
            <a:r>
              <a:rPr lang="en-US" dirty="0"/>
              <a:t>With Excel Scatter Diagrams and trendlines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The Relationship between Wins Above Replacement and Team Wins</a:t>
            </a:r>
          </a:p>
          <a:p>
            <a:pPr marL="857250" lvl="1" indent="-457200"/>
            <a:r>
              <a:rPr lang="en-US" dirty="0"/>
              <a:t>Remember WAR is a measure of a player’s contribution to his/her team’s wins</a:t>
            </a:r>
          </a:p>
          <a:p>
            <a:pPr marL="857250" lvl="1" indent="-457200"/>
            <a:r>
              <a:rPr lang="en-US" dirty="0"/>
              <a:t>This didn’t stop Prof Severeni from doing a Regression analysis of WAR – using FanGraphs's definition of WAR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and be able to express the meaning of Regression to the Mean: Why the Best Tend to Get Worse and the Worst Tend to Get Better</a:t>
            </a:r>
          </a:p>
          <a:p>
            <a:pPr marL="857250" lvl="1" indent="-457200"/>
            <a:r>
              <a:rPr lang="en-US" dirty="0"/>
              <a:t>Regression to the Mean - Y’s vary more than X’s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Detect Clutch Hitting</a:t>
            </a:r>
          </a:p>
          <a:p>
            <a:pPr lvl="1"/>
            <a:r>
              <a:rPr lang="en-US" dirty="0"/>
              <a:t>Does clutch hitting even exist?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4410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eriod" startAt="7"/>
            </a:pPr>
            <a:r>
              <a:rPr lang="en-US" dirty="0"/>
              <a:t>Be able to answer Do NFL Coaches Expire? A Case of Missing Data</a:t>
            </a:r>
          </a:p>
          <a:p>
            <a:pPr marL="857250" lvl="1" indent="-457200"/>
            <a:r>
              <a:rPr lang="en-US" dirty="0"/>
              <a:t>Didn’t do this one in class</a:t>
            </a:r>
          </a:p>
          <a:p>
            <a:pPr marL="857250" lvl="1" indent="-457200"/>
            <a:r>
              <a:rPr lang="en-US" dirty="0"/>
              <a:t>When did we recognize ‘missing data’?</a:t>
            </a:r>
          </a:p>
          <a:p>
            <a:pPr marL="1257300" lvl="2" indent="-457200"/>
            <a:r>
              <a:rPr lang="en-US" dirty="0"/>
              <a:t>Designated Hitter</a:t>
            </a:r>
          </a:p>
          <a:p>
            <a:pPr marL="1257300" lvl="2" indent="-457200"/>
            <a:r>
              <a:rPr lang="en-US" dirty="0"/>
              <a:t>Serena Williams</a:t>
            </a:r>
          </a:p>
          <a:p>
            <a:pPr marL="457200" indent="-457200">
              <a:buAutoNum type="arabicPeriod" startAt="7"/>
            </a:pPr>
            <a:r>
              <a:rPr lang="en-US" dirty="0"/>
              <a:t>Understand Using Polynomial, Quadratic, Exponential and Logarithmic Regression to Model Nonlinear Relationships</a:t>
            </a:r>
          </a:p>
          <a:p>
            <a:pPr lvl="1"/>
            <a:r>
              <a:rPr lang="en-US" altLang="en-US" dirty="0"/>
              <a:t>Griffey’s home run rate by year(age).</a:t>
            </a:r>
          </a:p>
          <a:p>
            <a:pPr lvl="1"/>
            <a:r>
              <a:rPr lang="en-US" dirty="0"/>
              <a:t>Points per game versus average TOI for NHL forwards.</a:t>
            </a:r>
          </a:p>
          <a:p>
            <a:pPr lvl="1"/>
            <a:r>
              <a:rPr lang="en-US" altLang="en-US" dirty="0"/>
              <a:t>PASSING AND SCORING IN THE ENGLISH PREMIER LEAGUE</a:t>
            </a:r>
            <a:endParaRPr lang="en-US" dirty="0"/>
          </a:p>
          <a:p>
            <a:pPr marL="457200" indent="-457200">
              <a:buAutoNum type="arabicPeriod" startAt="7"/>
            </a:pPr>
            <a:r>
              <a:rPr lang="en-US" dirty="0"/>
              <a:t>Understand The Issue to Be Aware of When Using Multiyear Data</a:t>
            </a:r>
          </a:p>
          <a:p>
            <a:pPr marL="800100" lvl="2"/>
            <a:r>
              <a:rPr lang="en-US" altLang="en-US" dirty="0"/>
              <a:t>This type of situation is not uncommon whenever the dataset consists of players or teams measured several times over the course of several seasons. </a:t>
            </a:r>
          </a:p>
          <a:p>
            <a:pPr marL="800100" lvl="2"/>
            <a:r>
              <a:rPr lang="en-US" altLang="en-US" dirty="0"/>
              <a:t>In those cases, we do not expect the assumption that the error terms are completely random to be literally true. </a:t>
            </a:r>
          </a:p>
          <a:p>
            <a:pPr marL="800100" lvl="2"/>
            <a:r>
              <a:rPr lang="en-US" altLang="en-US" dirty="0"/>
              <a:t>Fortunately, even if this assumption is not satisfied, the estimates obtained in the linear regression analysis are still valid descriptions of the relationships in the data.</a:t>
            </a:r>
            <a:endParaRPr lang="en-US" dirty="0"/>
          </a:p>
          <a:p>
            <a:pPr marL="457200" indent="-457200">
              <a:buAutoNum type="arabicPeriod" startAt="7"/>
            </a:pPr>
            <a:r>
              <a:rPr lang="en-US" dirty="0"/>
              <a:t>Learn and use the Computational capabilities of Excel and StatCrunch needed in this chapter.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2903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4850" y="500919"/>
            <a:ext cx="8077200" cy="5635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r>
              <a:rPr lang="en-US" altLang="en-US" b="1" dirty="0">
                <a:latin typeface="Arial" panose="020B0604020202020204" pitchFamily="34" charset="0"/>
              </a:rPr>
              <a:t>Final Exam 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62CE7C-3710-4B6E-88EC-351061F18586}"/>
              </a:ext>
            </a:extLst>
          </p:cNvPr>
          <p:cNvGraphicFramePr>
            <a:graphicFrameLocks noGrp="1"/>
          </p:cNvGraphicFramePr>
          <p:nvPr/>
        </p:nvGraphicFramePr>
        <p:xfrm>
          <a:off x="1681899" y="1563624"/>
          <a:ext cx="6123102" cy="4585741"/>
        </p:xfrm>
        <a:graphic>
          <a:graphicData uri="http://schemas.openxmlformats.org/drawingml/2006/table">
            <a:tbl>
              <a:tblPr/>
              <a:tblGrid>
                <a:gridCol w="2041034">
                  <a:extLst>
                    <a:ext uri="{9D8B030D-6E8A-4147-A177-3AD203B41FA5}">
                      <a16:colId xmlns:a16="http://schemas.microsoft.com/office/drawing/2014/main" val="3861807827"/>
                    </a:ext>
                  </a:extLst>
                </a:gridCol>
                <a:gridCol w="2041034">
                  <a:extLst>
                    <a:ext uri="{9D8B030D-6E8A-4147-A177-3AD203B41FA5}">
                      <a16:colId xmlns:a16="http://schemas.microsoft.com/office/drawing/2014/main" val="1388742596"/>
                    </a:ext>
                  </a:extLst>
                </a:gridCol>
                <a:gridCol w="2041034">
                  <a:extLst>
                    <a:ext uri="{9D8B030D-6E8A-4147-A177-3AD203B41FA5}">
                      <a16:colId xmlns:a16="http://schemas.microsoft.com/office/drawing/2014/main" val="3985260605"/>
                    </a:ext>
                  </a:extLst>
                </a:gridCol>
              </a:tblGrid>
              <a:tr h="144224">
                <a:tc gridSpan="3">
                  <a:txBody>
                    <a:bodyPr/>
                    <a:lstStyle/>
                    <a:p>
                      <a:r>
                        <a:rPr lang="en-US" sz="1600" b="1"/>
                        <a:t>MONDAY – WEDNESDAY</a:t>
                      </a:r>
                      <a:endParaRPr lang="en-US" sz="1600"/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91623"/>
                  </a:ext>
                </a:extLst>
              </a:tr>
              <a:tr h="144224">
                <a:tc>
                  <a:txBody>
                    <a:bodyPr/>
                    <a:lstStyle/>
                    <a:p>
                      <a:r>
                        <a:rPr lang="en-US" sz="1600" b="1"/>
                        <a:t>Class Time</a:t>
                      </a:r>
                      <a:endParaRPr lang="en-US" sz="1600"/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Exam Date</a:t>
                      </a:r>
                      <a:endParaRPr lang="en-US" sz="1600"/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Exam Time</a:t>
                      </a:r>
                      <a:endParaRPr lang="en-US" sz="1600"/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90326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7:30 am – 10:10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7:30 am – 10:15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65699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7:30 am – 8:45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Wed. 12/9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7:30 am – 10:15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0375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9:00 am – 10:15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7:30 am – 10:15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75707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10:30 am – 1:10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10:30 am – 1:15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29819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10:30 am – 11:45 am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Wed. 12/9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10:30 am – 1:15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52874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12:00 pm – 1:15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10:30 am – 1:15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66602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1:30 pm – 4:10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1:30 pm – 4:15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41830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1:30 pm – 2:45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Wed. 12/9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1:30 pm – 4:15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256118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3:00 pm – 4:15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1:30 pm – 4:15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07200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4:30 pm – 7:10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4:30 pm – 7:15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17983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4:30 pm – 5:45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Wed. 12/9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4:30 pm – 7:15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8314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5:55 pm – 7:10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4:30 pm – 7:15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76267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7:20 pm – 10:00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7:30 pm – 10:15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2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7:20 pm – 8:35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Wed. 12/9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7:30 pm – 10:15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17670"/>
                  </a:ext>
                </a:extLst>
              </a:tr>
              <a:tr h="270859">
                <a:tc>
                  <a:txBody>
                    <a:bodyPr/>
                    <a:lstStyle/>
                    <a:p>
                      <a:r>
                        <a:rPr lang="en-US" sz="1600"/>
                        <a:t>8:45 pm – 10:00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Mon. 12/14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7:30 pm – 10:15 pm</a:t>
                      </a:r>
                    </a:p>
                  </a:txBody>
                  <a:tcPr marL="8794" marR="8794" marT="8794" marB="8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E4DDE-B227-4432-86E0-4A2D2D74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0D24FC6-FFEA-4F7F-8D9B-E4E54D4FF0BD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0CDBE-AD4F-455E-A209-98997E8F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056" y="85344"/>
            <a:ext cx="6295644" cy="1325563"/>
          </a:xfrm>
        </p:spPr>
        <p:txBody>
          <a:bodyPr/>
          <a:lstStyle/>
          <a:p>
            <a:r>
              <a:rPr lang="en-US" sz="2000" dirty="0"/>
              <a:t>Final Exam – 100 minutes – in class on BB</a:t>
            </a:r>
            <a:br>
              <a:rPr lang="en-US" sz="2000" dirty="0"/>
            </a:br>
            <a:r>
              <a:rPr lang="en-US" sz="2000" dirty="0"/>
              <a:t>25 Questions (2 questions have 2 parts) - Multiple Choice or True/False</a:t>
            </a:r>
            <a:br>
              <a:rPr lang="en-US" sz="2000" dirty="0"/>
            </a:br>
            <a:r>
              <a:rPr lang="en-US" sz="2000" dirty="0"/>
              <a:t>Open Book – formula sheet provided</a:t>
            </a:r>
            <a:br>
              <a:rPr lang="en-US" sz="2000" dirty="0"/>
            </a:br>
            <a:r>
              <a:rPr lang="en-US" sz="2000" dirty="0"/>
              <a:t>Use Excel – calculations only – no graphics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5A2638-18C7-4B92-931E-109401C401ED}"/>
              </a:ext>
            </a:extLst>
          </p:cNvPr>
          <p:cNvGraphicFramePr>
            <a:graphicFrameLocks noGrp="1"/>
          </p:cNvGraphicFramePr>
          <p:nvPr/>
        </p:nvGraphicFramePr>
        <p:xfrm>
          <a:off x="297180" y="1330452"/>
          <a:ext cx="8005572" cy="543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350">
                  <a:extLst>
                    <a:ext uri="{9D8B030D-6E8A-4147-A177-3AD203B41FA5}">
                      <a16:colId xmlns:a16="http://schemas.microsoft.com/office/drawing/2014/main" val="2264484170"/>
                    </a:ext>
                  </a:extLst>
                </a:gridCol>
                <a:gridCol w="2690775">
                  <a:extLst>
                    <a:ext uri="{9D8B030D-6E8A-4147-A177-3AD203B41FA5}">
                      <a16:colId xmlns:a16="http://schemas.microsoft.com/office/drawing/2014/main" val="3303295105"/>
                    </a:ext>
                  </a:extLst>
                </a:gridCol>
                <a:gridCol w="1864447">
                  <a:extLst>
                    <a:ext uri="{9D8B030D-6E8A-4147-A177-3AD203B41FA5}">
                      <a16:colId xmlns:a16="http://schemas.microsoft.com/office/drawing/2014/main" val="36830595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Topic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# Questions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# points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54711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Calculate Probability (including Conditional)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2331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Calculate Z-Scores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07814809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When can we use a ‘normal’ approximation (rules of thumb)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40693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Calculate Expected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614301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Sampling (random, biased, convenience, …)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259969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Distributions (Binomial, Normal, Student’s t)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732364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Confidence Intervals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15860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Margins of  Error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4419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Significance tests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971724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Variable types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72105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Interpreting results (statistical and in problem terms)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156008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Comparing Two Groups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121592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Using Regression Analysis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0879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Generating Random Samples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21856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Comparing Player and Team Performances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79612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Verification of compliance with the Honor Code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304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6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sz="1800" dirty="0"/>
              <a:t>Read the GMU Honor Code and certify that you will adhere to it.</a:t>
            </a:r>
          </a:p>
          <a:p>
            <a:pPr lvl="1"/>
            <a:r>
              <a:rPr lang="en-US" sz="1800" dirty="0"/>
              <a:t>Exam Question</a:t>
            </a:r>
          </a:p>
          <a:p>
            <a:pPr marL="457200" indent="-457200">
              <a:buAutoNum type="arabicPeriod" startAt="2"/>
            </a:pPr>
            <a:r>
              <a:rPr lang="en-US" sz="1800" dirty="0"/>
              <a:t>Understand why it is often necessary to filter out the noise to see the underlying relationships.</a:t>
            </a:r>
          </a:p>
          <a:p>
            <a:pPr marL="857250" lvl="1" indent="-457200"/>
            <a:r>
              <a:rPr lang="en-US" sz="1800" dirty="0"/>
              <a:t>Not considering players with minimal (or no) attempts, etc.</a:t>
            </a:r>
          </a:p>
          <a:p>
            <a:pPr marL="857250" lvl="1" indent="-457200"/>
            <a:r>
              <a:rPr lang="en-US" sz="1800" dirty="0"/>
              <a:t>Not considering ‘injury years’ in McGwire Hypothesis Analysis</a:t>
            </a:r>
          </a:p>
          <a:p>
            <a:pPr marL="457200" indent="-457200">
              <a:buAutoNum type="arabicPeriod" startAt="2"/>
            </a:pPr>
            <a:r>
              <a:rPr lang="en-US" sz="1800" dirty="0"/>
              <a:t>Understand the inherent randomness of data and how analytics methods  are designed to extract useful information in the presence of this randomness.</a:t>
            </a:r>
          </a:p>
          <a:p>
            <a:pPr lvl="1"/>
            <a:r>
              <a:rPr lang="en-US" sz="1800" dirty="0"/>
              <a:t>We asked what is the ‘true’ probability, average, proportion and used confidence intervals to look at this. </a:t>
            </a:r>
          </a:p>
          <a:p>
            <a:pPr marL="685800" lvl="1"/>
            <a:r>
              <a:rPr lang="en-US" sz="1800" dirty="0"/>
              <a:t>Creating ‘random samples’ and using sampling distributions and the CLT</a:t>
            </a:r>
          </a:p>
          <a:p>
            <a:pPr marL="457200" indent="-457200">
              <a:buAutoNum type="arabicPeriod" startAt="10"/>
            </a:pPr>
            <a:r>
              <a:rPr lang="en-US" sz="1800" dirty="0"/>
              <a:t>Recognize that when using statistical models of any type, it is important to keep in mind that they involve some idealization and simplification of complicated physical relationships.</a:t>
            </a:r>
          </a:p>
          <a:p>
            <a:pPr marL="857250" lvl="1" indent="-457200"/>
            <a:r>
              <a:rPr lang="en-US" sz="1800" dirty="0"/>
              <a:t>Assumptions in building our computational models (e.g., WHIP represents a pitcher’s control)</a:t>
            </a:r>
          </a:p>
          <a:p>
            <a:pPr marL="857250" lvl="1" indent="-457200"/>
            <a:r>
              <a:rPr lang="en-US" sz="1800" dirty="0"/>
              <a:t>Hit-by-pitch reflects a batter’s reflexes (as they grow older)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4865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11.     Recognize that the </a:t>
            </a:r>
            <a:r>
              <a:rPr lang="en-US" sz="1800" u="sng" dirty="0"/>
              <a:t>random</a:t>
            </a:r>
            <a:r>
              <a:rPr lang="en-US" sz="1800" dirty="0"/>
              <a:t> nature of sports is one of the primary contributions of analytic methods, such as those used in sabermetrics, to the analysis of sports data.</a:t>
            </a:r>
          </a:p>
          <a:p>
            <a:pPr lvl="1"/>
            <a:r>
              <a:rPr lang="en-US" sz="1800" dirty="0"/>
              <a:t>If we could repeat Jamal Charles’ rushing stats for a year, they would not be exactly the same</a:t>
            </a:r>
          </a:p>
          <a:p>
            <a:pPr lvl="1"/>
            <a:r>
              <a:rPr lang="en-US" sz="1800" dirty="0"/>
              <a:t>One-year confidence intervals were good predictors of ‘true ability’ but not exact</a:t>
            </a:r>
          </a:p>
          <a:p>
            <a:pPr lvl="2"/>
            <a:r>
              <a:rPr lang="en-US" sz="1800" dirty="0"/>
              <a:t>Kevin Durant PPG Average for career</a:t>
            </a:r>
          </a:p>
          <a:p>
            <a:pPr lvl="2"/>
            <a:r>
              <a:rPr lang="en-US" sz="1800" dirty="0"/>
              <a:t>Joe Flacco (Quarterback) Rating for career</a:t>
            </a:r>
          </a:p>
          <a:p>
            <a:pPr lvl="2"/>
            <a:r>
              <a:rPr lang="en-US" sz="1800" dirty="0"/>
              <a:t>NFL (Quarterback) Ratings for careers</a:t>
            </a:r>
          </a:p>
          <a:p>
            <a:pPr marL="0" indent="0">
              <a:buNone/>
            </a:pPr>
            <a:r>
              <a:rPr lang="en-US" sz="1800" dirty="0"/>
              <a:t>12.     Understand the difference between data and information.</a:t>
            </a:r>
          </a:p>
          <a:p>
            <a:pPr marL="857250" lvl="1" indent="-457200"/>
            <a:r>
              <a:rPr lang="en-US" sz="1800" dirty="0"/>
              <a:t>Explaining our conclusions in terms of both statistics and in terms of the problem context</a:t>
            </a:r>
          </a:p>
          <a:p>
            <a:pPr marL="857250" lvl="1" indent="-457200"/>
            <a:r>
              <a:rPr lang="en-US" sz="1800" dirty="0"/>
              <a:t>Using the Agresti apps to produce graphics</a:t>
            </a:r>
          </a:p>
          <a:p>
            <a:pPr marL="0" indent="0">
              <a:buNone/>
            </a:pPr>
            <a:r>
              <a:rPr lang="en-US" sz="1800" dirty="0"/>
              <a:t>13.     Be able to access internet sites to retrieve data for analysis, especially those related to sports-reference.com.</a:t>
            </a:r>
          </a:p>
          <a:p>
            <a:pPr lvl="1"/>
            <a:r>
              <a:rPr lang="en-US" sz="1800" dirty="0"/>
              <a:t>Also, WTA, Fangraphs, ESPN, Baseballguru.com etc.</a:t>
            </a:r>
          </a:p>
          <a:p>
            <a:pPr marL="0" indent="0">
              <a:buNone/>
            </a:pPr>
            <a:r>
              <a:rPr lang="en-US" sz="1800" dirty="0"/>
              <a:t>14.     Understand how to access Excel and its statistical (and other) functions. Also StatCrunch and the Agresti apps.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488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447800"/>
            <a:ext cx="7924800" cy="44805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 how to Summarize Results by a Single Number: Mean and Median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Tom Brady’s passing yards per game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Jamal Charles’ rushing yards per attempt</a:t>
            </a:r>
          </a:p>
          <a:p>
            <a:pPr marL="857250" lvl="1" indent="-457200"/>
            <a:r>
              <a:rPr lang="en-US" dirty="0"/>
              <a:t>Using Excel and/or StatCrunch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why and how to Measure the Variation in Sports Data</a:t>
            </a:r>
          </a:p>
          <a:p>
            <a:pPr marL="857250" lvl="1" indent="-457200"/>
            <a:r>
              <a:rPr lang="en-US" dirty="0"/>
              <a:t>Variance, standard deviation, margins of error, confidence intervals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and Measure the Variation in a Qualitative Variable Such as Pitch Type </a:t>
            </a:r>
          </a:p>
          <a:p>
            <a:pPr marL="857250" lvl="1" indent="-457200"/>
            <a:r>
              <a:rPr lang="en-US" dirty="0"/>
              <a:t>Entropy of NL pitchers’ pitches – Clayton Kershaw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why we Use Transformations to Improve Measures of Team and Player Performance</a:t>
            </a:r>
          </a:p>
          <a:p>
            <a:pPr marL="857250" lvl="1" indent="-457200"/>
            <a:r>
              <a:rPr lang="en-US" dirty="0"/>
              <a:t>Quarterback Ratings, WAR – Mike Trout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and use the Computational capabilities of Excel and StatCrunch and the Agresti apps as needed.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267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Rules of Probability to Sports</a:t>
            </a:r>
          </a:p>
          <a:p>
            <a:pPr marL="857250" lvl="1" indent="-457200"/>
            <a:r>
              <a:rPr lang="en-US" dirty="0"/>
              <a:t>Conditional Probability (Jake Cutter’s interception analysis)</a:t>
            </a:r>
          </a:p>
          <a:p>
            <a:pPr marL="857250" lvl="1" indent="-457200"/>
            <a:r>
              <a:rPr lang="en-US" dirty="0"/>
              <a:t>Simson’s Paradox (Derek Jeter batting average analysis)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the Results of Sporting Events as Random Variables</a:t>
            </a:r>
          </a:p>
          <a:p>
            <a:pPr marL="857250" lvl="1" indent="-457200"/>
            <a:r>
              <a:rPr lang="en-US" dirty="0"/>
              <a:t>Yankees Season Wins (1 = win, 0 = loss)</a:t>
            </a:r>
          </a:p>
          <a:p>
            <a:pPr marL="857250" lvl="1" indent="-457200"/>
            <a:r>
              <a:rPr lang="en-US" dirty="0"/>
              <a:t>Quarterbacks’ completions (or not)</a:t>
            </a:r>
          </a:p>
          <a:p>
            <a:pPr marL="857250" lvl="1" indent="-457200"/>
            <a:r>
              <a:rPr lang="en-US" dirty="0"/>
              <a:t>Free Throw percentages (1 = made it, 0 = missed it)</a:t>
            </a:r>
          </a:p>
          <a:p>
            <a:pPr marL="857250" lvl="1" indent="-457200"/>
            <a:r>
              <a:rPr lang="en-US" dirty="0"/>
              <a:t>Pitchers’ Win percentages (e.g., Porcello performance with Tigers and red Sox)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Summarize the Distribution of a Point Distributions and Expected Points</a:t>
            </a:r>
          </a:p>
          <a:p>
            <a:pPr marL="857250" lvl="1" indent="-457200"/>
            <a:r>
              <a:rPr lang="en-US" dirty="0"/>
              <a:t>Montreal Canadians ‘Hockey Points’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Tailor Probability Calculations to Specific Scenarios: Conditional Probability</a:t>
            </a:r>
          </a:p>
          <a:p>
            <a:pPr marL="857250" lvl="1" indent="-457200"/>
            <a:r>
              <a:rPr lang="en-US" dirty="0"/>
              <a:t>Chicago Bears and Green Bay Packers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 Unconditional and Conditional Probabilities: The Law of Total Probability</a:t>
            </a:r>
          </a:p>
          <a:p>
            <a:pPr marL="857250" lvl="1" indent="-457200"/>
            <a:r>
              <a:rPr lang="en-US" altLang="en-US" dirty="0"/>
              <a:t>THE IMPORTANCE OF SCORING FIRST IN SOCCER</a:t>
            </a:r>
            <a:endParaRPr lang="en-US" dirty="0"/>
          </a:p>
          <a:p>
            <a:pPr marL="857250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356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AB393-3C74-48CC-AE04-69309D34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371600"/>
            <a:ext cx="8686800" cy="4480560"/>
          </a:xfrm>
        </p:spPr>
        <p:txBody>
          <a:bodyPr>
            <a:noAutofit/>
          </a:bodyPr>
          <a:lstStyle/>
          <a:p>
            <a:pPr marL="457200" indent="-457200">
              <a:buAutoNum type="arabicPeriod" startAt="9"/>
            </a:pPr>
            <a:r>
              <a:rPr lang="en-US" sz="2000" dirty="0"/>
              <a:t>Be able to Compare NFL Field Goal Kickers</a:t>
            </a:r>
          </a:p>
          <a:p>
            <a:pPr marL="857250" lvl="1" indent="-457200"/>
            <a:r>
              <a:rPr lang="en-US" sz="2000" dirty="0"/>
              <a:t>By distance of field goal attempts</a:t>
            </a:r>
          </a:p>
          <a:p>
            <a:pPr marL="857250" lvl="1" indent="-457200"/>
            <a:r>
              <a:rPr lang="en-US" sz="2000" dirty="0"/>
              <a:t>Using ‘standard’ distance percentages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Recognize and understand why and how Two Important Distributions for Modeling Sports Data: are The Binomial and Normal Distributions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Be able to Use Z-Scores to Compare Top NFL Season Receiving Performances</a:t>
            </a:r>
          </a:p>
          <a:p>
            <a:pPr marL="857250" lvl="1" indent="-457200"/>
            <a:r>
              <a:rPr lang="en-US" sz="2000" dirty="0"/>
              <a:t>Greatest GOATs</a:t>
            </a:r>
          </a:p>
          <a:p>
            <a:pPr marL="857250" lvl="1" indent="-457200"/>
            <a:r>
              <a:rPr lang="en-US" sz="2000" dirty="0"/>
              <a:t>NFL Quarterbacks</a:t>
            </a:r>
          </a:p>
          <a:p>
            <a:pPr marL="857250" lvl="1" indent="-457200"/>
            <a:r>
              <a:rPr lang="en-US" sz="2000" dirty="0"/>
              <a:t>‘Objective’ comparison to the mean performance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Be able to Applying Probability Theory to Streaks in Sports</a:t>
            </a:r>
          </a:p>
          <a:p>
            <a:pPr lvl="1"/>
            <a:r>
              <a:rPr lang="en-US" sz="2000" dirty="0"/>
              <a:t>Average streaks versus longest streaks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Recognize how to Use Probability Theory to Evaluate "Statistical Oddities“</a:t>
            </a:r>
          </a:p>
          <a:p>
            <a:pPr marL="857250" lvl="1" indent="-457200"/>
            <a:r>
              <a:rPr lang="en-US" sz="2000" dirty="0"/>
              <a:t>Kurt Suzuki’s streak of throwing out base stealers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Learn and use the Computational capabilities of Excel and StatCrunch needed in this chapter.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04814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9AB393-3C74-48CC-AE04-69309D345B5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62000" y="1371600"/>
                <a:ext cx="7924800" cy="448056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Use the Margin of Error to Quantify the Variation in Sports Statistics</a:t>
                </a:r>
              </a:p>
              <a:p>
                <a:pPr marL="409575" lvl="1"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en-US" sz="2000" dirty="0"/>
                  <a:t>A point estimate by itself is not sufficient because it doesn’t tell us </a:t>
                </a:r>
                <a:r>
                  <a:rPr lang="en-US" altLang="en-US" sz="2000" i="1" dirty="0"/>
                  <a:t>how close </a:t>
                </a:r>
                <a:r>
                  <a:rPr lang="en-US" altLang="en-US" sz="2000" dirty="0"/>
                  <a:t>the estimate is likely to be to the parameter.</a:t>
                </a:r>
              </a:p>
              <a:p>
                <a:pPr marL="409575" lvl="1"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en-US" sz="2000" dirty="0"/>
                  <a:t>An interval estimate is more useful, it incorporates a </a:t>
                </a:r>
                <a:r>
                  <a:rPr lang="en-US" altLang="en-US" sz="2000" i="1" dirty="0"/>
                  <a:t>margin of error </a:t>
                </a:r>
                <a:r>
                  <a:rPr lang="en-US" altLang="en-US" sz="2000" dirty="0"/>
                  <a:t>which helps us to gauge the accuracy of the point estimate.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Calculate the Margin of Error of Averages and Related Statistics</a:t>
                </a:r>
              </a:p>
              <a:p>
                <a:pPr marL="342900" lvl="1" indent="-342900">
                  <a:lnSpc>
                    <a:spcPct val="90000"/>
                  </a:lnSpc>
                  <a:spcBef>
                    <a:spcPts val="700"/>
                  </a:spcBef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en-US" sz="2000" dirty="0"/>
                  <a:t>The </a:t>
                </a:r>
                <a:r>
                  <a:rPr lang="en-US" altLang="en-US" sz="2000" b="1" dirty="0"/>
                  <a:t>margin of error </a:t>
                </a:r>
                <a:r>
                  <a:rPr lang="en-US" altLang="en-US" sz="2000" dirty="0"/>
                  <a:t>measures how accurate the point estimate is likely to be in estimating a parameter.</a:t>
                </a:r>
              </a:p>
              <a:p>
                <a:pPr marL="342900" lvl="1" indent="-342900">
                  <a:lnSpc>
                    <a:spcPct val="90000"/>
                  </a:lnSpc>
                  <a:spcBef>
                    <a:spcPts val="700"/>
                  </a:spcBef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000" dirty="0"/>
                  <a:t>It is a multiple of the standard deviation of the sampling distribution of the point estimate, such as 1.96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(standard deviation) when the sampling distribution is a normal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distribution.</a:t>
                </a:r>
                <a:endParaRPr lang="en-US" altLang="en-US" sz="2000" dirty="0"/>
              </a:p>
              <a:p>
                <a:pPr marL="0" indent="0" algn="ctr">
                  <a:buNone/>
                </a:pPr>
                <a:r>
                  <a:rPr lang="en-US" altLang="en-US" sz="2000" dirty="0"/>
                  <a:t>sample proportion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000" dirty="0"/>
                  <a:t> 1.96(standard deviation)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3.    Use Simulation to Measure the Variation in More Complicated Statistics</a:t>
                </a:r>
              </a:p>
              <a:p>
                <a:pPr lvl="1"/>
                <a:r>
                  <a:rPr lang="en-US" sz="2000" dirty="0"/>
                  <a:t>Define and calculate The Margin of Error of the NFL Passer Rating (Joe Flacco)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9AB393-3C74-48CC-AE04-69309D345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62000" y="1371600"/>
                <a:ext cx="7924800" cy="4480560"/>
              </a:xfrm>
              <a:blipFill>
                <a:blip r:embed="rId2"/>
                <a:stretch>
                  <a:fillRect l="-2000" t="-952" r="-2615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046275-0F25-4343-AAA1-B6F53AB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dirty="0"/>
              <a:t>Student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35366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ten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n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I2M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1922</Words>
  <Application>Microsoft Office PowerPoint</Application>
  <PresentationFormat>On-screen Show (4:3)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inherit</vt:lpstr>
      <vt:lpstr>Roboto</vt:lpstr>
      <vt:lpstr>Times New Roman</vt:lpstr>
      <vt:lpstr>Wingdings</vt:lpstr>
      <vt:lpstr>Office Theme</vt:lpstr>
      <vt:lpstr>Custom Design</vt:lpstr>
      <vt:lpstr>2_Content Theme</vt:lpstr>
      <vt:lpstr>3_Content Theme</vt:lpstr>
      <vt:lpstr>Default I2M Design</vt:lpstr>
      <vt:lpstr>Project 2 and BB</vt:lpstr>
      <vt:lpstr>Final Exam Schedule</vt:lpstr>
      <vt:lpstr>Final Exam – 100 minutes – in class on BB 25 Questions (2 questions have 2 parts) - Multiple Choice or True/False Open Book – formula sheet provided Use Excel – calculations only – no graphics</vt:lpstr>
      <vt:lpstr>Chapter 1 Student Learning Objectives</vt:lpstr>
      <vt:lpstr>Chapter 1 Student Learning Objectives</vt:lpstr>
      <vt:lpstr>Chapter 2 Student Learning Objectives</vt:lpstr>
      <vt:lpstr>Chapter 3 Student Learning Objectives</vt:lpstr>
      <vt:lpstr>Chapter 3 Student Learning Objectives</vt:lpstr>
      <vt:lpstr>Chapter 4 Student Learning Objectives</vt:lpstr>
      <vt:lpstr>Chapter 4 Student Learning Objectives</vt:lpstr>
      <vt:lpstr>Chapter 5 Student Learning Objectives</vt:lpstr>
      <vt:lpstr>Chapter 5 Student Learning Objectives</vt:lpstr>
      <vt:lpstr>Chapter 6 Student Learning Objectives</vt:lpstr>
      <vt:lpstr>Chapter 6 Student Learning Objectives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 154 Quantitative Reasoning</dc:title>
  <dc:creator>Galadriel</dc:creator>
  <cp:lastModifiedBy>Ralph Romanelli</cp:lastModifiedBy>
  <cp:revision>307</cp:revision>
  <dcterms:created xsi:type="dcterms:W3CDTF">2018-09-02T17:14:39Z</dcterms:created>
  <dcterms:modified xsi:type="dcterms:W3CDTF">2020-12-07T18:28:15Z</dcterms:modified>
</cp:coreProperties>
</file>