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0637447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0637447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time complexity of the </a:t>
            </a:r>
            <a:r>
              <a:rPr lang="en"/>
              <a:t>sudoku</a:t>
            </a:r>
            <a:r>
              <a:rPr lang="en"/>
              <a:t> solver increased by a </a:t>
            </a:r>
            <a:r>
              <a:rPr lang="en"/>
              <a:t>logarithmic</a:t>
            </a:r>
            <a:r>
              <a:rPr lang="en"/>
              <a:t> scale in the number of seconds taken to complete the number of necessary puzzles. This was expected as the sample sizes also </a:t>
            </a:r>
            <a:r>
              <a:rPr lang="en"/>
              <a:t>increases</a:t>
            </a:r>
            <a:r>
              <a:rPr lang="en"/>
              <a:t> </a:t>
            </a:r>
            <a:r>
              <a:rPr lang="en"/>
              <a:t>logarithmically</a:t>
            </a:r>
            <a:r>
              <a:rPr lang="en"/>
              <a:t>. The normal scale is there for scale. Thank you for watching our presentation.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b0199d81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b0199d81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0199d81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0199d81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0199d810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0199d810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0199d810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0199d81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0199d81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0199d81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0199d810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0199d810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Riley Payung and I will be doing the results section of this presentation.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0199d81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0199d81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can be seen on this slide, As the number of boards increases, the average number of steps decreases, since we can see almost a 10 step drop in the number of steps taken when N=100 as opposed to N=10. The averages can be seen in the graph as the blue line for N=100 and the orange line for N = 10. This will be useful in the next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0637447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0637447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averages from last slide, we can see here that the increase in the number of games did not follow the same trend of going down as the number of samples increase; instead, it increased. This is because as the number of samples increases, we will get closer and closer to our expected average. The average steps for 1000 games was 35.731. In the plot on the right, we can see the average of three sample sizes plotted, where 0 is 10, 1 is 100, and 2 is 1000 games respectively.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drive.google.com/file/d/1nnmzTPeALHPa497AR_kQuz62hhWfJfz2/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0"/>
            <a:ext cx="3174900" cy="153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Sudoku</a:t>
            </a:r>
            <a:endParaRPr/>
          </a:p>
          <a:p>
            <a:pPr indent="0" lvl="0" marL="0" rtl="0" algn="ctr">
              <a:spcBef>
                <a:spcPts val="0"/>
              </a:spcBef>
              <a:spcAft>
                <a:spcPts val="0"/>
              </a:spcAft>
              <a:buNone/>
            </a:pPr>
            <a:r>
              <a:rPr lang="en"/>
              <a:t>Project 5, Group 6</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Elvin Carranza, Riley Payung, and Jenny Smiley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Complexity based on steps taken</a:t>
            </a:r>
            <a:endParaRPr/>
          </a:p>
        </p:txBody>
      </p:sp>
      <p:pic>
        <p:nvPicPr>
          <p:cNvPr id="140" name="Google Shape;140;p22"/>
          <p:cNvPicPr preferRelativeResize="0"/>
          <p:nvPr/>
        </p:nvPicPr>
        <p:blipFill>
          <a:blip r:embed="rId3">
            <a:alphaModFix/>
          </a:blip>
          <a:stretch>
            <a:fillRect/>
          </a:stretch>
        </p:blipFill>
        <p:spPr>
          <a:xfrm>
            <a:off x="47600" y="1339950"/>
            <a:ext cx="4636375" cy="3105925"/>
          </a:xfrm>
          <a:prstGeom prst="rect">
            <a:avLst/>
          </a:prstGeom>
          <a:noFill/>
          <a:ln>
            <a:noFill/>
          </a:ln>
        </p:spPr>
      </p:pic>
      <p:pic>
        <p:nvPicPr>
          <p:cNvPr id="141" name="Google Shape;141;p22"/>
          <p:cNvPicPr preferRelativeResize="0"/>
          <p:nvPr/>
        </p:nvPicPr>
        <p:blipFill>
          <a:blip r:embed="rId4">
            <a:alphaModFix/>
          </a:blip>
          <a:stretch>
            <a:fillRect/>
          </a:stretch>
        </p:blipFill>
        <p:spPr>
          <a:xfrm>
            <a:off x="4506600" y="1339950"/>
            <a:ext cx="4427595" cy="3105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773700" y="1806450"/>
            <a:ext cx="67599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Theory</a:t>
            </a:r>
            <a:endParaRPr/>
          </a:p>
        </p:txBody>
      </p:sp>
      <p:pic>
        <p:nvPicPr>
          <p:cNvPr id="69" name="Google Shape;69;p14" title="JennyVideoIntro.mp4">
            <a:hlinkClick r:id="rId3"/>
          </p:cNvPr>
          <p:cNvPicPr preferRelativeResize="0"/>
          <p:nvPr/>
        </p:nvPicPr>
        <p:blipFill>
          <a:blip r:embed="rId4">
            <a:alphaModFix/>
          </a:blip>
          <a:stretch>
            <a:fillRect/>
          </a:stretch>
        </p:blipFill>
        <p:spPr>
          <a:xfrm>
            <a:off x="5031675" y="1113488"/>
            <a:ext cx="3888700" cy="2916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75" name="Google Shape;75;p15"/>
          <p:cNvSpPr/>
          <p:nvPr/>
        </p:nvSpPr>
        <p:spPr>
          <a:xfrm>
            <a:off x="419300" y="1337025"/>
            <a:ext cx="1845000" cy="1020300"/>
          </a:xfrm>
          <a:prstGeom prst="roundRect">
            <a:avLst>
              <a:gd fmla="val 16667" name="adj"/>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Final Puzzle</a:t>
            </a:r>
            <a:endParaRPr sz="1800"/>
          </a:p>
        </p:txBody>
      </p:sp>
      <p:sp>
        <p:nvSpPr>
          <p:cNvPr id="76" name="Google Shape;76;p15"/>
          <p:cNvSpPr/>
          <p:nvPr/>
        </p:nvSpPr>
        <p:spPr>
          <a:xfrm>
            <a:off x="3143450" y="1337025"/>
            <a:ext cx="1845000" cy="1020300"/>
          </a:xfrm>
          <a:prstGeom prst="roundRect">
            <a:avLst>
              <a:gd fmla="val 16667" name="adj"/>
            </a:avLst>
          </a:prstGeom>
          <a:solidFill>
            <a:srgbClr val="FCE5C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Trivial Puzzle</a:t>
            </a:r>
            <a:endParaRPr sz="1800"/>
          </a:p>
        </p:txBody>
      </p:sp>
      <p:cxnSp>
        <p:nvCxnSpPr>
          <p:cNvPr id="77" name="Google Shape;77;p15"/>
          <p:cNvCxnSpPr>
            <a:stCxn id="75" idx="3"/>
            <a:endCxn id="76" idx="1"/>
          </p:cNvCxnSpPr>
          <p:nvPr/>
        </p:nvCxnSpPr>
        <p:spPr>
          <a:xfrm>
            <a:off x="2264300" y="1847175"/>
            <a:ext cx="879300" cy="0"/>
          </a:xfrm>
          <a:prstGeom prst="straightConnector1">
            <a:avLst/>
          </a:prstGeom>
          <a:noFill/>
          <a:ln cap="flat" cmpd="sng" w="28575">
            <a:solidFill>
              <a:srgbClr val="000000"/>
            </a:solidFill>
            <a:prstDash val="solid"/>
            <a:round/>
            <a:headEnd len="med" w="med" type="none"/>
            <a:tailEnd len="med" w="med" type="triangle"/>
          </a:ln>
        </p:spPr>
      </p:cxnSp>
      <p:sp>
        <p:nvSpPr>
          <p:cNvPr id="78" name="Google Shape;78;p15"/>
          <p:cNvSpPr/>
          <p:nvPr/>
        </p:nvSpPr>
        <p:spPr>
          <a:xfrm>
            <a:off x="5867600" y="656925"/>
            <a:ext cx="2351100" cy="12021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113</a:t>
            </a:r>
            <a:r>
              <a:rPr lang="en" sz="1600"/>
              <a:t> operations used to transform the final puzzle into the trivial puzzle</a:t>
            </a:r>
            <a:endParaRPr sz="1600"/>
          </a:p>
        </p:txBody>
      </p:sp>
      <p:sp>
        <p:nvSpPr>
          <p:cNvPr id="79" name="Google Shape;79;p15"/>
          <p:cNvSpPr/>
          <p:nvPr/>
        </p:nvSpPr>
        <p:spPr>
          <a:xfrm>
            <a:off x="1480700" y="3256625"/>
            <a:ext cx="1287000" cy="8313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36 different cell swaps</a:t>
            </a:r>
            <a:endParaRPr sz="1500"/>
          </a:p>
        </p:txBody>
      </p:sp>
      <p:sp>
        <p:nvSpPr>
          <p:cNvPr id="80" name="Google Shape;80;p15"/>
          <p:cNvSpPr/>
          <p:nvPr/>
        </p:nvSpPr>
        <p:spPr>
          <a:xfrm>
            <a:off x="2996850" y="3256625"/>
            <a:ext cx="1287000" cy="8313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36 row swaps</a:t>
            </a:r>
            <a:endParaRPr sz="1500"/>
          </a:p>
        </p:txBody>
      </p:sp>
      <p:sp>
        <p:nvSpPr>
          <p:cNvPr id="81" name="Google Shape;81;p15"/>
          <p:cNvSpPr/>
          <p:nvPr/>
        </p:nvSpPr>
        <p:spPr>
          <a:xfrm>
            <a:off x="4513000" y="3256625"/>
            <a:ext cx="1287000" cy="8313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36 column swaps</a:t>
            </a:r>
            <a:endParaRPr sz="1500"/>
          </a:p>
        </p:txBody>
      </p:sp>
      <p:sp>
        <p:nvSpPr>
          <p:cNvPr id="82" name="Google Shape;82;p15"/>
          <p:cNvSpPr/>
          <p:nvPr/>
        </p:nvSpPr>
        <p:spPr>
          <a:xfrm>
            <a:off x="6029150" y="3256625"/>
            <a:ext cx="1287000" cy="8313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3 different rotations</a:t>
            </a:r>
            <a:endParaRPr sz="1500"/>
          </a:p>
        </p:txBody>
      </p:sp>
      <p:sp>
        <p:nvSpPr>
          <p:cNvPr id="83" name="Google Shape;83;p15"/>
          <p:cNvSpPr/>
          <p:nvPr/>
        </p:nvSpPr>
        <p:spPr>
          <a:xfrm>
            <a:off x="7545300" y="3256625"/>
            <a:ext cx="1287000" cy="831300"/>
          </a:xfrm>
          <a:prstGeom prst="roundRect">
            <a:avLst>
              <a:gd fmla="val 16667" name="adj"/>
            </a:avLst>
          </a:prstGeom>
          <a:solidFill>
            <a:srgbClr val="E6B8A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2 different flips</a:t>
            </a:r>
            <a:endParaRPr sz="1500"/>
          </a:p>
        </p:txBody>
      </p:sp>
      <p:cxnSp>
        <p:nvCxnSpPr>
          <p:cNvPr id="84" name="Google Shape;84;p15"/>
          <p:cNvCxnSpPr>
            <a:stCxn id="78" idx="2"/>
            <a:endCxn id="79" idx="0"/>
          </p:cNvCxnSpPr>
          <p:nvPr/>
        </p:nvCxnSpPr>
        <p:spPr>
          <a:xfrm rot="5400000">
            <a:off x="3884900" y="98475"/>
            <a:ext cx="1397700" cy="4918800"/>
          </a:xfrm>
          <a:prstGeom prst="curvedConnector3">
            <a:avLst>
              <a:gd fmla="val 49996" name="adj1"/>
            </a:avLst>
          </a:prstGeom>
          <a:noFill/>
          <a:ln cap="flat" cmpd="sng" w="9525">
            <a:solidFill>
              <a:srgbClr val="000000"/>
            </a:solidFill>
            <a:prstDash val="solid"/>
            <a:round/>
            <a:headEnd len="med" w="med" type="none"/>
            <a:tailEnd len="med" w="med" type="none"/>
          </a:ln>
        </p:spPr>
      </p:cxnSp>
      <p:cxnSp>
        <p:nvCxnSpPr>
          <p:cNvPr id="85" name="Google Shape;85;p15"/>
          <p:cNvCxnSpPr>
            <a:stCxn id="78" idx="2"/>
            <a:endCxn id="80" idx="0"/>
          </p:cNvCxnSpPr>
          <p:nvPr/>
        </p:nvCxnSpPr>
        <p:spPr>
          <a:xfrm rot="5400000">
            <a:off x="4642850" y="856425"/>
            <a:ext cx="1397700" cy="3402900"/>
          </a:xfrm>
          <a:prstGeom prst="curvedConnector3">
            <a:avLst>
              <a:gd fmla="val 49996" name="adj1"/>
            </a:avLst>
          </a:prstGeom>
          <a:noFill/>
          <a:ln cap="flat" cmpd="sng" w="9525">
            <a:solidFill>
              <a:srgbClr val="000000"/>
            </a:solidFill>
            <a:prstDash val="solid"/>
            <a:round/>
            <a:headEnd len="med" w="med" type="none"/>
            <a:tailEnd len="med" w="med" type="none"/>
          </a:ln>
        </p:spPr>
      </p:cxnSp>
      <p:cxnSp>
        <p:nvCxnSpPr>
          <p:cNvPr id="86" name="Google Shape;86;p15"/>
          <p:cNvCxnSpPr>
            <a:stCxn id="78" idx="2"/>
            <a:endCxn id="81" idx="0"/>
          </p:cNvCxnSpPr>
          <p:nvPr/>
        </p:nvCxnSpPr>
        <p:spPr>
          <a:xfrm rot="5400000">
            <a:off x="5400950" y="1614525"/>
            <a:ext cx="1397700" cy="1886700"/>
          </a:xfrm>
          <a:prstGeom prst="curvedConnector3">
            <a:avLst>
              <a:gd fmla="val 49996" name="adj1"/>
            </a:avLst>
          </a:prstGeom>
          <a:noFill/>
          <a:ln cap="flat" cmpd="sng" w="9525">
            <a:solidFill>
              <a:srgbClr val="000000"/>
            </a:solidFill>
            <a:prstDash val="solid"/>
            <a:round/>
            <a:headEnd len="med" w="med" type="none"/>
            <a:tailEnd len="med" w="med" type="none"/>
          </a:ln>
        </p:spPr>
      </p:cxnSp>
      <p:cxnSp>
        <p:nvCxnSpPr>
          <p:cNvPr id="87" name="Google Shape;87;p15"/>
          <p:cNvCxnSpPr>
            <a:stCxn id="78" idx="2"/>
            <a:endCxn id="82" idx="0"/>
          </p:cNvCxnSpPr>
          <p:nvPr/>
        </p:nvCxnSpPr>
        <p:spPr>
          <a:xfrm rot="5400000">
            <a:off x="6159050" y="2372625"/>
            <a:ext cx="1397700" cy="370500"/>
          </a:xfrm>
          <a:prstGeom prst="curvedConnector3">
            <a:avLst>
              <a:gd fmla="val 49996" name="adj1"/>
            </a:avLst>
          </a:prstGeom>
          <a:noFill/>
          <a:ln cap="flat" cmpd="sng" w="9525">
            <a:solidFill>
              <a:srgbClr val="000000"/>
            </a:solidFill>
            <a:prstDash val="solid"/>
            <a:round/>
            <a:headEnd len="med" w="med" type="none"/>
            <a:tailEnd len="med" w="med" type="none"/>
          </a:ln>
        </p:spPr>
      </p:cxnSp>
      <p:cxnSp>
        <p:nvCxnSpPr>
          <p:cNvPr id="88" name="Google Shape;88;p15"/>
          <p:cNvCxnSpPr>
            <a:stCxn id="78" idx="2"/>
            <a:endCxn id="83" idx="0"/>
          </p:cNvCxnSpPr>
          <p:nvPr/>
        </p:nvCxnSpPr>
        <p:spPr>
          <a:xfrm flipH="1" rot="-5400000">
            <a:off x="6917150" y="1985025"/>
            <a:ext cx="1397700" cy="1145700"/>
          </a:xfrm>
          <a:prstGeom prst="curvedConnector3">
            <a:avLst>
              <a:gd fmla="val 49996" name="adj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 of </a:t>
            </a:r>
            <a:r>
              <a:rPr lang="en"/>
              <a:t>Similarity</a:t>
            </a:r>
            <a:endParaRPr/>
          </a:p>
        </p:txBody>
      </p:sp>
      <p:sp>
        <p:nvSpPr>
          <p:cNvPr id="94" name="Google Shape;94;p16"/>
          <p:cNvSpPr/>
          <p:nvPr/>
        </p:nvSpPr>
        <p:spPr>
          <a:xfrm>
            <a:off x="978375" y="1383725"/>
            <a:ext cx="1745700" cy="8313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Measure of Similarity</a:t>
            </a:r>
            <a:endParaRPr sz="1600"/>
          </a:p>
        </p:txBody>
      </p:sp>
      <p:sp>
        <p:nvSpPr>
          <p:cNvPr id="95" name="Google Shape;95;p16"/>
          <p:cNvSpPr/>
          <p:nvPr/>
        </p:nvSpPr>
        <p:spPr>
          <a:xfrm>
            <a:off x="2320173" y="2451525"/>
            <a:ext cx="1627200" cy="6585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Puzzle</a:t>
            </a:r>
            <a:endParaRPr sz="1600"/>
          </a:p>
        </p:txBody>
      </p:sp>
      <p:sp>
        <p:nvSpPr>
          <p:cNvPr id="96" name="Google Shape;96;p16"/>
          <p:cNvSpPr/>
          <p:nvPr/>
        </p:nvSpPr>
        <p:spPr>
          <a:xfrm>
            <a:off x="6283950" y="2451525"/>
            <a:ext cx="1627200" cy="6585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Trivial</a:t>
            </a:r>
            <a:endParaRPr sz="1600"/>
          </a:p>
        </p:txBody>
      </p:sp>
      <p:sp>
        <p:nvSpPr>
          <p:cNvPr id="97" name="Google Shape;97;p16"/>
          <p:cNvSpPr/>
          <p:nvPr/>
        </p:nvSpPr>
        <p:spPr>
          <a:xfrm>
            <a:off x="4725099" y="2558907"/>
            <a:ext cx="780900" cy="443700"/>
          </a:xfrm>
          <a:prstGeom prst="roundRect">
            <a:avLst>
              <a:gd fmla="val 16667" name="adj"/>
            </a:avLst>
          </a:prstGeom>
          <a:solidFill>
            <a:srgbClr val="FFF2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
            </a:r>
            <a:endParaRPr sz="1600"/>
          </a:p>
        </p:txBody>
      </p:sp>
      <p:cxnSp>
        <p:nvCxnSpPr>
          <p:cNvPr id="98" name="Google Shape;98;p16"/>
          <p:cNvCxnSpPr>
            <a:stCxn id="95" idx="3"/>
            <a:endCxn id="97" idx="1"/>
          </p:cNvCxnSpPr>
          <p:nvPr/>
        </p:nvCxnSpPr>
        <p:spPr>
          <a:xfrm>
            <a:off x="3947373" y="2780775"/>
            <a:ext cx="777600" cy="0"/>
          </a:xfrm>
          <a:prstGeom prst="straightConnector1">
            <a:avLst/>
          </a:prstGeom>
          <a:noFill/>
          <a:ln cap="flat" cmpd="sng" w="19050">
            <a:solidFill>
              <a:srgbClr val="000000"/>
            </a:solidFill>
            <a:prstDash val="solid"/>
            <a:round/>
            <a:headEnd len="med" w="med" type="none"/>
            <a:tailEnd len="med" w="med" type="none"/>
          </a:ln>
        </p:spPr>
      </p:cxnSp>
      <p:cxnSp>
        <p:nvCxnSpPr>
          <p:cNvPr id="99" name="Google Shape;99;p16"/>
          <p:cNvCxnSpPr>
            <a:stCxn id="97" idx="3"/>
            <a:endCxn id="96" idx="1"/>
          </p:cNvCxnSpPr>
          <p:nvPr/>
        </p:nvCxnSpPr>
        <p:spPr>
          <a:xfrm>
            <a:off x="5505999" y="2780757"/>
            <a:ext cx="777900" cy="0"/>
          </a:xfrm>
          <a:prstGeom prst="straightConnector1">
            <a:avLst/>
          </a:prstGeom>
          <a:noFill/>
          <a:ln cap="flat" cmpd="sng" w="19050">
            <a:solidFill>
              <a:srgbClr val="000000"/>
            </a:solidFill>
            <a:prstDash val="solid"/>
            <a:round/>
            <a:headEnd len="med" w="med" type="none"/>
            <a:tailEnd len="med" w="med" type="none"/>
          </a:ln>
        </p:spPr>
      </p:cxnSp>
      <p:sp>
        <p:nvSpPr>
          <p:cNvPr id="100" name="Google Shape;100;p16"/>
          <p:cNvSpPr/>
          <p:nvPr/>
        </p:nvSpPr>
        <p:spPr>
          <a:xfrm>
            <a:off x="4302074" y="3281777"/>
            <a:ext cx="1627200" cy="715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Similarity score plus 1</a:t>
            </a:r>
            <a:endParaRPr sz="1600"/>
          </a:p>
        </p:txBody>
      </p:sp>
      <p:sp>
        <p:nvSpPr>
          <p:cNvPr id="101" name="Google Shape;101;p16"/>
          <p:cNvSpPr/>
          <p:nvPr/>
        </p:nvSpPr>
        <p:spPr>
          <a:xfrm>
            <a:off x="1083125" y="3997275"/>
            <a:ext cx="2264400" cy="8313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Returns the number of mismatched cells </a:t>
            </a:r>
            <a:endParaRPr sz="1600"/>
          </a:p>
        </p:txBody>
      </p:sp>
      <p:cxnSp>
        <p:nvCxnSpPr>
          <p:cNvPr id="102" name="Google Shape;102;p16"/>
          <p:cNvCxnSpPr>
            <a:stCxn id="95" idx="2"/>
            <a:endCxn id="100" idx="1"/>
          </p:cNvCxnSpPr>
          <p:nvPr/>
        </p:nvCxnSpPr>
        <p:spPr>
          <a:xfrm flipH="1" rot="-5400000">
            <a:off x="3453123" y="2790675"/>
            <a:ext cx="529500" cy="1168200"/>
          </a:xfrm>
          <a:prstGeom prst="bentConnector2">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66150" y="99450"/>
            <a:ext cx="8886900" cy="63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Functions Created</a:t>
            </a:r>
            <a:endParaRPr/>
          </a:p>
        </p:txBody>
      </p:sp>
      <p:pic>
        <p:nvPicPr>
          <p:cNvPr id="113" name="Google Shape;113;p18"/>
          <p:cNvPicPr preferRelativeResize="0"/>
          <p:nvPr/>
        </p:nvPicPr>
        <p:blipFill>
          <a:blip r:embed="rId3">
            <a:alphaModFix/>
          </a:blip>
          <a:stretch>
            <a:fillRect/>
          </a:stretch>
        </p:blipFill>
        <p:spPr>
          <a:xfrm>
            <a:off x="768125" y="610600"/>
            <a:ext cx="7406750" cy="42480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pic>
        <p:nvPicPr>
          <p:cNvPr id="119" name="Google Shape;119;p19"/>
          <p:cNvPicPr preferRelativeResize="0"/>
          <p:nvPr/>
        </p:nvPicPr>
        <p:blipFill>
          <a:blip r:embed="rId3">
            <a:alphaModFix/>
          </a:blip>
          <a:stretch>
            <a:fillRect/>
          </a:stretch>
        </p:blipFill>
        <p:spPr>
          <a:xfrm>
            <a:off x="5983100" y="1966225"/>
            <a:ext cx="2750000" cy="275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of N=10,100 Games</a:t>
            </a:r>
            <a:endParaRPr/>
          </a:p>
        </p:txBody>
      </p:sp>
      <p:sp>
        <p:nvSpPr>
          <p:cNvPr id="125" name="Google Shape;125;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10 in Orange</a:t>
            </a:r>
            <a:endParaRPr/>
          </a:p>
          <a:p>
            <a:pPr indent="0" lvl="0" marL="0" rtl="0" algn="l">
              <a:spcBef>
                <a:spcPts val="1600"/>
              </a:spcBef>
              <a:spcAft>
                <a:spcPts val="0"/>
              </a:spcAft>
              <a:buNone/>
            </a:pPr>
            <a:r>
              <a:rPr lang="en"/>
              <a:t>N = 100 in Blue</a:t>
            </a:r>
            <a:endParaRPr/>
          </a:p>
          <a:p>
            <a:pPr indent="0" lvl="0" marL="0" rtl="0" algn="l">
              <a:spcBef>
                <a:spcPts val="1600"/>
              </a:spcBef>
              <a:spcAft>
                <a:spcPts val="0"/>
              </a:spcAft>
              <a:buNone/>
            </a:pPr>
            <a:r>
              <a:rPr lang="en"/>
              <a:t>Average of N=10: 42.2</a:t>
            </a:r>
            <a:endParaRPr/>
          </a:p>
          <a:p>
            <a:pPr indent="0" lvl="0" marL="0" rtl="0" algn="l">
              <a:spcBef>
                <a:spcPts val="1600"/>
              </a:spcBef>
              <a:spcAft>
                <a:spcPts val="1600"/>
              </a:spcAft>
              <a:buNone/>
            </a:pPr>
            <a:r>
              <a:rPr lang="en"/>
              <a:t>Average of N=100: 32.56</a:t>
            </a:r>
            <a:endParaRPr/>
          </a:p>
        </p:txBody>
      </p:sp>
      <p:pic>
        <p:nvPicPr>
          <p:cNvPr id="126" name="Google Shape;126;p20"/>
          <p:cNvPicPr preferRelativeResize="0"/>
          <p:nvPr/>
        </p:nvPicPr>
        <p:blipFill>
          <a:blip r:embed="rId3">
            <a:alphaModFix/>
          </a:blip>
          <a:stretch>
            <a:fillRect/>
          </a:stretch>
        </p:blipFill>
        <p:spPr>
          <a:xfrm>
            <a:off x="4684338" y="1820175"/>
            <a:ext cx="4048125" cy="264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Increase in game size</a:t>
            </a:r>
            <a:endParaRPr/>
          </a:p>
        </p:txBody>
      </p:sp>
      <p:sp>
        <p:nvSpPr>
          <p:cNvPr id="132" name="Google Shape;132;p21"/>
          <p:cNvSpPr txBox="1"/>
          <p:nvPr>
            <p:ph idx="1" type="body"/>
          </p:nvPr>
        </p:nvSpPr>
        <p:spPr>
          <a:xfrm>
            <a:off x="311700" y="1225225"/>
            <a:ext cx="8520600" cy="10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of 1000 games: 35.731 steps</a:t>
            </a:r>
            <a:endParaRPr/>
          </a:p>
          <a:p>
            <a:pPr indent="0" lvl="0" marL="0" rtl="0" algn="l">
              <a:spcBef>
                <a:spcPts val="1600"/>
              </a:spcBef>
              <a:spcAft>
                <a:spcPts val="1600"/>
              </a:spcAft>
              <a:buNone/>
            </a:pPr>
            <a:r>
              <a:t/>
            </a:r>
            <a:endParaRPr/>
          </a:p>
        </p:txBody>
      </p:sp>
      <p:pic>
        <p:nvPicPr>
          <p:cNvPr id="133" name="Google Shape;133;p21"/>
          <p:cNvPicPr preferRelativeResize="0"/>
          <p:nvPr/>
        </p:nvPicPr>
        <p:blipFill>
          <a:blip r:embed="rId3">
            <a:alphaModFix/>
          </a:blip>
          <a:stretch>
            <a:fillRect/>
          </a:stretch>
        </p:blipFill>
        <p:spPr>
          <a:xfrm>
            <a:off x="43950" y="2332063"/>
            <a:ext cx="4057650" cy="2676525"/>
          </a:xfrm>
          <a:prstGeom prst="rect">
            <a:avLst/>
          </a:prstGeom>
          <a:noFill/>
          <a:ln>
            <a:noFill/>
          </a:ln>
        </p:spPr>
      </p:pic>
      <p:pic>
        <p:nvPicPr>
          <p:cNvPr id="134" name="Google Shape;134;p21"/>
          <p:cNvPicPr preferRelativeResize="0"/>
          <p:nvPr/>
        </p:nvPicPr>
        <p:blipFill>
          <a:blip r:embed="rId4">
            <a:alphaModFix/>
          </a:blip>
          <a:stretch>
            <a:fillRect/>
          </a:stretch>
        </p:blipFill>
        <p:spPr>
          <a:xfrm>
            <a:off x="5379225" y="2305225"/>
            <a:ext cx="3764775" cy="273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