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307" r:id="rId3"/>
    <p:sldId id="324" r:id="rId4"/>
    <p:sldId id="334" r:id="rId5"/>
    <p:sldId id="320" r:id="rId6"/>
    <p:sldId id="321" r:id="rId7"/>
    <p:sldId id="331" r:id="rId8"/>
    <p:sldId id="310" r:id="rId9"/>
    <p:sldId id="313" r:id="rId10"/>
    <p:sldId id="314" r:id="rId11"/>
    <p:sldId id="315" r:id="rId12"/>
    <p:sldId id="316" r:id="rId13"/>
    <p:sldId id="330" r:id="rId14"/>
    <p:sldId id="317" r:id="rId15"/>
    <p:sldId id="326" r:id="rId16"/>
    <p:sldId id="327" r:id="rId17"/>
    <p:sldId id="333" r:id="rId18"/>
    <p:sldId id="319" r:id="rId19"/>
    <p:sldId id="286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mfortaa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42457B-514D-7FF3-508A-EA19C18D7F2E}" name="Ashkan Jason Taghavi" initials="AT" userId="S::ajtaghav@calpoly.edu::a992e481-f976-4090-b2fd-0fedd3a1e2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FD"/>
    <a:srgbClr val="EA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3F91B-66A6-656A-DC4A-B55CBACB143C}" v="11" dt="2024-03-13T19:00:08.927"/>
    <p1510:client id="{1A885E47-936A-FEE0-C93B-DCBC56BF9928}" v="1160" dt="2024-03-13T17:10:07.739"/>
    <p1510:client id="{1B93AC81-12EB-634E-8D59-7F11576623CA}" v="367" dt="2024-03-13T01:34:48.420"/>
    <p1510:client id="{20521749-B78E-D60D-3775-954F86016BF8}" v="21" dt="2024-03-13T04:58:43.128"/>
    <p1510:client id="{27A9CC70-32C3-F76A-F42B-86F420992D22}" v="922" dt="2024-03-13T03:32:01.953"/>
    <p1510:client id="{3E1D54A8-DA4E-C616-1EE0-CBD170918DD1}" v="68" dt="2024-03-13T06:09:09.095"/>
    <p1510:client id="{5DD5EE76-A045-1E62-97F2-EBD010190204}" v="19" dt="2024-03-13T19:10:21"/>
    <p1510:client id="{73A9F607-BDDB-AC8B-1FCC-5B94F50C8A54}" v="352" dt="2024-03-13T05:30:23.286"/>
    <p1510:client id="{7BEA3881-C6A1-4BE1-9A87-0A7AB8F00822}" v="2413" dt="2024-03-13T04:50:02.968"/>
    <p1510:client id="{855D95CF-F63D-48B7-A000-D9A6437FCB7E}" v="1" dt="2024-03-13T20:15:30.426"/>
    <p1510:client id="{8A781691-2E40-9476-AE23-CAF47EA9145B}" v="77" dt="2024-03-13T00:15:40.507"/>
    <p1510:client id="{8DFBBB38-79C2-7199-6ED5-2102E164C423}" v="60" dt="2024-03-13T18:27:25.420"/>
    <p1510:client id="{CF6B948C-51B6-9257-4722-C0AADE7D88BB}" v="304" dt="2024-03-12T18:33:18.424"/>
    <p1510:client id="{D628E89F-66D8-B8F9-810D-085C390BF3E6}" v="441" dt="2024-03-13T01:12:51.572"/>
    <p1510:client id="{DBE4F3EC-6E4B-6FC9-E85A-E73ACB45E4A4}" v="175" dt="2024-03-13T20:12:28.936"/>
    <p1510:client id="{EF850412-21E2-CA33-AC02-C5FF2549A326}" v="101" dt="2024-03-13T18:59:36.224"/>
    <p1510:client id="{F90C9365-6314-8537-BB8A-19A0FE01EDC8}" v="47" dt="2024-03-13T00:03:25.178"/>
    <p1510:client id="{F9AA2882-82B6-0D6B-497A-31EC47DED094}" v="1552" dt="2024-03-12T19:22:19.266"/>
    <p1510:client id="{FEB1337A-A608-F7F1-C2B3-E8996F8121EE}" v="19" dt="2024-03-13T05:44:08.762"/>
  </p1510:revLst>
</p1510:revInfo>
</file>

<file path=ppt/tableStyles.xml><?xml version="1.0" encoding="utf-8"?>
<a:tblStyleLst xmlns:a="http://schemas.openxmlformats.org/drawingml/2006/main" def="{6315752F-028E-4217-985D-3254A0160FF7}">
  <a:tblStyle styleId="{6315752F-028E-4217-985D-3254A0160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 err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32f01766_1_17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232f01766_1_17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554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jake</a:t>
            </a:r>
          </a:p>
        </p:txBody>
      </p:sp>
    </p:spTree>
    <p:extLst>
      <p:ext uri="{BB962C8B-B14F-4D97-AF65-F5344CB8AC3E}">
        <p14:creationId xmlns:p14="http://schemas.microsoft.com/office/powerpoint/2010/main" val="241192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32f01766_1_17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232f01766_1_17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83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cs typeface="Calibri"/>
              </a:rPr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389739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cs typeface="Calibri"/>
              </a:rPr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178927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mehrpad</a:t>
            </a:r>
          </a:p>
        </p:txBody>
      </p:sp>
    </p:spTree>
    <p:extLst>
      <p:ext uri="{BB962C8B-B14F-4D97-AF65-F5344CB8AC3E}">
        <p14:creationId xmlns:p14="http://schemas.microsoft.com/office/powerpoint/2010/main" val="306759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2465ab00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22465ab00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1441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2465ab00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2465ab00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ashkan</a:t>
            </a:r>
          </a:p>
        </p:txBody>
      </p:sp>
    </p:spTree>
    <p:extLst>
      <p:ext uri="{BB962C8B-B14F-4D97-AF65-F5344CB8AC3E}">
        <p14:creationId xmlns:p14="http://schemas.microsoft.com/office/powerpoint/2010/main" val="55325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ashkan</a:t>
            </a:r>
          </a:p>
        </p:txBody>
      </p:sp>
    </p:spTree>
    <p:extLst>
      <p:ext uri="{BB962C8B-B14F-4D97-AF65-F5344CB8AC3E}">
        <p14:creationId xmlns:p14="http://schemas.microsoft.com/office/powerpoint/2010/main" val="429110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32f01766_1_17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232f01766_1_17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Ashkan</a:t>
            </a:r>
          </a:p>
        </p:txBody>
      </p:sp>
    </p:spTree>
    <p:extLst>
      <p:ext uri="{BB962C8B-B14F-4D97-AF65-F5344CB8AC3E}">
        <p14:creationId xmlns:p14="http://schemas.microsoft.com/office/powerpoint/2010/main" val="426083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mehrpad</a:t>
            </a:r>
          </a:p>
        </p:txBody>
      </p:sp>
    </p:spTree>
    <p:extLst>
      <p:ext uri="{BB962C8B-B14F-4D97-AF65-F5344CB8AC3E}">
        <p14:creationId xmlns:p14="http://schemas.microsoft.com/office/powerpoint/2010/main" val="267770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mehrpad</a:t>
            </a:r>
          </a:p>
        </p:txBody>
      </p:sp>
    </p:spTree>
    <p:extLst>
      <p:ext uri="{BB962C8B-B14F-4D97-AF65-F5344CB8AC3E}">
        <p14:creationId xmlns:p14="http://schemas.microsoft.com/office/powerpoint/2010/main" val="61738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nick</a:t>
            </a:r>
          </a:p>
        </p:txBody>
      </p:sp>
    </p:spTree>
    <p:extLst>
      <p:ext uri="{BB962C8B-B14F-4D97-AF65-F5344CB8AC3E}">
        <p14:creationId xmlns:p14="http://schemas.microsoft.com/office/powerpoint/2010/main" val="284836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32f01766_1_17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232f01766_1_17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Nick – add reason for the recommended shower length, maybe add visual?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66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Nick – washers visual needs to be added (washer loads across x axis and total gallons </a:t>
            </a:r>
            <a:r>
              <a:rPr lang="en-US" err="1">
                <a:latin typeface="Calibri"/>
                <a:cs typeface="Calibri"/>
              </a:rPr>
              <a:t>usd</a:t>
            </a:r>
            <a:r>
              <a:rPr lang="en-US">
                <a:latin typeface="Calibri"/>
                <a:cs typeface="Calibri"/>
              </a:rPr>
              <a:t> per load on y axis)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3605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13150" y="2327525"/>
            <a:ext cx="35568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13150" y="1567975"/>
            <a:ext cx="455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-917811" y="3189990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869885" y="3849437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869885" y="3661564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234440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502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 rot="-5400000">
            <a:off x="5038149" y="-109009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6050126" y="-494318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>
            <a:off x="263245" y="-1358480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-2117939" y="1205889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562154" y="-349897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46A9E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-219050" y="-149750"/>
            <a:ext cx="3481850" cy="3311625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-219050" y="-51025"/>
            <a:ext cx="2351150" cy="2750075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10800000">
            <a:off x="-219050" y="-43625"/>
            <a:ext cx="1530450" cy="942275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10800000">
            <a:off x="7009450" y="-83500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6843025" y="-584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7596825" y="-51025"/>
            <a:ext cx="1545650" cy="1464325"/>
          </a:xfrm>
          <a:custGeom>
            <a:avLst/>
            <a:gdLst/>
            <a:ahLst/>
            <a:cxnLst/>
            <a:rect l="l" t="t" r="r" b="b"/>
            <a:pathLst>
              <a:path w="61826" h="58573" extrusionOk="0">
                <a:moveTo>
                  <a:pt x="0" y="58573"/>
                </a:moveTo>
                <a:lnTo>
                  <a:pt x="61612" y="58573"/>
                </a:lnTo>
                <a:cubicBezTo>
                  <a:pt x="61825" y="43648"/>
                  <a:pt x="52828" y="28177"/>
                  <a:pt x="30213" y="25776"/>
                </a:cubicBezTo>
                <a:cubicBezTo>
                  <a:pt x="9605" y="23618"/>
                  <a:pt x="5623" y="14469"/>
                  <a:pt x="0" y="0"/>
                </a:cubicBez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0000" y="20059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720000" y="248662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2"/>
          </p:nvPr>
        </p:nvSpPr>
        <p:spPr>
          <a:xfrm>
            <a:off x="3403800" y="31966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3"/>
          </p:nvPr>
        </p:nvSpPr>
        <p:spPr>
          <a:xfrm>
            <a:off x="3403800" y="368007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4"/>
          </p:nvPr>
        </p:nvSpPr>
        <p:spPr>
          <a:xfrm>
            <a:off x="6087600" y="200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5"/>
          </p:nvPr>
        </p:nvSpPr>
        <p:spPr>
          <a:xfrm>
            <a:off x="6087600" y="2486625"/>
            <a:ext cx="23364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6991659" y="-122584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>
            <a:off x="6900558" y="-1252942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-2588701" y="-655561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 rot="5400000">
            <a:off x="-1464316" y="-665634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-291171" y="-1550681"/>
            <a:ext cx="2333265" cy="3351228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 hasCustomPrompt="1"/>
          </p:nvPr>
        </p:nvSpPr>
        <p:spPr>
          <a:xfrm>
            <a:off x="1284000" y="4227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1"/>
          </p:nvPr>
        </p:nvSpPr>
        <p:spPr>
          <a:xfrm>
            <a:off x="1284000" y="125100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8788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3"/>
          </p:nvPr>
        </p:nvSpPr>
        <p:spPr>
          <a:xfrm>
            <a:off x="1284000" y="270713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3349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5"/>
          </p:nvPr>
        </p:nvSpPr>
        <p:spPr>
          <a:xfrm>
            <a:off x="1284000" y="416328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2425075" y="1835350"/>
            <a:ext cx="42939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425075" y="4211600"/>
            <a:ext cx="4293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9" name="Google Shape;209;p26"/>
          <p:cNvSpPr/>
          <p:nvPr/>
        </p:nvSpPr>
        <p:spPr>
          <a:xfrm rot="5400000" flipH="1">
            <a:off x="-1022808" y="-109009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/>
          <p:nvPr/>
        </p:nvSpPr>
        <p:spPr>
          <a:xfrm rot="5400000" flipH="1">
            <a:off x="-503817" y="-494318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 rot="5400000" flipH="1">
            <a:off x="-1172076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 rot="-5400000" flipH="1">
            <a:off x="5805848" y="-1358480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 flipH="1">
            <a:off x="5430472" y="1205888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-5400000" flipH="1">
            <a:off x="6429462" y="-349897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 rot="-5400000" flipH="1">
            <a:off x="6846899" y="739763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 rot="-5400000" flipH="1">
            <a:off x="7868401" y="178063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5400000" flipH="1">
            <a:off x="8390813" y="356012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5400000" flipH="1">
            <a:off x="-1606355" y="20882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5400000" flipH="1">
            <a:off x="-2431754" y="18195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-2459185" y="-440035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38295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90763" y="25749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945638" y="25749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290763" y="3188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945638" y="3188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5156207" y="-733135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242112" y="32069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6531075" y="3775775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 flipH="1">
            <a:off x="-126075" y="-8722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 flipH="1">
            <a:off x="-858150" y="-2256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3">
  <p:cSld name="TITLE_ONLY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terrf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errf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terrf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1328352" y="1398972"/>
            <a:ext cx="6751181" cy="1506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of Water and Utility Resources</a:t>
            </a:r>
            <a:endParaRPr lang="en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1"/>
          </p:nvPr>
        </p:nvSpPr>
        <p:spPr>
          <a:xfrm>
            <a:off x="2420776" y="2991098"/>
            <a:ext cx="4424942" cy="596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b="1">
                <a:latin typeface="Candara"/>
              </a:rPr>
              <a:t>Ryan Perez, Nicholas </a:t>
            </a:r>
            <a:r>
              <a:rPr lang="en" sz="1800" b="1" err="1">
                <a:latin typeface="Candara"/>
              </a:rPr>
              <a:t>Seah</a:t>
            </a:r>
            <a:r>
              <a:rPr lang="en" sz="1800" b="1">
                <a:latin typeface="Candara"/>
              </a:rPr>
              <a:t>, Jake </a:t>
            </a:r>
            <a:r>
              <a:rPr lang="en" sz="1800" b="1" err="1">
                <a:latin typeface="Candara"/>
              </a:rPr>
              <a:t>Aaknes</a:t>
            </a:r>
            <a:r>
              <a:rPr lang="en" sz="1800" b="1">
                <a:latin typeface="Candara"/>
              </a:rPr>
              <a:t>, </a:t>
            </a:r>
            <a:endParaRPr lang="en-US" sz="1800" b="1">
              <a:latin typeface="Candara"/>
            </a:endParaRPr>
          </a:p>
          <a:p>
            <a:pPr marL="0" indent="0"/>
            <a:r>
              <a:rPr lang="en" sz="1800" b="1" err="1">
                <a:latin typeface="Candara"/>
              </a:rPr>
              <a:t>Mehrpad</a:t>
            </a:r>
            <a:r>
              <a:rPr lang="en" sz="1800" b="1">
                <a:latin typeface="Candara"/>
              </a:rPr>
              <a:t> </a:t>
            </a:r>
            <a:r>
              <a:rPr lang="en" sz="1800" b="1" err="1">
                <a:latin typeface="Candara"/>
              </a:rPr>
              <a:t>Moattari</a:t>
            </a:r>
            <a:r>
              <a:rPr lang="en" sz="1800" b="1">
                <a:latin typeface="Candara"/>
              </a:rPr>
              <a:t>, Ashkan Taghavi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showing a number of water usage&#10;&#10;Description automatically generated">
            <a:extLst>
              <a:ext uri="{FF2B5EF4-FFF2-40B4-BE49-F238E27FC236}">
                <a16:creationId xmlns:a16="http://schemas.microsoft.com/office/drawing/2014/main" id="{88F44CF2-05E5-8B6A-4585-1C6392F3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9" r="204" b="271"/>
          <a:stretch/>
        </p:blipFill>
        <p:spPr>
          <a:xfrm>
            <a:off x="248009" y="1186131"/>
            <a:ext cx="5251359" cy="3753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343332-366B-F639-73D9-A17D99C1603F}"/>
              </a:ext>
            </a:extLst>
          </p:cNvPr>
          <p:cNvSpPr/>
          <p:nvPr/>
        </p:nvSpPr>
        <p:spPr>
          <a:xfrm>
            <a:off x="6310597" y="1788746"/>
            <a:ext cx="255357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F488-0AEF-08A3-CBD8-69A241A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74" y="67552"/>
            <a:ext cx="7423642" cy="605049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Washer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24498-C7BC-5BEA-AEFF-2A128ED04F66}"/>
              </a:ext>
            </a:extLst>
          </p:cNvPr>
          <p:cNvSpPr/>
          <p:nvPr/>
        </p:nvSpPr>
        <p:spPr>
          <a:xfrm>
            <a:off x="105255" y="73196"/>
            <a:ext cx="8976961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4532B-5598-B489-3B2D-15778D5F1FAD}"/>
              </a:ext>
            </a:extLst>
          </p:cNvPr>
          <p:cNvSpPr txBox="1"/>
          <p:nvPr/>
        </p:nvSpPr>
        <p:spPr>
          <a:xfrm>
            <a:off x="6452513" y="1960876"/>
            <a:ext cx="22921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Average water usage per wash = 26.10 gallons.</a:t>
            </a:r>
            <a:endParaRPr lang="en-US" sz="1200" b="1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Washer uses 12.34 % of all water usage.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86C6C4-58CE-A07E-C2B2-6EBAC0F1B2B9}"/>
              </a:ext>
            </a:extLst>
          </p:cNvPr>
          <p:cNvCxnSpPr/>
          <p:nvPr/>
        </p:nvCxnSpPr>
        <p:spPr>
          <a:xfrm flipH="1">
            <a:off x="1880558" y="561797"/>
            <a:ext cx="3646817" cy="828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C3A861-E7C1-B6AD-6629-6B25F6903B3A}"/>
              </a:ext>
            </a:extLst>
          </p:cNvPr>
          <p:cNvSpPr txBox="1"/>
          <p:nvPr/>
        </p:nvSpPr>
        <p:spPr>
          <a:xfrm>
            <a:off x="5583550" y="302361"/>
            <a:ext cx="192298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Main cycle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78E610-3DC8-577C-C48B-402968A9E45A}"/>
              </a:ext>
            </a:extLst>
          </p:cNvPr>
          <p:cNvCxnSpPr>
            <a:cxnSpLocks/>
          </p:cNvCxnSpPr>
          <p:nvPr/>
        </p:nvCxnSpPr>
        <p:spPr>
          <a:xfrm flipH="1">
            <a:off x="3714684" y="559954"/>
            <a:ext cx="1808635" cy="754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A6C2A-7267-415C-C996-F72D3992CC9A}"/>
              </a:ext>
            </a:extLst>
          </p:cNvPr>
          <p:cNvCxnSpPr>
            <a:cxnSpLocks/>
          </p:cNvCxnSpPr>
          <p:nvPr/>
        </p:nvCxnSpPr>
        <p:spPr>
          <a:xfrm flipH="1">
            <a:off x="2408926" y="1371538"/>
            <a:ext cx="3679995" cy="1916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97E552-9D70-62F8-1EFF-75479B617138}"/>
              </a:ext>
            </a:extLst>
          </p:cNvPr>
          <p:cNvCxnSpPr>
            <a:cxnSpLocks/>
          </p:cNvCxnSpPr>
          <p:nvPr/>
        </p:nvCxnSpPr>
        <p:spPr>
          <a:xfrm flipH="1">
            <a:off x="4641009" y="1348957"/>
            <a:ext cx="1468649" cy="2089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35F0A7-5F9A-7638-0EE8-462E4A1F55C5}"/>
              </a:ext>
            </a:extLst>
          </p:cNvPr>
          <p:cNvSpPr txBox="1"/>
          <p:nvPr/>
        </p:nvSpPr>
        <p:spPr>
          <a:xfrm>
            <a:off x="6144267" y="1121870"/>
            <a:ext cx="192298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Rinse cycle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C6D1A6-6800-E911-CBAA-C3866356F4C0}"/>
              </a:ext>
            </a:extLst>
          </p:cNvPr>
          <p:cNvSpPr/>
          <p:nvPr/>
        </p:nvSpPr>
        <p:spPr>
          <a:xfrm>
            <a:off x="6719237" y="1784206"/>
            <a:ext cx="2172568" cy="1575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Candara"/>
                <a:cs typeface="Arial"/>
              </a:rPr>
              <a:t>Shower Usage= 36%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rgbClr val="000000"/>
              </a:solidFill>
              <a:latin typeface="Candar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Candara"/>
                <a:cs typeface="Arial"/>
              </a:rPr>
              <a:t>Toilet Usage = 43%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rgbClr val="000000"/>
              </a:solidFill>
              <a:latin typeface="Candar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Candara"/>
                <a:cs typeface="Arial"/>
              </a:rPr>
              <a:t>Combined = 79%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60A8B-8B5A-E138-2E76-C013DCB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718" y="73196"/>
            <a:ext cx="7704000" cy="572700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Daily Water Usage Proportions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A65F0-E5DE-3745-64C5-9756CC984AFC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66C09-7039-4814-4FC3-67A11A65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07" y="848892"/>
            <a:ext cx="5613023" cy="401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F01379-A49B-B84B-39A4-83B91959EA88}"/>
              </a:ext>
            </a:extLst>
          </p:cNvPr>
          <p:cNvSpPr/>
          <p:nvPr/>
        </p:nvSpPr>
        <p:spPr>
          <a:xfrm>
            <a:off x="1959146" y="848892"/>
            <a:ext cx="3238271" cy="205251"/>
          </a:xfrm>
          <a:prstGeom prst="rect">
            <a:avLst/>
          </a:prstGeom>
          <a:solidFill>
            <a:srgbClr val="F1F8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7F1E202-2C42-CF17-5B44-584F67B6A3F9}"/>
              </a:ext>
            </a:extLst>
          </p:cNvPr>
          <p:cNvSpPr txBox="1"/>
          <p:nvPr/>
        </p:nvSpPr>
        <p:spPr>
          <a:xfrm>
            <a:off x="5953682" y="1006691"/>
            <a:ext cx="208387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FF0000"/>
                </a:solidFill>
                <a:latin typeface="Candara"/>
              </a:rPr>
              <a:t>Average Daily Water Use per Person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B65C18-CA35-808A-D878-B79BB4D3B629}"/>
              </a:ext>
            </a:extLst>
          </p:cNvPr>
          <p:cNvCxnSpPr>
            <a:cxnSpLocks/>
          </p:cNvCxnSpPr>
          <p:nvPr/>
        </p:nvCxnSpPr>
        <p:spPr>
          <a:xfrm flipH="1">
            <a:off x="5210892" y="1320276"/>
            <a:ext cx="786965" cy="317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3333D6-A238-6712-CD23-06923A5A8F0E}"/>
              </a:ext>
            </a:extLst>
          </p:cNvPr>
          <p:cNvSpPr/>
          <p:nvPr/>
        </p:nvSpPr>
        <p:spPr>
          <a:xfrm>
            <a:off x="7040652" y="1875862"/>
            <a:ext cx="1872874" cy="1391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7E6055-5FD2-44B6-3EA6-132ECDD98ECA}"/>
              </a:ext>
            </a:extLst>
          </p:cNvPr>
          <p:cNvSpPr txBox="1">
            <a:spLocks/>
          </p:cNvSpPr>
          <p:nvPr/>
        </p:nvSpPr>
        <p:spPr>
          <a:xfrm>
            <a:off x="1308432" y="94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Hourly Water Proportions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4CA16-2040-6726-89DA-3631B6BF0403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7F1C7-4ABD-14B3-A0B1-72E0009E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11" y="948175"/>
            <a:ext cx="5798077" cy="366089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55471-504E-387E-8155-B4179D72060C}"/>
              </a:ext>
            </a:extLst>
          </p:cNvPr>
          <p:cNvSpPr txBox="1"/>
          <p:nvPr/>
        </p:nvSpPr>
        <p:spPr>
          <a:xfrm>
            <a:off x="7068589" y="1928327"/>
            <a:ext cx="1816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6PM and 8am have the highest water usage during a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1am to 5am being the lowest.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latin typeface="Candara" panose="020E0502030303020204" pitchFamily="34" charset="0"/>
            </a:endParaRPr>
          </a:p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694B4-0264-F18F-AC6E-4CCFEFD3535C}"/>
              </a:ext>
            </a:extLst>
          </p:cNvPr>
          <p:cNvSpPr/>
          <p:nvPr/>
        </p:nvSpPr>
        <p:spPr>
          <a:xfrm>
            <a:off x="2076535" y="948175"/>
            <a:ext cx="3238271" cy="201956"/>
          </a:xfrm>
          <a:prstGeom prst="rect">
            <a:avLst/>
          </a:prstGeom>
          <a:solidFill>
            <a:srgbClr val="F1F8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DD42-1FC1-5317-AC43-6229B17E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CD8FB-57CF-1BD5-E770-37FDCA1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5" y="1590010"/>
            <a:ext cx="8329944" cy="20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0A8B-8B5A-E138-2E76-C013DCB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96" y="228644"/>
            <a:ext cx="7704000" cy="572700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and Gas Utilities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C52C9-9C8D-9FFD-30E5-52FC9A194C81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energy consumption&#10;&#10;Description automatically generated">
            <a:extLst>
              <a:ext uri="{FF2B5EF4-FFF2-40B4-BE49-F238E27FC236}">
                <a16:creationId xmlns:a16="http://schemas.microsoft.com/office/drawing/2014/main" id="{A602436D-EBA0-A65F-4C18-74FF65CB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" t="4684" r="693"/>
          <a:stretch/>
        </p:blipFill>
        <p:spPr>
          <a:xfrm>
            <a:off x="1271821" y="1030395"/>
            <a:ext cx="6537484" cy="372117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466656-A9E2-CDA2-8DAC-1D91D55FF9AD}"/>
              </a:ext>
            </a:extLst>
          </p:cNvPr>
          <p:cNvSpPr/>
          <p:nvPr/>
        </p:nvSpPr>
        <p:spPr>
          <a:xfrm>
            <a:off x="3072383" y="2898647"/>
            <a:ext cx="512064" cy="795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B8CD-33D8-9D8B-0D5D-25C18CE51D5F}"/>
              </a:ext>
            </a:extLst>
          </p:cNvPr>
          <p:cNvSpPr/>
          <p:nvPr/>
        </p:nvSpPr>
        <p:spPr>
          <a:xfrm>
            <a:off x="5417818" y="3026662"/>
            <a:ext cx="411480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1B0A4-76D7-9B87-4550-DFFD46724041}"/>
              </a:ext>
            </a:extLst>
          </p:cNvPr>
          <p:cNvSpPr/>
          <p:nvPr/>
        </p:nvSpPr>
        <p:spPr>
          <a:xfrm>
            <a:off x="7027161" y="2994657"/>
            <a:ext cx="411480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2BECF-A408-44CA-DC36-25770F2EB984}"/>
              </a:ext>
            </a:extLst>
          </p:cNvPr>
          <p:cNvCxnSpPr>
            <a:cxnSpLocks/>
          </p:cNvCxnSpPr>
          <p:nvPr/>
        </p:nvCxnSpPr>
        <p:spPr>
          <a:xfrm>
            <a:off x="3363381" y="1532463"/>
            <a:ext cx="2120900" cy="1443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C1688-151E-2B3A-EAF3-795A77BBEEFC}"/>
              </a:ext>
            </a:extLst>
          </p:cNvPr>
          <p:cNvCxnSpPr>
            <a:cxnSpLocks/>
          </p:cNvCxnSpPr>
          <p:nvPr/>
        </p:nvCxnSpPr>
        <p:spPr>
          <a:xfrm flipH="1">
            <a:off x="3272364" y="1521880"/>
            <a:ext cx="101601" cy="1295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D94C25-B63F-F371-1C3F-C49FD5878589}"/>
              </a:ext>
            </a:extLst>
          </p:cNvPr>
          <p:cNvSpPr txBox="1"/>
          <p:nvPr/>
        </p:nvSpPr>
        <p:spPr>
          <a:xfrm>
            <a:off x="1835852" y="1076941"/>
            <a:ext cx="192298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Peak usages align between gas and electric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7BD75-B7EA-3F56-0EE4-46E57DEE7659}"/>
              </a:ext>
            </a:extLst>
          </p:cNvPr>
          <p:cNvCxnSpPr>
            <a:cxnSpLocks/>
          </p:cNvCxnSpPr>
          <p:nvPr/>
        </p:nvCxnSpPr>
        <p:spPr>
          <a:xfrm>
            <a:off x="3373964" y="1543046"/>
            <a:ext cx="3613150" cy="1422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water usage and average temperature&#10;&#10;Description automatically generated">
            <a:extLst>
              <a:ext uri="{FF2B5EF4-FFF2-40B4-BE49-F238E27FC236}">
                <a16:creationId xmlns:a16="http://schemas.microsoft.com/office/drawing/2014/main" id="{CBECD147-6BA0-03CB-A8A9-CE970FC7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" t="4188" r="-1092" b="524"/>
          <a:stretch/>
        </p:blipFill>
        <p:spPr>
          <a:xfrm>
            <a:off x="1040459" y="815195"/>
            <a:ext cx="7207695" cy="40976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948E3E-287C-187A-F7C4-55117DF3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41" y="142121"/>
            <a:ext cx="7704000" cy="572700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Water and Temperature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3AB18B-2B68-ED99-B2DA-FB1C718AB16B}"/>
              </a:ext>
            </a:extLst>
          </p:cNvPr>
          <p:cNvCxnSpPr>
            <a:cxnSpLocks/>
          </p:cNvCxnSpPr>
          <p:nvPr/>
        </p:nvCxnSpPr>
        <p:spPr>
          <a:xfrm flipH="1">
            <a:off x="3725272" y="1033860"/>
            <a:ext cx="482600" cy="14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8BA98D-4448-9196-96A1-5E551F63AD00}"/>
              </a:ext>
            </a:extLst>
          </p:cNvPr>
          <p:cNvCxnSpPr>
            <a:cxnSpLocks/>
          </p:cNvCxnSpPr>
          <p:nvPr/>
        </p:nvCxnSpPr>
        <p:spPr>
          <a:xfrm flipH="1">
            <a:off x="4085105" y="1033860"/>
            <a:ext cx="112185" cy="3746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09EA7-84DA-4B46-A14D-58A11F05C112}"/>
              </a:ext>
            </a:extLst>
          </p:cNvPr>
          <p:cNvSpPr txBox="1"/>
          <p:nvPr/>
        </p:nvSpPr>
        <p:spPr>
          <a:xfrm>
            <a:off x="4214926" y="895837"/>
            <a:ext cx="192298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Washer loads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6C8F-CE68-CB45-0952-84F2A7AD02E5}"/>
              </a:ext>
            </a:extLst>
          </p:cNvPr>
          <p:cNvSpPr/>
          <p:nvPr/>
        </p:nvSpPr>
        <p:spPr>
          <a:xfrm>
            <a:off x="105255" y="83878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ED9812-55D0-41C6-ED9A-E2ECCA4165A6}"/>
              </a:ext>
            </a:extLst>
          </p:cNvPr>
          <p:cNvSpPr/>
          <p:nvPr/>
        </p:nvSpPr>
        <p:spPr>
          <a:xfrm>
            <a:off x="6695999" y="3265199"/>
            <a:ext cx="346572" cy="5459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E3C290-DDAB-A64E-04E7-80C9717C6592}"/>
              </a:ext>
            </a:extLst>
          </p:cNvPr>
          <p:cNvCxnSpPr>
            <a:cxnSpLocks/>
          </p:cNvCxnSpPr>
          <p:nvPr/>
        </p:nvCxnSpPr>
        <p:spPr>
          <a:xfrm>
            <a:off x="6822371" y="1411860"/>
            <a:ext cx="70900" cy="18553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377AB7-BF87-C25B-CAF1-466B075B644C}"/>
              </a:ext>
            </a:extLst>
          </p:cNvPr>
          <p:cNvSpPr txBox="1"/>
          <p:nvPr/>
        </p:nvSpPr>
        <p:spPr>
          <a:xfrm>
            <a:off x="6565199" y="1154120"/>
            <a:ext cx="963295" cy="7386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andara"/>
              </a:rPr>
              <a:t>DST</a:t>
            </a:r>
          </a:p>
          <a:p>
            <a:endParaRPr lang="en-US">
              <a:solidFill>
                <a:srgbClr val="00B050"/>
              </a:solidFill>
              <a:latin typeface="Candara"/>
            </a:endParaRP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41F990-D420-7AEB-9015-219A1248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" t="4749" r="157"/>
          <a:stretch/>
        </p:blipFill>
        <p:spPr>
          <a:xfrm>
            <a:off x="949997" y="752043"/>
            <a:ext cx="7208598" cy="413064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6EFDCB-8B8C-A36D-7325-D4D59A6E2AA2}"/>
              </a:ext>
            </a:extLst>
          </p:cNvPr>
          <p:cNvSpPr/>
          <p:nvPr/>
        </p:nvSpPr>
        <p:spPr>
          <a:xfrm>
            <a:off x="105255" y="83878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1523D3-C92F-462F-3A35-05140B7C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38" y="82685"/>
            <a:ext cx="7704000" cy="572700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and Temperature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3A48C5-633D-2E06-F216-40D5280043BF}"/>
              </a:ext>
            </a:extLst>
          </p:cNvPr>
          <p:cNvCxnSpPr/>
          <p:nvPr/>
        </p:nvCxnSpPr>
        <p:spPr>
          <a:xfrm>
            <a:off x="2745791" y="1680237"/>
            <a:ext cx="67734" cy="395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FBFF9C-BA40-58D5-1CAE-4E2CD97230FE}"/>
              </a:ext>
            </a:extLst>
          </p:cNvPr>
          <p:cNvCxnSpPr>
            <a:cxnSpLocks/>
          </p:cNvCxnSpPr>
          <p:nvPr/>
        </p:nvCxnSpPr>
        <p:spPr>
          <a:xfrm>
            <a:off x="2756374" y="1690819"/>
            <a:ext cx="660400" cy="57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DEE79D-5719-20B0-A126-283045AF883B}"/>
              </a:ext>
            </a:extLst>
          </p:cNvPr>
          <p:cNvSpPr txBox="1"/>
          <p:nvPr/>
        </p:nvSpPr>
        <p:spPr>
          <a:xfrm>
            <a:off x="1413759" y="970815"/>
            <a:ext cx="192298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Peak temperatures associated with lower electricity usage</a:t>
            </a:r>
          </a:p>
          <a:p>
            <a:endParaRPr lang="en-US">
              <a:solidFill>
                <a:srgbClr val="FF0000"/>
              </a:solidFill>
              <a:latin typeface="Candara"/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E77EEA-306E-7B3C-F85C-652AEA866018}"/>
              </a:ext>
            </a:extLst>
          </p:cNvPr>
          <p:cNvCxnSpPr>
            <a:cxnSpLocks/>
          </p:cNvCxnSpPr>
          <p:nvPr/>
        </p:nvCxnSpPr>
        <p:spPr>
          <a:xfrm flipV="1">
            <a:off x="2777540" y="964803"/>
            <a:ext cx="2851149" cy="736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1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802;p60">
            <a:extLst>
              <a:ext uri="{FF2B5EF4-FFF2-40B4-BE49-F238E27FC236}">
                <a16:creationId xmlns:a16="http://schemas.microsoft.com/office/drawing/2014/main" id="{FF4BC956-4765-FB6F-4782-041AC0EAC136}"/>
              </a:ext>
            </a:extLst>
          </p:cNvPr>
          <p:cNvCxnSpPr>
            <a:cxnSpLocks/>
            <a:stCxn id="60" idx="3"/>
            <a:endCxn id="58" idx="2"/>
          </p:cNvCxnSpPr>
          <p:nvPr/>
        </p:nvCxnSpPr>
        <p:spPr>
          <a:xfrm flipV="1">
            <a:off x="5812745" y="2447992"/>
            <a:ext cx="794304" cy="2426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DE2F76C-B6D7-8FC6-E678-608582FA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8" y="217316"/>
            <a:ext cx="7704000" cy="572700"/>
          </a:xfrm>
        </p:spPr>
        <p:txBody>
          <a:bodyPr/>
          <a:lstStyle/>
          <a:p>
            <a:pPr algn="l"/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Impact</a:t>
            </a:r>
          </a:p>
        </p:txBody>
      </p:sp>
      <p:pic>
        <p:nvPicPr>
          <p:cNvPr id="57" name="Picture 56" descr="A black background with blue drops&#10;&#10;Description automatically generated">
            <a:extLst>
              <a:ext uri="{FF2B5EF4-FFF2-40B4-BE49-F238E27FC236}">
                <a16:creationId xmlns:a16="http://schemas.microsoft.com/office/drawing/2014/main" id="{8E4D271E-C962-68C6-7824-167B5BB99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5303"/>
          <a:stretch/>
        </p:blipFill>
        <p:spPr>
          <a:xfrm>
            <a:off x="6295324" y="1591977"/>
            <a:ext cx="2647108" cy="2829340"/>
          </a:xfrm>
          <a:prstGeom prst="rect">
            <a:avLst/>
          </a:prstGeom>
        </p:spPr>
      </p:pic>
      <p:sp>
        <p:nvSpPr>
          <p:cNvPr id="58" name="Google Shape;801;p60">
            <a:extLst>
              <a:ext uri="{FF2B5EF4-FFF2-40B4-BE49-F238E27FC236}">
                <a16:creationId xmlns:a16="http://schemas.microsoft.com/office/drawing/2014/main" id="{A2AF11BC-ADCA-7DF4-9BF9-73FEFF68BB57}"/>
              </a:ext>
            </a:extLst>
          </p:cNvPr>
          <p:cNvSpPr/>
          <p:nvPr/>
        </p:nvSpPr>
        <p:spPr>
          <a:xfrm>
            <a:off x="6607049" y="2376056"/>
            <a:ext cx="155003" cy="14387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3905FAB-E716-2264-E39F-81D365BB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66234"/>
              </p:ext>
            </p:extLst>
          </p:nvPr>
        </p:nvGraphicFramePr>
        <p:xfrm>
          <a:off x="319766" y="1025830"/>
          <a:ext cx="5492979" cy="3329723"/>
        </p:xfrm>
        <a:graphic>
          <a:graphicData uri="http://schemas.openxmlformats.org/drawingml/2006/table">
            <a:tbl>
              <a:tblPr/>
              <a:tblGrid>
                <a:gridCol w="1899383">
                  <a:extLst>
                    <a:ext uri="{9D8B030D-6E8A-4147-A177-3AD203B41FA5}">
                      <a16:colId xmlns:a16="http://schemas.microsoft.com/office/drawing/2014/main" val="103021740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4154342962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1455668743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4130511723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3613282318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</a:endParaRPr>
                    </a:p>
                    <a:p>
                      <a:pPr algn="l" rtl="0" fontAlgn="base"/>
                      <a:endParaRPr lang="en-US" sz="1000" b="1" i="0">
                        <a:effectLst/>
                        <a:latin typeface="Candara"/>
                      </a:endParaRP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REUWS 1999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REUWS 2016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Flume Study 2021*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Ryan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43583"/>
                  </a:ext>
                </a:extLst>
              </a:tr>
              <a:tr h="56194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Daily Per Capita (Indoor)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69.3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58.6 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46.5 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n-US" sz="1600" b="1" i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24.7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82193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Flush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3.48 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2.6 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2.0 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n-US" sz="1600" b="1" i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32045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Flushes per person per day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5.05 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n-US" sz="1600" b="1" i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16.8**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24967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shower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16.7 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15.8 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n-US" sz="1600" b="1" i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940182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Shower duration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n-US" sz="1600" b="1" i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7639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806ED02-D2CC-AA28-974E-8EB1FAEB88A0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oogle Shape;5808;p79">
            <a:extLst>
              <a:ext uri="{FF2B5EF4-FFF2-40B4-BE49-F238E27FC236}">
                <a16:creationId xmlns:a16="http://schemas.microsoft.com/office/drawing/2014/main" id="{060145A4-0B9C-6684-6FCE-FC47B69C5134}"/>
              </a:ext>
            </a:extLst>
          </p:cNvPr>
          <p:cNvGrpSpPr/>
          <p:nvPr/>
        </p:nvGrpSpPr>
        <p:grpSpPr>
          <a:xfrm>
            <a:off x="1046348" y="1117299"/>
            <a:ext cx="366154" cy="621034"/>
            <a:chOff x="-64870263" y="3206181"/>
            <a:chExt cx="256775" cy="4581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Google Shape;5811;p79">
              <a:extLst>
                <a:ext uri="{FF2B5EF4-FFF2-40B4-BE49-F238E27FC236}">
                  <a16:creationId xmlns:a16="http://schemas.microsoft.com/office/drawing/2014/main" id="{AEFC7494-C748-609B-3CB8-D68B1822215F}"/>
                </a:ext>
              </a:extLst>
            </p:cNvPr>
            <p:cNvSpPr/>
            <p:nvPr/>
          </p:nvSpPr>
          <p:spPr>
            <a:xfrm>
              <a:off x="-64870263" y="3206181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12;p79">
              <a:extLst>
                <a:ext uri="{FF2B5EF4-FFF2-40B4-BE49-F238E27FC236}">
                  <a16:creationId xmlns:a16="http://schemas.microsoft.com/office/drawing/2014/main" id="{679BA53D-DFC8-5D08-3287-CA2BF0FFBDEE}"/>
                </a:ext>
              </a:extLst>
            </p:cNvPr>
            <p:cNvSpPr/>
            <p:nvPr/>
          </p:nvSpPr>
          <p:spPr>
            <a:xfrm>
              <a:off x="-64845857" y="3563512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548636-4133-968F-1691-BE07B0B550C9}"/>
              </a:ext>
            </a:extLst>
          </p:cNvPr>
          <p:cNvSpPr txBox="1"/>
          <p:nvPr/>
        </p:nvSpPr>
        <p:spPr>
          <a:xfrm>
            <a:off x="322646" y="4421317"/>
            <a:ext cx="38029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>
                <a:latin typeface="Candara"/>
              </a:rPr>
              <a:t>*Gallons Per Capita per Day</a:t>
            </a:r>
          </a:p>
          <a:p>
            <a:r>
              <a:rPr lang="en-US" sz="800" b="1">
                <a:latin typeface="Candara"/>
              </a:rPr>
              <a:t>Residential End Uses of Water Study</a:t>
            </a:r>
          </a:p>
          <a:p>
            <a:r>
              <a:rPr lang="en-US" sz="800" b="1">
                <a:latin typeface="Candara"/>
              </a:rPr>
              <a:t> </a:t>
            </a:r>
            <a:r>
              <a:rPr lang="en-US" sz="800" b="1">
                <a:latin typeface="Candara"/>
                <a:hlinkClick r:id="rId4"/>
              </a:rPr>
              <a:t>https://www.waterrf.org/</a:t>
            </a:r>
            <a:endParaRPr lang="en-US" sz="800" b="1">
              <a:latin typeface="Candara"/>
            </a:endParaRPr>
          </a:p>
          <a:p>
            <a:endParaRPr lang="en-US" sz="800" b="1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EA270-DC3D-E942-4C35-1563387329C4}"/>
              </a:ext>
            </a:extLst>
          </p:cNvPr>
          <p:cNvSpPr txBox="1"/>
          <p:nvPr/>
        </p:nvSpPr>
        <p:spPr>
          <a:xfrm>
            <a:off x="4940962" y="4381337"/>
            <a:ext cx="192298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Candara"/>
              </a:rPr>
              <a:t>** Does not account for guests in the home</a:t>
            </a:r>
            <a:endParaRPr lang="en-US"/>
          </a:p>
          <a:p>
            <a:endParaRPr lang="en-US">
              <a:latin typeface="Candar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>
            <a:spLocks noGrp="1"/>
          </p:cNvSpPr>
          <p:nvPr>
            <p:ph type="title"/>
          </p:nvPr>
        </p:nvSpPr>
        <p:spPr>
          <a:xfrm>
            <a:off x="143493" y="716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  <a:endParaRPr lang="en-US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3E46-53E0-9D5A-3635-3BE714FD159F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FA8C8-7933-FB87-1EF2-AAE6E6D44E3C}"/>
              </a:ext>
            </a:extLst>
          </p:cNvPr>
          <p:cNvSpPr txBox="1"/>
          <p:nvPr/>
        </p:nvSpPr>
        <p:spPr>
          <a:xfrm>
            <a:off x="1290804" y="1036051"/>
            <a:ext cx="63622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 b="1">
                <a:solidFill>
                  <a:srgbClr val="0D0D0D"/>
                </a:solidFill>
                <a:latin typeface="Candara"/>
              </a:rPr>
              <a:t>Continue to gain insights on daily usage patterns that are not available through the current Flume Dashboard</a:t>
            </a:r>
            <a:br>
              <a:rPr lang="en-US" sz="2000" b="1">
                <a:latin typeface="Candara"/>
              </a:rPr>
            </a:br>
            <a:endParaRPr lang="en-US" sz="2000" b="1">
              <a:solidFill>
                <a:srgbClr val="0D0D0D"/>
              </a:solidFill>
              <a:latin typeface="Candara"/>
            </a:endParaRPr>
          </a:p>
          <a:p>
            <a:pPr marL="285750" indent="-285750">
              <a:buChar char="•"/>
            </a:pPr>
            <a:r>
              <a:rPr lang="en-US" sz="2000" b="1" u="sng">
                <a:latin typeface="Candara"/>
              </a:rPr>
              <a:t>Predictive Analytics:</a:t>
            </a:r>
            <a:r>
              <a:rPr lang="en-US" sz="2000" b="1">
                <a:latin typeface="Candara"/>
              </a:rPr>
              <a:t> Utilize machine learning to predict future utility usage, helping users adjust consumption to avoid peak rates</a:t>
            </a:r>
            <a:br>
              <a:rPr lang="en-US" sz="2000" b="1">
                <a:latin typeface="Candara"/>
              </a:rPr>
            </a:br>
            <a:endParaRPr lang="en-US" sz="2000" b="1">
              <a:latin typeface="Candara"/>
            </a:endParaRPr>
          </a:p>
          <a:p>
            <a:pPr marL="285750" indent="-285750">
              <a:buChar char="•"/>
            </a:pPr>
            <a:r>
              <a:rPr lang="en-US" sz="2000" b="1" u="sng">
                <a:latin typeface="Candara"/>
              </a:rPr>
              <a:t>Behavioral Insights</a:t>
            </a:r>
            <a:r>
              <a:rPr lang="en-US" sz="2000" b="1">
                <a:latin typeface="Candara"/>
              </a:rPr>
              <a:t>: Insights into daily habits to generate suggested changes to reduce cost</a:t>
            </a:r>
          </a:p>
        </p:txBody>
      </p:sp>
    </p:spTree>
    <p:extLst>
      <p:ext uri="{BB962C8B-B14F-4D97-AF65-F5344CB8AC3E}">
        <p14:creationId xmlns:p14="http://schemas.microsoft.com/office/powerpoint/2010/main" val="17009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4"/>
          <p:cNvSpPr txBox="1">
            <a:spLocks noGrp="1"/>
          </p:cNvSpPr>
          <p:nvPr>
            <p:ph type="ctrTitle"/>
          </p:nvPr>
        </p:nvSpPr>
        <p:spPr>
          <a:xfrm>
            <a:off x="1979394" y="1935806"/>
            <a:ext cx="5262144" cy="1426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tx1">
                    <a:lumMod val="75000"/>
                    <a:lumOff val="25000"/>
                  </a:schemeClr>
                </a:solidFill>
              </a:rPr>
              <a:t>Thank you!</a:t>
            </a:r>
            <a:br>
              <a:rPr lang="en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" sz="2000">
                <a:solidFill>
                  <a:schemeClr val="tx1"/>
                </a:solidFill>
                <a:latin typeface="Candara" panose="020E0502030303020204" pitchFamily="34" charset="0"/>
              </a:rPr>
              <a:t>Questions, Comments, Feedback?</a:t>
            </a:r>
            <a:endParaRPr lang="en" sz="280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60132-9F44-BC7E-F2B8-AF868F2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42" y="4130254"/>
            <a:ext cx="4517049" cy="141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327F6-4975-6144-4256-E835498DC7C4}"/>
              </a:ext>
            </a:extLst>
          </p:cNvPr>
          <p:cNvSpPr/>
          <p:nvPr/>
        </p:nvSpPr>
        <p:spPr>
          <a:xfrm>
            <a:off x="1350478" y="1240182"/>
            <a:ext cx="6418611" cy="220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F488-0AEF-08A3-CBD8-69A241A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8" y="319916"/>
            <a:ext cx="7704000" cy="506675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Flume Water Company &amp; 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1ECD4-9905-0E71-1E92-2190A3229D19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AEFCF-4B21-248F-DED6-B9392D35E72F}"/>
              </a:ext>
            </a:extLst>
          </p:cNvPr>
          <p:cNvSpPr txBox="1"/>
          <p:nvPr/>
        </p:nvSpPr>
        <p:spPr>
          <a:xfrm>
            <a:off x="1431240" y="1346447"/>
            <a:ext cx="636228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b="1">
                <a:solidFill>
                  <a:srgbClr val="0D0D0D"/>
                </a:solidFill>
                <a:latin typeface="Candara"/>
              </a:rPr>
              <a:t>Start-up specializing in intelligent water resource management systems.</a:t>
            </a:r>
          </a:p>
          <a:p>
            <a:pPr marL="285750" indent="-285750">
              <a:buChar char="•"/>
            </a:pPr>
            <a:endParaRPr lang="en-US" sz="1600" b="1">
              <a:solidFill>
                <a:srgbClr val="0D0D0D"/>
              </a:solidFill>
              <a:latin typeface="Candara"/>
            </a:endParaRPr>
          </a:p>
          <a:p>
            <a:pPr marL="285750" indent="-285750">
              <a:buChar char="•"/>
            </a:pPr>
            <a:r>
              <a:rPr lang="en-US" sz="1600" b="1">
                <a:solidFill>
                  <a:srgbClr val="0D0D0D"/>
                </a:solidFill>
                <a:latin typeface="Candara"/>
              </a:rPr>
              <a:t>Committed to fostering water conservation and optimizing water utilization efficiency.</a:t>
            </a:r>
          </a:p>
          <a:p>
            <a:pPr marL="285750" indent="-285750">
              <a:buChar char="•"/>
            </a:pPr>
            <a:endParaRPr lang="en-US" sz="1600" b="1">
              <a:solidFill>
                <a:srgbClr val="0D0D0D"/>
              </a:solidFill>
              <a:latin typeface="Candara"/>
            </a:endParaRPr>
          </a:p>
          <a:p>
            <a:pPr marL="285750" indent="-285750">
              <a:buChar char="•"/>
            </a:pPr>
            <a:r>
              <a:rPr lang="en-US" sz="1600" b="1">
                <a:solidFill>
                  <a:srgbClr val="0D0D0D"/>
                </a:solidFill>
                <a:latin typeface="Candara"/>
              </a:rPr>
              <a:t>Provides daily water consumption oversight and anomaly detection via an API interface channeled by the Flume Device.</a:t>
            </a:r>
          </a:p>
        </p:txBody>
      </p:sp>
      <p:pic>
        <p:nvPicPr>
          <p:cNvPr id="6" name="Picture 5" descr="A cartoon shower head with water coming out of it&#10;&#10;Description automatically generated">
            <a:extLst>
              <a:ext uri="{FF2B5EF4-FFF2-40B4-BE49-F238E27FC236}">
                <a16:creationId xmlns:a16="http://schemas.microsoft.com/office/drawing/2014/main" id="{62669C79-0A8B-2CBF-ED76-A3658AC0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93" y="825034"/>
            <a:ext cx="1552465" cy="1552465"/>
          </a:xfrm>
          <a:prstGeom prst="rect">
            <a:avLst/>
          </a:prstGeom>
        </p:spPr>
      </p:pic>
      <p:pic>
        <p:nvPicPr>
          <p:cNvPr id="8" name="Picture 7" descr="A group of white electronic devices&#10;&#10;Description automatically generated">
            <a:extLst>
              <a:ext uri="{FF2B5EF4-FFF2-40B4-BE49-F238E27FC236}">
                <a16:creationId xmlns:a16="http://schemas.microsoft.com/office/drawing/2014/main" id="{6A7BA24F-C8B6-C6F5-B91F-1DF01F84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00" y="3274746"/>
            <a:ext cx="2626231" cy="19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572E38-1B42-5C35-B979-0AFB6C8E5A83}"/>
              </a:ext>
            </a:extLst>
          </p:cNvPr>
          <p:cNvSpPr/>
          <p:nvPr/>
        </p:nvSpPr>
        <p:spPr>
          <a:xfrm>
            <a:off x="1361837" y="2212329"/>
            <a:ext cx="6500969" cy="2723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2424875" y="1629000"/>
            <a:ext cx="4009352" cy="498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endParaRPr lang="en" sz="30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274703" y="1730676"/>
            <a:ext cx="6502707" cy="2779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b="1">
                <a:solidFill>
                  <a:schemeClr val="tx1"/>
                </a:solidFill>
                <a:latin typeface="Candara"/>
              </a:rPr>
              <a:t>Enhance and expand Flume Dashboard's water usage analytics capabilities to optimize water consumption.</a:t>
            </a:r>
          </a:p>
          <a:p>
            <a:pPr marL="0" indent="0"/>
            <a:endParaRPr lang="en-US" sz="1800" b="1">
              <a:solidFill>
                <a:schemeClr val="tx1"/>
              </a:solidFill>
              <a:latin typeface="Candara"/>
            </a:endParaRPr>
          </a:p>
          <a:p>
            <a:pPr marL="0" indent="0"/>
            <a:r>
              <a:rPr lang="en-US" sz="1800" b="1">
                <a:solidFill>
                  <a:schemeClr val="tx1"/>
                </a:solidFill>
                <a:latin typeface="Candara"/>
              </a:rPr>
              <a:t>Aggregate Flume data with utility consumption and weather data to inform cost-saving practices.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BB39B-B802-9F69-E245-67486A423D83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7632;p82">
            <a:extLst>
              <a:ext uri="{FF2B5EF4-FFF2-40B4-BE49-F238E27FC236}">
                <a16:creationId xmlns:a16="http://schemas.microsoft.com/office/drawing/2014/main" id="{1BCC9566-2C38-A6F5-9EB7-0413B9503F39}"/>
              </a:ext>
            </a:extLst>
          </p:cNvPr>
          <p:cNvGrpSpPr/>
          <p:nvPr/>
        </p:nvGrpSpPr>
        <p:grpSpPr>
          <a:xfrm>
            <a:off x="1591240" y="1363705"/>
            <a:ext cx="831622" cy="738198"/>
            <a:chOff x="-19835275" y="3330250"/>
            <a:chExt cx="329250" cy="2806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Google Shape;7633;p82">
              <a:extLst>
                <a:ext uri="{FF2B5EF4-FFF2-40B4-BE49-F238E27FC236}">
                  <a16:creationId xmlns:a16="http://schemas.microsoft.com/office/drawing/2014/main" id="{20BF02C0-D967-2EEE-A1AD-88FBA20FFAF8}"/>
                </a:ext>
              </a:extLst>
            </p:cNvPr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34;p82">
              <a:extLst>
                <a:ext uri="{FF2B5EF4-FFF2-40B4-BE49-F238E27FC236}">
                  <a16:creationId xmlns:a16="http://schemas.microsoft.com/office/drawing/2014/main" id="{A9D6285D-BC73-7BAF-5DB1-AC86C98A593C}"/>
                </a:ext>
              </a:extLst>
            </p:cNvPr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35;p82">
              <a:extLst>
                <a:ext uri="{FF2B5EF4-FFF2-40B4-BE49-F238E27FC236}">
                  <a16:creationId xmlns:a16="http://schemas.microsoft.com/office/drawing/2014/main" id="{B90F3B3E-3B40-FDDB-37B6-51131BF74319}"/>
                </a:ext>
              </a:extLst>
            </p:cNvPr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828;p79">
            <a:extLst>
              <a:ext uri="{FF2B5EF4-FFF2-40B4-BE49-F238E27FC236}">
                <a16:creationId xmlns:a16="http://schemas.microsoft.com/office/drawing/2014/main" id="{E6A06E7E-2366-282E-0935-6FBD3C4DCE3B}"/>
              </a:ext>
            </a:extLst>
          </p:cNvPr>
          <p:cNvSpPr/>
          <p:nvPr/>
        </p:nvSpPr>
        <p:spPr>
          <a:xfrm>
            <a:off x="6497514" y="1486747"/>
            <a:ext cx="828049" cy="495334"/>
          </a:xfrm>
          <a:custGeom>
            <a:avLst/>
            <a:gdLst/>
            <a:ahLst/>
            <a:cxnLst/>
            <a:rect l="l" t="t" r="r" b="b"/>
            <a:pathLst>
              <a:path w="10901" h="5987" extrusionOk="0">
                <a:moveTo>
                  <a:pt x="9641" y="0"/>
                </a:moveTo>
                <a:cubicBezTo>
                  <a:pt x="8979" y="0"/>
                  <a:pt x="8444" y="536"/>
                  <a:pt x="8444" y="1229"/>
                </a:cubicBezTo>
                <a:cubicBezTo>
                  <a:pt x="8444" y="1418"/>
                  <a:pt x="8475" y="1575"/>
                  <a:pt x="8538" y="1733"/>
                </a:cubicBezTo>
                <a:lnTo>
                  <a:pt x="6900" y="3403"/>
                </a:lnTo>
                <a:cubicBezTo>
                  <a:pt x="6742" y="3308"/>
                  <a:pt x="6553" y="3277"/>
                  <a:pt x="6396" y="3277"/>
                </a:cubicBezTo>
                <a:cubicBezTo>
                  <a:pt x="6238" y="3277"/>
                  <a:pt x="6018" y="3308"/>
                  <a:pt x="5860" y="3403"/>
                </a:cubicBezTo>
                <a:lnTo>
                  <a:pt x="5041" y="2552"/>
                </a:lnTo>
                <a:cubicBezTo>
                  <a:pt x="5136" y="2395"/>
                  <a:pt x="5167" y="2206"/>
                  <a:pt x="5167" y="2048"/>
                </a:cubicBezTo>
                <a:cubicBezTo>
                  <a:pt x="5167" y="1386"/>
                  <a:pt x="4600" y="819"/>
                  <a:pt x="3938" y="819"/>
                </a:cubicBezTo>
                <a:cubicBezTo>
                  <a:pt x="3277" y="819"/>
                  <a:pt x="2710" y="1386"/>
                  <a:pt x="2710" y="2048"/>
                </a:cubicBezTo>
                <a:cubicBezTo>
                  <a:pt x="2710" y="2237"/>
                  <a:pt x="2773" y="2395"/>
                  <a:pt x="2836" y="2552"/>
                </a:cubicBezTo>
                <a:lnTo>
                  <a:pt x="1733" y="3655"/>
                </a:lnTo>
                <a:cubicBezTo>
                  <a:pt x="1575" y="3592"/>
                  <a:pt x="1386" y="3560"/>
                  <a:pt x="1229" y="3560"/>
                </a:cubicBezTo>
                <a:cubicBezTo>
                  <a:pt x="567" y="3560"/>
                  <a:pt x="0" y="4096"/>
                  <a:pt x="0" y="4757"/>
                </a:cubicBezTo>
                <a:cubicBezTo>
                  <a:pt x="0" y="5451"/>
                  <a:pt x="567" y="5986"/>
                  <a:pt x="1229" y="5986"/>
                </a:cubicBezTo>
                <a:cubicBezTo>
                  <a:pt x="1891" y="5986"/>
                  <a:pt x="2458" y="5451"/>
                  <a:pt x="2458" y="4757"/>
                </a:cubicBezTo>
                <a:cubicBezTo>
                  <a:pt x="2458" y="4568"/>
                  <a:pt x="2395" y="4411"/>
                  <a:pt x="2332" y="4253"/>
                </a:cubicBezTo>
                <a:lnTo>
                  <a:pt x="3434" y="3151"/>
                </a:lnTo>
                <a:cubicBezTo>
                  <a:pt x="3592" y="3214"/>
                  <a:pt x="3781" y="3277"/>
                  <a:pt x="3938" y="3277"/>
                </a:cubicBezTo>
                <a:cubicBezTo>
                  <a:pt x="4096" y="3277"/>
                  <a:pt x="4285" y="3214"/>
                  <a:pt x="4442" y="3151"/>
                </a:cubicBezTo>
                <a:lnTo>
                  <a:pt x="5293" y="3970"/>
                </a:lnTo>
                <a:cubicBezTo>
                  <a:pt x="5199" y="4127"/>
                  <a:pt x="5167" y="4348"/>
                  <a:pt x="5167" y="4505"/>
                </a:cubicBezTo>
                <a:cubicBezTo>
                  <a:pt x="5167" y="5167"/>
                  <a:pt x="5703" y="5703"/>
                  <a:pt x="6396" y="5703"/>
                </a:cubicBezTo>
                <a:cubicBezTo>
                  <a:pt x="7057" y="5703"/>
                  <a:pt x="7593" y="5167"/>
                  <a:pt x="7593" y="4505"/>
                </a:cubicBezTo>
                <a:cubicBezTo>
                  <a:pt x="7593" y="4285"/>
                  <a:pt x="7561" y="4127"/>
                  <a:pt x="7498" y="3970"/>
                </a:cubicBezTo>
                <a:lnTo>
                  <a:pt x="9137" y="2332"/>
                </a:lnTo>
                <a:cubicBezTo>
                  <a:pt x="9294" y="2395"/>
                  <a:pt x="9483" y="2458"/>
                  <a:pt x="9641" y="2458"/>
                </a:cubicBezTo>
                <a:cubicBezTo>
                  <a:pt x="10334" y="2458"/>
                  <a:pt x="10901" y="1890"/>
                  <a:pt x="10901" y="1229"/>
                </a:cubicBezTo>
                <a:cubicBezTo>
                  <a:pt x="10901" y="536"/>
                  <a:pt x="10334" y="0"/>
                  <a:pt x="964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 descr="Fuel outline">
            <a:extLst>
              <a:ext uri="{FF2B5EF4-FFF2-40B4-BE49-F238E27FC236}">
                <a16:creationId xmlns:a16="http://schemas.microsoft.com/office/drawing/2014/main" id="{4C1224CF-0C72-1C94-E1DF-527BBFC2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688" y="3818268"/>
            <a:ext cx="989881" cy="989881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6ADCFFF9-01EC-EF7C-86DA-379715C0F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4016" y="3915314"/>
            <a:ext cx="849702" cy="817353"/>
          </a:xfrm>
          <a:prstGeom prst="rect">
            <a:avLst/>
          </a:prstGeom>
        </p:spPr>
      </p:pic>
      <p:pic>
        <p:nvPicPr>
          <p:cNvPr id="12" name="Picture 11" descr="Flume Water">
            <a:extLst>
              <a:ext uri="{FF2B5EF4-FFF2-40B4-BE49-F238E27FC236}">
                <a16:creationId xmlns:a16="http://schemas.microsoft.com/office/drawing/2014/main" id="{621A1019-FD37-E3D5-87D6-6EBBC4FE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447" y="76829"/>
            <a:ext cx="1560842" cy="1550059"/>
          </a:xfrm>
          <a:prstGeom prst="rect">
            <a:avLst/>
          </a:prstGeom>
        </p:spPr>
      </p:pic>
      <p:pic>
        <p:nvPicPr>
          <p:cNvPr id="13" name="Graphic 12" descr="Lightning bolt outline">
            <a:extLst>
              <a:ext uri="{FF2B5EF4-FFF2-40B4-BE49-F238E27FC236}">
                <a16:creationId xmlns:a16="http://schemas.microsoft.com/office/drawing/2014/main" id="{AFA1D9AF-AE0E-C8DA-2276-FA368718B5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5564" y="38613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D764C9-D2B1-9B8D-8A3C-CA8F4422E7BD}"/>
              </a:ext>
            </a:extLst>
          </p:cNvPr>
          <p:cNvSpPr txBox="1">
            <a:spLocks/>
          </p:cNvSpPr>
          <p:nvPr/>
        </p:nvSpPr>
        <p:spPr>
          <a:xfrm>
            <a:off x="67629" y="883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Process: API   Data Analysis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DA2AD26-EA0B-0B40-FE0E-52BD665EE030}"/>
              </a:ext>
            </a:extLst>
          </p:cNvPr>
          <p:cNvSpPr/>
          <p:nvPr/>
        </p:nvSpPr>
        <p:spPr>
          <a:xfrm>
            <a:off x="2911345" y="229701"/>
            <a:ext cx="631161" cy="2461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Google Shape;809;p61">
            <a:extLst>
              <a:ext uri="{FF2B5EF4-FFF2-40B4-BE49-F238E27FC236}">
                <a16:creationId xmlns:a16="http://schemas.microsoft.com/office/drawing/2014/main" id="{BA1B7C0A-47A1-D4F3-17B3-069949D2F198}"/>
              </a:ext>
            </a:extLst>
          </p:cNvPr>
          <p:cNvSpPr/>
          <p:nvPr/>
        </p:nvSpPr>
        <p:spPr>
          <a:xfrm>
            <a:off x="295013" y="2768552"/>
            <a:ext cx="1234085" cy="41595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Flume API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sp>
        <p:nvSpPr>
          <p:cNvPr id="7" name="Google Shape;810;p61">
            <a:extLst>
              <a:ext uri="{FF2B5EF4-FFF2-40B4-BE49-F238E27FC236}">
                <a16:creationId xmlns:a16="http://schemas.microsoft.com/office/drawing/2014/main" id="{780E5CE4-9A1C-AB50-1C9A-ED8831DB5479}"/>
              </a:ext>
            </a:extLst>
          </p:cNvPr>
          <p:cNvSpPr/>
          <p:nvPr/>
        </p:nvSpPr>
        <p:spPr>
          <a:xfrm>
            <a:off x="2987100" y="3254698"/>
            <a:ext cx="1220357" cy="39857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S3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sp>
        <p:nvSpPr>
          <p:cNvPr id="8" name="Google Shape;811;p61">
            <a:extLst>
              <a:ext uri="{FF2B5EF4-FFF2-40B4-BE49-F238E27FC236}">
                <a16:creationId xmlns:a16="http://schemas.microsoft.com/office/drawing/2014/main" id="{428F9A0C-4EDA-6988-8DDB-406DA7DE2A32}"/>
              </a:ext>
            </a:extLst>
          </p:cNvPr>
          <p:cNvSpPr/>
          <p:nvPr/>
        </p:nvSpPr>
        <p:spPr>
          <a:xfrm>
            <a:off x="4545163" y="1869685"/>
            <a:ext cx="1310902" cy="46298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Glue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sp>
        <p:nvSpPr>
          <p:cNvPr id="9" name="Google Shape;812;p61">
            <a:extLst>
              <a:ext uri="{FF2B5EF4-FFF2-40B4-BE49-F238E27FC236}">
                <a16:creationId xmlns:a16="http://schemas.microsoft.com/office/drawing/2014/main" id="{F216E2D8-A541-BE02-18AD-B6BE2839D950}"/>
              </a:ext>
            </a:extLst>
          </p:cNvPr>
          <p:cNvSpPr/>
          <p:nvPr/>
        </p:nvSpPr>
        <p:spPr>
          <a:xfrm>
            <a:off x="5744970" y="3272072"/>
            <a:ext cx="1220357" cy="39857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S3</a:t>
            </a:r>
          </a:p>
        </p:txBody>
      </p:sp>
      <p:cxnSp>
        <p:nvCxnSpPr>
          <p:cNvPr id="11" name="Google Shape;814;p61">
            <a:extLst>
              <a:ext uri="{FF2B5EF4-FFF2-40B4-BE49-F238E27FC236}">
                <a16:creationId xmlns:a16="http://schemas.microsoft.com/office/drawing/2014/main" id="{D23C1941-ADDA-80ED-49CE-EA3A79744E9E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 flipV="1">
            <a:off x="1529098" y="2070941"/>
            <a:ext cx="391786" cy="90559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822;p61">
            <a:extLst>
              <a:ext uri="{FF2B5EF4-FFF2-40B4-BE49-F238E27FC236}">
                <a16:creationId xmlns:a16="http://schemas.microsoft.com/office/drawing/2014/main" id="{733FEF23-3873-7B74-AF5D-1A918BE5C0A5}"/>
              </a:ext>
            </a:extLst>
          </p:cNvPr>
          <p:cNvSpPr txBox="1">
            <a:spLocks/>
          </p:cNvSpPr>
          <p:nvPr/>
        </p:nvSpPr>
        <p:spPr>
          <a:xfrm>
            <a:off x="7492632" y="2824964"/>
            <a:ext cx="1579407" cy="41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Candara" panose="020E0502030303020204" pitchFamily="34" charset="0"/>
                <a:cs typeface="Arial"/>
                <a:sym typeface="Arial"/>
              </a:rPr>
              <a:t>Analysis Outcomes Derived from Glue Output Utilizing </a:t>
            </a:r>
            <a:r>
              <a:rPr lang="en-US" sz="1100" b="1" err="1">
                <a:solidFill>
                  <a:schemeClr val="dk1"/>
                </a:solidFill>
                <a:latin typeface="Candara" panose="020E0502030303020204" pitchFamily="34" charset="0"/>
                <a:cs typeface="Arial"/>
                <a:sym typeface="Arial"/>
              </a:rPr>
              <a:t>SageMaker</a:t>
            </a:r>
            <a:r>
              <a:rPr lang="en-US" sz="1100" b="1">
                <a:solidFill>
                  <a:schemeClr val="dk1"/>
                </a:solidFill>
                <a:latin typeface="Candara" panose="020E0502030303020204" pitchFamily="34" charset="0"/>
                <a:cs typeface="Arial"/>
                <a:sym typeface="Arial"/>
              </a:rPr>
              <a:t> Notebooks.</a:t>
            </a:r>
          </a:p>
        </p:txBody>
      </p:sp>
      <p:sp>
        <p:nvSpPr>
          <p:cNvPr id="20" name="Google Shape;823;p61">
            <a:extLst>
              <a:ext uri="{FF2B5EF4-FFF2-40B4-BE49-F238E27FC236}">
                <a16:creationId xmlns:a16="http://schemas.microsoft.com/office/drawing/2014/main" id="{47D7C8D8-3A70-DB22-304B-4D02DD2B93B2}"/>
              </a:ext>
            </a:extLst>
          </p:cNvPr>
          <p:cNvSpPr txBox="1">
            <a:spLocks/>
          </p:cNvSpPr>
          <p:nvPr/>
        </p:nvSpPr>
        <p:spPr>
          <a:xfrm>
            <a:off x="185185" y="3258350"/>
            <a:ext cx="1482993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buFont typeface="Anaheim"/>
              <a:buNone/>
            </a:pPr>
            <a:r>
              <a:rPr lang="en-US" sz="1100" b="1">
                <a:solidFill>
                  <a:schemeClr val="dk1"/>
                </a:solidFill>
                <a:latin typeface="Candara" panose="020E0502030303020204" pitchFamily="34" charset="0"/>
              </a:rPr>
              <a:t>Utilizing Flume API for Data Ingestion into AWS Ecosystem.</a:t>
            </a:r>
          </a:p>
        </p:txBody>
      </p:sp>
      <p:sp>
        <p:nvSpPr>
          <p:cNvPr id="24" name="Google Shape;812;p61">
            <a:extLst>
              <a:ext uri="{FF2B5EF4-FFF2-40B4-BE49-F238E27FC236}">
                <a16:creationId xmlns:a16="http://schemas.microsoft.com/office/drawing/2014/main" id="{F450A5FF-6EA9-D355-F392-175B6FF7D603}"/>
              </a:ext>
            </a:extLst>
          </p:cNvPr>
          <p:cNvSpPr/>
          <p:nvPr/>
        </p:nvSpPr>
        <p:spPr>
          <a:xfrm>
            <a:off x="7475822" y="2212830"/>
            <a:ext cx="1314308" cy="46298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err="1">
                <a:solidFill>
                  <a:schemeClr val="dk1"/>
                </a:solidFill>
                <a:latin typeface="Candara"/>
                <a:ea typeface="Comfortaa"/>
                <a:cs typeface="Comfortaa"/>
              </a:rPr>
              <a:t>SageMaker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cxnSp>
        <p:nvCxnSpPr>
          <p:cNvPr id="26" name="Google Shape;814;p61">
            <a:extLst>
              <a:ext uri="{FF2B5EF4-FFF2-40B4-BE49-F238E27FC236}">
                <a16:creationId xmlns:a16="http://schemas.microsoft.com/office/drawing/2014/main" id="{9CA08067-45B6-7BEC-42DF-3545D2550A9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07457" y="2101179"/>
            <a:ext cx="337706" cy="135280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814;p61">
            <a:extLst>
              <a:ext uri="{FF2B5EF4-FFF2-40B4-BE49-F238E27FC236}">
                <a16:creationId xmlns:a16="http://schemas.microsoft.com/office/drawing/2014/main" id="{A8CEAD6E-4BAE-F7BA-B533-34A8386423B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56065" y="2101179"/>
            <a:ext cx="499084" cy="1170893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814;p61">
            <a:extLst>
              <a:ext uri="{FF2B5EF4-FFF2-40B4-BE49-F238E27FC236}">
                <a16:creationId xmlns:a16="http://schemas.microsoft.com/office/drawing/2014/main" id="{3DD4E769-C95E-B36D-39F3-07F32FAEEF2A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6965327" y="2444324"/>
            <a:ext cx="510495" cy="1027035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811;p61">
            <a:extLst>
              <a:ext uri="{FF2B5EF4-FFF2-40B4-BE49-F238E27FC236}">
                <a16:creationId xmlns:a16="http://schemas.microsoft.com/office/drawing/2014/main" id="{2D6CA902-A3EA-E152-72C2-26F494B9C00A}"/>
              </a:ext>
            </a:extLst>
          </p:cNvPr>
          <p:cNvSpPr/>
          <p:nvPr/>
        </p:nvSpPr>
        <p:spPr>
          <a:xfrm>
            <a:off x="1920884" y="1839447"/>
            <a:ext cx="1310902" cy="46298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Glue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cxnSp>
        <p:nvCxnSpPr>
          <p:cNvPr id="104" name="Google Shape;814;p61">
            <a:extLst>
              <a:ext uri="{FF2B5EF4-FFF2-40B4-BE49-F238E27FC236}">
                <a16:creationId xmlns:a16="http://schemas.microsoft.com/office/drawing/2014/main" id="{749D49EB-DF12-4AD1-A350-2D18A90BE292}"/>
              </a:ext>
            </a:extLst>
          </p:cNvPr>
          <p:cNvCxnSpPr>
            <a:cxnSpLocks/>
            <a:stCxn id="91" idx="3"/>
            <a:endCxn id="7" idx="0"/>
          </p:cNvCxnSpPr>
          <p:nvPr/>
        </p:nvCxnSpPr>
        <p:spPr>
          <a:xfrm>
            <a:off x="3231786" y="2070941"/>
            <a:ext cx="365493" cy="1183757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820;p61">
            <a:extLst>
              <a:ext uri="{FF2B5EF4-FFF2-40B4-BE49-F238E27FC236}">
                <a16:creationId xmlns:a16="http://schemas.microsoft.com/office/drawing/2014/main" id="{C6354EC1-4B78-A23A-8951-BB66B27C11F7}"/>
              </a:ext>
            </a:extLst>
          </p:cNvPr>
          <p:cNvSpPr txBox="1">
            <a:spLocks/>
          </p:cNvSpPr>
          <p:nvPr/>
        </p:nvSpPr>
        <p:spPr>
          <a:xfrm>
            <a:off x="3923269" y="1813679"/>
            <a:ext cx="173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buFont typeface="Anaheim"/>
              <a:buNone/>
            </a:pPr>
            <a:endParaRPr lang="en-US">
              <a:solidFill>
                <a:schemeClr val="dk1"/>
              </a:solidFill>
              <a:latin typeface="Candara" panose="020E0502030303020204" pitchFamily="34" charset="0"/>
            </a:endParaRPr>
          </a:p>
        </p:txBody>
      </p:sp>
      <p:sp>
        <p:nvSpPr>
          <p:cNvPr id="109" name="Google Shape;820;p61">
            <a:extLst>
              <a:ext uri="{FF2B5EF4-FFF2-40B4-BE49-F238E27FC236}">
                <a16:creationId xmlns:a16="http://schemas.microsoft.com/office/drawing/2014/main" id="{9500994F-A358-3FBB-D203-1287BCCC3A58}"/>
              </a:ext>
            </a:extLst>
          </p:cNvPr>
          <p:cNvSpPr txBox="1">
            <a:spLocks/>
          </p:cNvSpPr>
          <p:nvPr/>
        </p:nvSpPr>
        <p:spPr>
          <a:xfrm>
            <a:off x="1676633" y="2352980"/>
            <a:ext cx="1804991" cy="43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00" b="1">
                <a:solidFill>
                  <a:schemeClr val="dk1"/>
                </a:solidFill>
                <a:latin typeface="Candara" panose="020E0502030303020204" pitchFamily="34" charset="0"/>
              </a:rPr>
              <a:t>Streamlining Data Retrieval from Flume Device Using Glue Scripts.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465F78E-F551-4FD6-388C-0B3B3E709826}"/>
              </a:ext>
            </a:extLst>
          </p:cNvPr>
          <p:cNvSpPr txBox="1"/>
          <p:nvPr/>
        </p:nvSpPr>
        <p:spPr>
          <a:xfrm>
            <a:off x="4494974" y="2319220"/>
            <a:ext cx="15172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ndara" panose="020E0502030303020204" pitchFamily="34" charset="0"/>
                <a:sym typeface="Anaheim"/>
              </a:rPr>
              <a:t>Data Processing and Aggregation via AWS Glue for Visualization.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54959C1-D640-02D2-D7E8-41361EECCEB2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6190;p80">
            <a:extLst>
              <a:ext uri="{FF2B5EF4-FFF2-40B4-BE49-F238E27FC236}">
                <a16:creationId xmlns:a16="http://schemas.microsoft.com/office/drawing/2014/main" id="{85435B14-2CC4-726E-E373-CC3CD6641832}"/>
              </a:ext>
            </a:extLst>
          </p:cNvPr>
          <p:cNvSpPr/>
          <p:nvPr/>
        </p:nvSpPr>
        <p:spPr>
          <a:xfrm>
            <a:off x="717145" y="2169786"/>
            <a:ext cx="512256" cy="462986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6305;p80">
            <a:extLst>
              <a:ext uri="{FF2B5EF4-FFF2-40B4-BE49-F238E27FC236}">
                <a16:creationId xmlns:a16="http://schemas.microsoft.com/office/drawing/2014/main" id="{A797C62F-1D8D-3FA6-443E-558A6A2CE570}"/>
              </a:ext>
            </a:extLst>
          </p:cNvPr>
          <p:cNvGrpSpPr/>
          <p:nvPr/>
        </p:nvGrpSpPr>
        <p:grpSpPr>
          <a:xfrm>
            <a:off x="2362195" y="1375699"/>
            <a:ext cx="401269" cy="401100"/>
            <a:chOff x="-31455100" y="3909350"/>
            <a:chExt cx="294600" cy="2938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5" name="Google Shape;6306;p80">
              <a:extLst>
                <a:ext uri="{FF2B5EF4-FFF2-40B4-BE49-F238E27FC236}">
                  <a16:creationId xmlns:a16="http://schemas.microsoft.com/office/drawing/2014/main" id="{8BE8B3E9-2324-8A3E-FD44-5887F475EDBD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307;p80">
              <a:extLst>
                <a:ext uri="{FF2B5EF4-FFF2-40B4-BE49-F238E27FC236}">
                  <a16:creationId xmlns:a16="http://schemas.microsoft.com/office/drawing/2014/main" id="{88EC08ED-5748-56D4-3AA8-3FD28B2277A7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6305;p80">
            <a:extLst>
              <a:ext uri="{FF2B5EF4-FFF2-40B4-BE49-F238E27FC236}">
                <a16:creationId xmlns:a16="http://schemas.microsoft.com/office/drawing/2014/main" id="{F75683BA-6208-488A-5EA1-DE20C0588FDD}"/>
              </a:ext>
            </a:extLst>
          </p:cNvPr>
          <p:cNvGrpSpPr/>
          <p:nvPr/>
        </p:nvGrpSpPr>
        <p:grpSpPr>
          <a:xfrm>
            <a:off x="5002121" y="1411428"/>
            <a:ext cx="401269" cy="401100"/>
            <a:chOff x="-31455100" y="3909350"/>
            <a:chExt cx="294600" cy="2938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3" name="Google Shape;6306;p80">
              <a:extLst>
                <a:ext uri="{FF2B5EF4-FFF2-40B4-BE49-F238E27FC236}">
                  <a16:creationId xmlns:a16="http://schemas.microsoft.com/office/drawing/2014/main" id="{4C7E6F46-0D2E-EFA1-738C-56596F502F25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307;p80">
              <a:extLst>
                <a:ext uri="{FF2B5EF4-FFF2-40B4-BE49-F238E27FC236}">
                  <a16:creationId xmlns:a16="http://schemas.microsoft.com/office/drawing/2014/main" id="{3BD1A199-5355-0A6A-3200-803CF3EE6818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7769;p83">
            <a:extLst>
              <a:ext uri="{FF2B5EF4-FFF2-40B4-BE49-F238E27FC236}">
                <a16:creationId xmlns:a16="http://schemas.microsoft.com/office/drawing/2014/main" id="{FAB98829-34DB-6416-1E3C-9390A8F78AE8}"/>
              </a:ext>
            </a:extLst>
          </p:cNvPr>
          <p:cNvGrpSpPr/>
          <p:nvPr/>
        </p:nvGrpSpPr>
        <p:grpSpPr>
          <a:xfrm>
            <a:off x="3386872" y="3800666"/>
            <a:ext cx="420811" cy="419659"/>
            <a:chOff x="-2671375" y="3597450"/>
            <a:chExt cx="292250" cy="291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6" name="Google Shape;7770;p83">
              <a:extLst>
                <a:ext uri="{FF2B5EF4-FFF2-40B4-BE49-F238E27FC236}">
                  <a16:creationId xmlns:a16="http://schemas.microsoft.com/office/drawing/2014/main" id="{606F4D7B-94F2-2188-9243-1B4A4C1AC25F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771;p83">
              <a:extLst>
                <a:ext uri="{FF2B5EF4-FFF2-40B4-BE49-F238E27FC236}">
                  <a16:creationId xmlns:a16="http://schemas.microsoft.com/office/drawing/2014/main" id="{BB552837-0C4B-D29C-09DE-F91499EB6BC6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7769;p83">
            <a:extLst>
              <a:ext uri="{FF2B5EF4-FFF2-40B4-BE49-F238E27FC236}">
                <a16:creationId xmlns:a16="http://schemas.microsoft.com/office/drawing/2014/main" id="{6A217518-8E5D-BAD1-D494-1C11AF002F3B}"/>
              </a:ext>
            </a:extLst>
          </p:cNvPr>
          <p:cNvGrpSpPr/>
          <p:nvPr/>
        </p:nvGrpSpPr>
        <p:grpSpPr>
          <a:xfrm>
            <a:off x="6144742" y="3800666"/>
            <a:ext cx="420811" cy="419659"/>
            <a:chOff x="-2671375" y="3597450"/>
            <a:chExt cx="292250" cy="291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9" name="Google Shape;7770;p83">
              <a:extLst>
                <a:ext uri="{FF2B5EF4-FFF2-40B4-BE49-F238E27FC236}">
                  <a16:creationId xmlns:a16="http://schemas.microsoft.com/office/drawing/2014/main" id="{4A467FE5-BAB6-B5C5-6615-BD7B9906FFDF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771;p83">
              <a:extLst>
                <a:ext uri="{FF2B5EF4-FFF2-40B4-BE49-F238E27FC236}">
                  <a16:creationId xmlns:a16="http://schemas.microsoft.com/office/drawing/2014/main" id="{3E7F16DB-E9BE-0C5E-A3C8-F7D982EC8E01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5033;p77">
            <a:extLst>
              <a:ext uri="{FF2B5EF4-FFF2-40B4-BE49-F238E27FC236}">
                <a16:creationId xmlns:a16="http://schemas.microsoft.com/office/drawing/2014/main" id="{D2369C42-BBAA-3E9F-6E45-0A85CAAC7B2D}"/>
              </a:ext>
            </a:extLst>
          </p:cNvPr>
          <p:cNvSpPr/>
          <p:nvPr/>
        </p:nvSpPr>
        <p:spPr>
          <a:xfrm>
            <a:off x="7858529" y="1658170"/>
            <a:ext cx="548894" cy="462987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3" name="Google Shape;814;p61">
            <a:extLst>
              <a:ext uri="{FF2B5EF4-FFF2-40B4-BE49-F238E27FC236}">
                <a16:creationId xmlns:a16="http://schemas.microsoft.com/office/drawing/2014/main" id="{5A0ED574-F9FD-352A-AA28-AD3BCDDDA955}"/>
              </a:ext>
            </a:extLst>
          </p:cNvPr>
          <p:cNvCxnSpPr>
            <a:cxnSpLocks/>
          </p:cNvCxnSpPr>
          <p:nvPr/>
        </p:nvCxnSpPr>
        <p:spPr>
          <a:xfrm flipH="1" flipV="1">
            <a:off x="1198423" y="1521006"/>
            <a:ext cx="535552" cy="101342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09;p61">
            <a:extLst>
              <a:ext uri="{FF2B5EF4-FFF2-40B4-BE49-F238E27FC236}">
                <a16:creationId xmlns:a16="http://schemas.microsoft.com/office/drawing/2014/main" id="{DFA00061-191C-5325-40A1-710BA594B09E}"/>
              </a:ext>
            </a:extLst>
          </p:cNvPr>
          <p:cNvSpPr/>
          <p:nvPr/>
        </p:nvSpPr>
        <p:spPr>
          <a:xfrm>
            <a:off x="532239" y="1075617"/>
            <a:ext cx="1234085" cy="41595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ndara"/>
                <a:ea typeface="Comfortaa"/>
                <a:cs typeface="Comfortaa"/>
                <a:sym typeface="Comfortaa"/>
              </a:rPr>
              <a:t>Secrets Manager</a:t>
            </a:r>
            <a:endParaRPr lang="en-US" b="1">
              <a:solidFill>
                <a:schemeClr val="dk1"/>
              </a:solidFill>
              <a:latin typeface="Candara"/>
              <a:ea typeface="Comfortaa"/>
              <a:cs typeface="Comfortaa"/>
            </a:endParaRPr>
          </a:p>
        </p:txBody>
      </p:sp>
      <p:sp>
        <p:nvSpPr>
          <p:cNvPr id="13" name="Google Shape;6190;p80">
            <a:extLst>
              <a:ext uri="{FF2B5EF4-FFF2-40B4-BE49-F238E27FC236}">
                <a16:creationId xmlns:a16="http://schemas.microsoft.com/office/drawing/2014/main" id="{40952554-9D23-4639-A829-304D1565DFF0}"/>
              </a:ext>
            </a:extLst>
          </p:cNvPr>
          <p:cNvSpPr/>
          <p:nvPr/>
        </p:nvSpPr>
        <p:spPr>
          <a:xfrm>
            <a:off x="1140478" y="698703"/>
            <a:ext cx="300590" cy="314820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0A2CF22-43BE-804B-2A03-54E1EA8BFFD1}"/>
              </a:ext>
            </a:extLst>
          </p:cNvPr>
          <p:cNvSpPr/>
          <p:nvPr/>
        </p:nvSpPr>
        <p:spPr>
          <a:xfrm>
            <a:off x="4751254" y="1263056"/>
            <a:ext cx="4070100" cy="315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E2F76C-B6D7-8FC6-E678-608582FA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" y="73196"/>
            <a:ext cx="7704000" cy="572700"/>
          </a:xfrm>
        </p:spPr>
        <p:txBody>
          <a:bodyPr/>
          <a:lstStyle/>
          <a:p>
            <a:pPr algn="l"/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The Water Research Foundation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3905FAB-E716-2264-E39F-81D365BB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5275"/>
              </p:ext>
            </p:extLst>
          </p:nvPr>
        </p:nvGraphicFramePr>
        <p:xfrm>
          <a:off x="427596" y="1263056"/>
          <a:ext cx="4144403" cy="3158261"/>
        </p:xfrm>
        <a:graphic>
          <a:graphicData uri="http://schemas.openxmlformats.org/drawingml/2006/table">
            <a:tbl>
              <a:tblPr/>
              <a:tblGrid>
                <a:gridCol w="2129715">
                  <a:extLst>
                    <a:ext uri="{9D8B030D-6E8A-4147-A177-3AD203B41FA5}">
                      <a16:colId xmlns:a16="http://schemas.microsoft.com/office/drawing/2014/main" val="103021740"/>
                    </a:ext>
                  </a:extLst>
                </a:gridCol>
                <a:gridCol w="1007344">
                  <a:extLst>
                    <a:ext uri="{9D8B030D-6E8A-4147-A177-3AD203B41FA5}">
                      <a16:colId xmlns:a16="http://schemas.microsoft.com/office/drawing/2014/main" val="4154342962"/>
                    </a:ext>
                  </a:extLst>
                </a:gridCol>
                <a:gridCol w="1007344">
                  <a:extLst>
                    <a:ext uri="{9D8B030D-6E8A-4147-A177-3AD203B41FA5}">
                      <a16:colId xmlns:a16="http://schemas.microsoft.com/office/drawing/2014/main" val="1455668743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</a:endParaRPr>
                    </a:p>
                    <a:p>
                      <a:pPr algn="l" rtl="0" fontAlgn="base"/>
                      <a:endParaRPr lang="en-US" sz="1000" b="1" i="0">
                        <a:effectLst/>
                        <a:latin typeface="Candara"/>
                      </a:endParaRP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 u="sng">
                          <a:effectLst/>
                          <a:latin typeface="Candara"/>
                        </a:rPr>
                        <a:t>REUWS 1999</a:t>
                      </a:r>
                      <a:r>
                        <a:rPr lang="en-US" sz="1000" b="1" i="0"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 u="sng">
                          <a:effectLst/>
                          <a:latin typeface="Candara"/>
                        </a:rPr>
                        <a:t>REUWS 2016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43583"/>
                  </a:ext>
                </a:extLst>
              </a:tr>
              <a:tr h="56194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Daily Per Capita (Indoor)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69.3 GPCD*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58.6 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82193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Flush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3.48 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2.6 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32045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Flushes per person per day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5.05 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24967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shower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16.7 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15.8 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940182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Shower duration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7639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743D4547-5F47-CFB2-1033-76B33BC8657F}"/>
              </a:ext>
            </a:extLst>
          </p:cNvPr>
          <p:cNvSpPr txBox="1"/>
          <p:nvPr/>
        </p:nvSpPr>
        <p:spPr>
          <a:xfrm>
            <a:off x="322646" y="4421317"/>
            <a:ext cx="380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latin typeface="Candara" panose="020E0502030303020204" pitchFamily="34" charset="0"/>
              </a:rPr>
              <a:t>*Gallons Per Capita per Day</a:t>
            </a:r>
          </a:p>
          <a:p>
            <a:r>
              <a:rPr lang="en-US" sz="800" b="1">
                <a:latin typeface="Candara" panose="020E0502030303020204" pitchFamily="34" charset="0"/>
              </a:rPr>
              <a:t>*Residential End Uses of Water Study</a:t>
            </a:r>
          </a:p>
          <a:p>
            <a:r>
              <a:rPr lang="en-US" sz="800" b="1">
                <a:latin typeface="Candara" panose="020E0502030303020204" pitchFamily="34" charset="0"/>
              </a:rPr>
              <a:t> </a:t>
            </a:r>
            <a:r>
              <a:rPr lang="en-US" sz="800" b="1">
                <a:latin typeface="Candara" panose="020E0502030303020204" pitchFamily="34" charset="0"/>
                <a:hlinkClick r:id="rId3"/>
              </a:rPr>
              <a:t>https://www.waterrf.org/</a:t>
            </a:r>
            <a:endParaRPr lang="en-US" sz="800" b="1">
              <a:latin typeface="Candara" panose="020E0502030303020204" pitchFamily="34" charset="0"/>
            </a:endParaRPr>
          </a:p>
          <a:p>
            <a:endParaRPr lang="en-US" sz="800" b="1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FB653-BFA8-D005-6A49-C05DFC04B626}"/>
              </a:ext>
            </a:extLst>
          </p:cNvPr>
          <p:cNvSpPr txBox="1"/>
          <p:nvPr/>
        </p:nvSpPr>
        <p:spPr>
          <a:xfrm>
            <a:off x="4751254" y="1341534"/>
            <a:ext cx="426592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REUWS* Overview:</a:t>
            </a:r>
            <a:endParaRPr lang="en-US" u="sng"/>
          </a:p>
          <a:p>
            <a:pPr marL="285750" indent="-285750">
              <a:buChar char="•"/>
            </a:pPr>
            <a:r>
              <a:rPr lang="en-US"/>
              <a:t>Assessing Water Use Efficiency.</a:t>
            </a:r>
            <a:br>
              <a:rPr lang="en-US"/>
            </a:br>
            <a:endParaRPr lang="en-US"/>
          </a:p>
          <a:p>
            <a:pPr marL="285750" indent="-285750">
              <a:buChar char="•"/>
            </a:pPr>
            <a:r>
              <a:rPr lang="en-US"/>
              <a:t>Identifying Critical Influences on Consumption Behavior Patterns.</a:t>
            </a:r>
          </a:p>
          <a:p>
            <a:endParaRPr lang="en-US" b="1" u="sng"/>
          </a:p>
          <a:p>
            <a:r>
              <a:rPr lang="en-US" b="1" u="sng"/>
              <a:t>Data sources:</a:t>
            </a:r>
            <a:endParaRPr lang="en-US" u="sng"/>
          </a:p>
          <a:p>
            <a:pPr marL="285750" indent="-285750">
              <a:buChar char="•"/>
            </a:pPr>
            <a:r>
              <a:rPr lang="en-US"/>
              <a:t>Billing Data</a:t>
            </a:r>
          </a:p>
          <a:p>
            <a:pPr marL="285750" indent="-285750">
              <a:buChar char="•"/>
            </a:pPr>
            <a:r>
              <a:rPr lang="en-US"/>
              <a:t>Customer Interviews</a:t>
            </a:r>
          </a:p>
          <a:p>
            <a:pPr marL="285750" indent="-285750">
              <a:buChar char="•"/>
            </a:pPr>
            <a:r>
              <a:rPr lang="en-US"/>
              <a:t>Surveys</a:t>
            </a:r>
          </a:p>
          <a:p>
            <a:pPr marL="285750" indent="-285750">
              <a:buChar char="•"/>
            </a:pPr>
            <a:r>
              <a:rPr lang="en-US"/>
              <a:t>Home Audits</a:t>
            </a:r>
          </a:p>
          <a:p>
            <a:pPr marL="285750" indent="-285750">
              <a:buChar char="•"/>
            </a:pPr>
            <a:r>
              <a:rPr lang="en-US"/>
              <a:t>Retrofit Studies</a:t>
            </a:r>
          </a:p>
          <a:p>
            <a:pPr marL="285750" indent="-285750">
              <a:buChar char="•"/>
            </a:pPr>
            <a:r>
              <a:rPr lang="en-US"/>
              <a:t>Flow Data Recorders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A8B265-FAB4-C23C-0F0A-A728BC2A1999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oogle Shape;5808;p79">
            <a:extLst>
              <a:ext uri="{FF2B5EF4-FFF2-40B4-BE49-F238E27FC236}">
                <a16:creationId xmlns:a16="http://schemas.microsoft.com/office/drawing/2014/main" id="{2609F0F3-CD54-4A6E-3A7E-8F54899AACC3}"/>
              </a:ext>
            </a:extLst>
          </p:cNvPr>
          <p:cNvGrpSpPr/>
          <p:nvPr/>
        </p:nvGrpSpPr>
        <p:grpSpPr>
          <a:xfrm>
            <a:off x="1210962" y="1315995"/>
            <a:ext cx="402112" cy="426308"/>
            <a:chOff x="-64845857" y="3357325"/>
            <a:chExt cx="307988" cy="3070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4" name="Google Shape;5811;p79">
              <a:extLst>
                <a:ext uri="{FF2B5EF4-FFF2-40B4-BE49-F238E27FC236}">
                  <a16:creationId xmlns:a16="http://schemas.microsoft.com/office/drawing/2014/main" id="{BB080B87-4840-C142-2763-1D3DA45C1EF8}"/>
                </a:ext>
              </a:extLst>
            </p:cNvPr>
            <p:cNvSpPr/>
            <p:nvPr/>
          </p:nvSpPr>
          <p:spPr>
            <a:xfrm>
              <a:off x="-64794644" y="335732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812;p79">
              <a:extLst>
                <a:ext uri="{FF2B5EF4-FFF2-40B4-BE49-F238E27FC236}">
                  <a16:creationId xmlns:a16="http://schemas.microsoft.com/office/drawing/2014/main" id="{B2C6F770-58AF-6A92-E912-517D3ABD5B31}"/>
                </a:ext>
              </a:extLst>
            </p:cNvPr>
            <p:cNvSpPr/>
            <p:nvPr/>
          </p:nvSpPr>
          <p:spPr>
            <a:xfrm>
              <a:off x="-64845857" y="3563512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87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802;p60">
            <a:extLst>
              <a:ext uri="{FF2B5EF4-FFF2-40B4-BE49-F238E27FC236}">
                <a16:creationId xmlns:a16="http://schemas.microsoft.com/office/drawing/2014/main" id="{FF4BC956-4765-FB6F-4782-041AC0EAC136}"/>
              </a:ext>
            </a:extLst>
          </p:cNvPr>
          <p:cNvCxnSpPr>
            <a:cxnSpLocks/>
            <a:stCxn id="60" idx="3"/>
            <a:endCxn id="58" idx="2"/>
          </p:cNvCxnSpPr>
          <p:nvPr/>
        </p:nvCxnSpPr>
        <p:spPr>
          <a:xfrm flipV="1">
            <a:off x="5920575" y="2447992"/>
            <a:ext cx="686474" cy="3941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DE2F76C-B6D7-8FC6-E678-608582FA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8" y="217316"/>
            <a:ext cx="7704000" cy="572700"/>
          </a:xfrm>
        </p:spPr>
        <p:txBody>
          <a:bodyPr/>
          <a:lstStyle/>
          <a:p>
            <a:pPr algn="l"/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The Water Research Foundation</a:t>
            </a:r>
          </a:p>
        </p:txBody>
      </p:sp>
      <p:pic>
        <p:nvPicPr>
          <p:cNvPr id="57" name="Picture 56" descr="A black background with blue drops&#10;&#10;Description automatically generated">
            <a:extLst>
              <a:ext uri="{FF2B5EF4-FFF2-40B4-BE49-F238E27FC236}">
                <a16:creationId xmlns:a16="http://schemas.microsoft.com/office/drawing/2014/main" id="{8E4D271E-C962-68C6-7824-167B5BB99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5303"/>
          <a:stretch/>
        </p:blipFill>
        <p:spPr>
          <a:xfrm>
            <a:off x="6295324" y="1591977"/>
            <a:ext cx="2647108" cy="2829340"/>
          </a:xfrm>
          <a:prstGeom prst="rect">
            <a:avLst/>
          </a:prstGeom>
        </p:spPr>
      </p:pic>
      <p:sp>
        <p:nvSpPr>
          <p:cNvPr id="58" name="Google Shape;801;p60">
            <a:extLst>
              <a:ext uri="{FF2B5EF4-FFF2-40B4-BE49-F238E27FC236}">
                <a16:creationId xmlns:a16="http://schemas.microsoft.com/office/drawing/2014/main" id="{A2AF11BC-ADCA-7DF4-9BF9-73FEFF68BB57}"/>
              </a:ext>
            </a:extLst>
          </p:cNvPr>
          <p:cNvSpPr/>
          <p:nvPr/>
        </p:nvSpPr>
        <p:spPr>
          <a:xfrm>
            <a:off x="6607049" y="2376056"/>
            <a:ext cx="155003" cy="14387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3905FAB-E716-2264-E39F-81D365BB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56564"/>
              </p:ext>
            </p:extLst>
          </p:nvPr>
        </p:nvGraphicFramePr>
        <p:xfrm>
          <a:off x="427596" y="1263056"/>
          <a:ext cx="5492979" cy="3158261"/>
        </p:xfrm>
        <a:graphic>
          <a:graphicData uri="http://schemas.openxmlformats.org/drawingml/2006/table">
            <a:tbl>
              <a:tblPr/>
              <a:tblGrid>
                <a:gridCol w="1899383">
                  <a:extLst>
                    <a:ext uri="{9D8B030D-6E8A-4147-A177-3AD203B41FA5}">
                      <a16:colId xmlns:a16="http://schemas.microsoft.com/office/drawing/2014/main" val="103021740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4154342962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1455668743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4130511723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3613282318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</a:endParaRPr>
                    </a:p>
                    <a:p>
                      <a:pPr algn="l" rtl="0" fontAlgn="base"/>
                      <a:endParaRPr lang="en-US" sz="1000" b="1" i="0">
                        <a:effectLst/>
                        <a:latin typeface="Candara"/>
                      </a:endParaRP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REUWS 1999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REUWS 2016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Flume Study 2021*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Ryan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43583"/>
                  </a:ext>
                </a:extLst>
              </a:tr>
              <a:tr h="56194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Daily Per Capita (Indoor)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69.3 GPCD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58.6 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46.5 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0">
                        <a:effectLst/>
                        <a:latin typeface="Candara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?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82193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Flush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3.48 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2.6 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2.0 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0">
                        <a:effectLst/>
                        <a:latin typeface="Candara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?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32045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Flushes per person per day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5.05 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5.0 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0">
                        <a:effectLst/>
                        <a:latin typeface="Candara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?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24967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Gallons per shower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16.7 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15.8 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?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940182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pPr algn="ctr"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Shower duration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7.8 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1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N/A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b="0">
                        <a:effectLst/>
                        <a:latin typeface="Candara"/>
                      </a:endParaRPr>
                    </a:p>
                    <a:p>
                      <a:pPr algn="ctr" rtl="0" fontAlgn="base"/>
                      <a:r>
                        <a:rPr lang="en-US" sz="1000" b="1" i="0">
                          <a:effectLst/>
                          <a:latin typeface="Candara"/>
                        </a:rPr>
                        <a:t>?</a:t>
                      </a:r>
                    </a:p>
                  </a:txBody>
                  <a:tcPr marL="64056" marR="64056" marT="32028" marB="3202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7639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806ED02-D2CC-AA28-974E-8EB1FAEB88A0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oogle Shape;5808;p79">
            <a:extLst>
              <a:ext uri="{FF2B5EF4-FFF2-40B4-BE49-F238E27FC236}">
                <a16:creationId xmlns:a16="http://schemas.microsoft.com/office/drawing/2014/main" id="{060145A4-0B9C-6684-6FCE-FC47B69C5134}"/>
              </a:ext>
            </a:extLst>
          </p:cNvPr>
          <p:cNvGrpSpPr/>
          <p:nvPr/>
        </p:nvGrpSpPr>
        <p:grpSpPr>
          <a:xfrm>
            <a:off x="1081216" y="1322174"/>
            <a:ext cx="439182" cy="416157"/>
            <a:chOff x="-64845857" y="3357325"/>
            <a:chExt cx="307988" cy="3070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Google Shape;5811;p79">
              <a:extLst>
                <a:ext uri="{FF2B5EF4-FFF2-40B4-BE49-F238E27FC236}">
                  <a16:creationId xmlns:a16="http://schemas.microsoft.com/office/drawing/2014/main" id="{AEFC7494-C748-609B-3CB8-D68B1822215F}"/>
                </a:ext>
              </a:extLst>
            </p:cNvPr>
            <p:cNvSpPr/>
            <p:nvPr/>
          </p:nvSpPr>
          <p:spPr>
            <a:xfrm>
              <a:off x="-64794644" y="335732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12;p79">
              <a:extLst>
                <a:ext uri="{FF2B5EF4-FFF2-40B4-BE49-F238E27FC236}">
                  <a16:creationId xmlns:a16="http://schemas.microsoft.com/office/drawing/2014/main" id="{679BA53D-DFC8-5D08-3287-CA2BF0FFBDEE}"/>
                </a:ext>
              </a:extLst>
            </p:cNvPr>
            <p:cNvSpPr/>
            <p:nvPr/>
          </p:nvSpPr>
          <p:spPr>
            <a:xfrm>
              <a:off x="-64845857" y="3563512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A31E21-A29F-9AA3-99BD-1112359B862D}"/>
              </a:ext>
            </a:extLst>
          </p:cNvPr>
          <p:cNvSpPr txBox="1"/>
          <p:nvPr/>
        </p:nvSpPr>
        <p:spPr>
          <a:xfrm>
            <a:off x="322646" y="4421317"/>
            <a:ext cx="380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latin typeface="Candara" panose="020E0502030303020204" pitchFamily="34" charset="0"/>
              </a:rPr>
              <a:t>*Gallons Per Capita per Day</a:t>
            </a:r>
          </a:p>
          <a:p>
            <a:r>
              <a:rPr lang="en-US" sz="800" b="1">
                <a:latin typeface="Candara" panose="020E0502030303020204" pitchFamily="34" charset="0"/>
              </a:rPr>
              <a:t>*Residential End Uses of Water Study</a:t>
            </a:r>
          </a:p>
          <a:p>
            <a:r>
              <a:rPr lang="en-US" sz="800" b="1">
                <a:latin typeface="Candara" panose="020E0502030303020204" pitchFamily="34" charset="0"/>
              </a:rPr>
              <a:t> </a:t>
            </a:r>
            <a:r>
              <a:rPr lang="en-US" sz="800" b="1">
                <a:latin typeface="Candara" panose="020E0502030303020204" pitchFamily="34" charset="0"/>
                <a:hlinkClick r:id="rId4"/>
              </a:rPr>
              <a:t>https://www.waterrf.org/</a:t>
            </a:r>
            <a:endParaRPr lang="en-US" sz="800" b="1">
              <a:latin typeface="Candara" panose="020E0502030303020204" pitchFamily="34" charset="0"/>
            </a:endParaRPr>
          </a:p>
          <a:p>
            <a:endParaRPr lang="en-US" sz="80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0E8662-AA05-2845-6D94-02E1EDCA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2" y="94613"/>
            <a:ext cx="7704000" cy="572700"/>
          </a:xfrm>
        </p:spPr>
        <p:txBody>
          <a:bodyPr/>
          <a:lstStyle/>
          <a:p>
            <a:pPr algn="l"/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Overall Usage vs Studies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E7321-E907-2B94-7029-EB94414E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8" y="733838"/>
            <a:ext cx="6296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4A7AE028-A3E2-EDEE-ED56-D7589DA8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3" y="668547"/>
            <a:ext cx="5855180" cy="43779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2628AC-4AA2-71FE-B9D0-E87EB0B3ED31}"/>
              </a:ext>
            </a:extLst>
          </p:cNvPr>
          <p:cNvSpPr/>
          <p:nvPr/>
        </p:nvSpPr>
        <p:spPr>
          <a:xfrm>
            <a:off x="6492907" y="1754316"/>
            <a:ext cx="2278451" cy="1634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F488-0AEF-08A3-CBD8-69A241A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6" y="94613"/>
            <a:ext cx="7704000" cy="572700"/>
          </a:xfrm>
        </p:spPr>
        <p:txBody>
          <a:bodyPr/>
          <a:lstStyle/>
          <a:p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Shower Usage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CD92C-5AB1-2D51-194A-BF790DE16D8D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9C63-135F-6F1B-C2F5-0F69A70ED430}"/>
              </a:ext>
            </a:extLst>
          </p:cNvPr>
          <p:cNvSpPr txBox="1"/>
          <p:nvPr/>
        </p:nvSpPr>
        <p:spPr>
          <a:xfrm>
            <a:off x="6445557" y="1819524"/>
            <a:ext cx="23731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18 Showers from 3/3 to 3/12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Average shower time = 6.0 minutes.</a:t>
            </a:r>
            <a:endParaRPr lang="en-US"/>
          </a:p>
          <a:p>
            <a:endParaRPr lang="en-US" sz="1200" b="1"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Candara"/>
              </a:rPr>
              <a:t>Average water usage per shower = 8.75 gallons.</a:t>
            </a:r>
          </a:p>
          <a:p>
            <a:pPr marL="285750" indent="-285750">
              <a:buFont typeface="Calibri"/>
              <a:buChar char="-"/>
            </a:pPr>
            <a:endParaRPr lang="en-US" sz="1200"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2932C8-8FC2-F851-8D3B-ECC253D7A953}"/>
              </a:ext>
            </a:extLst>
          </p:cNvPr>
          <p:cNvCxnSpPr/>
          <p:nvPr/>
        </p:nvCxnSpPr>
        <p:spPr>
          <a:xfrm flipH="1">
            <a:off x="6042803" y="734325"/>
            <a:ext cx="573657" cy="1399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4A3314-7FCC-49A2-E500-037503ABAC0B}"/>
              </a:ext>
            </a:extLst>
          </p:cNvPr>
          <p:cNvSpPr txBox="1"/>
          <p:nvPr/>
        </p:nvSpPr>
        <p:spPr>
          <a:xfrm>
            <a:off x="6672635" y="474889"/>
            <a:ext cx="192298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ndara"/>
              </a:rPr>
              <a:t>REUWS 2016 Average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graph showing a line of toilet flushes&#10;&#10;Description automatically generated">
            <a:extLst>
              <a:ext uri="{FF2B5EF4-FFF2-40B4-BE49-F238E27FC236}">
                <a16:creationId xmlns:a16="http://schemas.microsoft.com/office/drawing/2014/main" id="{90BBA1DE-9D4E-BE47-5235-7CA5250F0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2" r="180" b="241"/>
          <a:stretch/>
        </p:blipFill>
        <p:spPr>
          <a:xfrm>
            <a:off x="53914" y="636197"/>
            <a:ext cx="5952248" cy="4206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A08F7-CD76-FFD1-2709-143F70C9338B}"/>
              </a:ext>
            </a:extLst>
          </p:cNvPr>
          <p:cNvSpPr/>
          <p:nvPr/>
        </p:nvSpPr>
        <p:spPr>
          <a:xfrm>
            <a:off x="6321380" y="1896576"/>
            <a:ext cx="255357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60A8B-8B5A-E138-2E76-C013DCB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27" y="47238"/>
            <a:ext cx="5795406" cy="658964"/>
          </a:xfrm>
        </p:spPr>
        <p:txBody>
          <a:bodyPr/>
          <a:lstStyle/>
          <a:p>
            <a:pPr algn="l"/>
            <a:r>
              <a:rPr 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Ryan’s Frequent Bathroom Visits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A4A29-AB74-32FC-EDC4-730291B6DC89}"/>
              </a:ext>
            </a:extLst>
          </p:cNvPr>
          <p:cNvSpPr/>
          <p:nvPr/>
        </p:nvSpPr>
        <p:spPr>
          <a:xfrm>
            <a:off x="105255" y="73196"/>
            <a:ext cx="8907177" cy="497569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B6813-175F-BEA2-4B42-56BF4FE5B61B}"/>
              </a:ext>
            </a:extLst>
          </p:cNvPr>
          <p:cNvSpPr txBox="1"/>
          <p:nvPr/>
        </p:nvSpPr>
        <p:spPr>
          <a:xfrm>
            <a:off x="6403060" y="2049210"/>
            <a:ext cx="238665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ndara"/>
              </a:rPr>
              <a:t>Average water usage per flush = 1.09 gallons.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ndara"/>
              </a:rPr>
              <a:t>Average number of flushes per day = 16.78 flushes.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E8C7A-DF6C-11BA-8F0F-459CE1653BCC}"/>
              </a:ext>
            </a:extLst>
          </p:cNvPr>
          <p:cNvCxnSpPr/>
          <p:nvPr/>
        </p:nvCxnSpPr>
        <p:spPr>
          <a:xfrm flipH="1">
            <a:off x="5913406" y="1268983"/>
            <a:ext cx="436815" cy="1706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09ED1-572A-EDF7-0ABB-4A72F24DCC93}"/>
              </a:ext>
            </a:extLst>
          </p:cNvPr>
          <p:cNvSpPr txBox="1"/>
          <p:nvPr/>
        </p:nvSpPr>
        <p:spPr>
          <a:xfrm>
            <a:off x="6316795" y="1111087"/>
            <a:ext cx="19229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Candara"/>
              </a:rPr>
              <a:t>REUWS 2016 Average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EE56D-15B0-5BD5-CEA2-E6E9C5E0901C}"/>
              </a:ext>
            </a:extLst>
          </p:cNvPr>
          <p:cNvSpPr txBox="1"/>
          <p:nvPr/>
        </p:nvSpPr>
        <p:spPr>
          <a:xfrm>
            <a:off x="6096898" y="603899"/>
            <a:ext cx="176650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Candara"/>
              </a:rPr>
              <a:t>Flume Project Meet Up</a:t>
            </a:r>
          </a:p>
          <a:p>
            <a:endParaRPr lang="en-US">
              <a:latin typeface="Candara"/>
            </a:endParaRPr>
          </a:p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0D7BB6-9832-51EA-887F-914ED25E9C68}"/>
              </a:ext>
            </a:extLst>
          </p:cNvPr>
          <p:cNvCxnSpPr>
            <a:cxnSpLocks/>
          </p:cNvCxnSpPr>
          <p:nvPr/>
        </p:nvCxnSpPr>
        <p:spPr>
          <a:xfrm flipH="1">
            <a:off x="4835104" y="733426"/>
            <a:ext cx="1286236" cy="128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On-screen Show (16:9)</PresentationFormat>
  <Paragraphs>260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Bebas Neue</vt:lpstr>
      <vt:lpstr>Calibri</vt:lpstr>
      <vt:lpstr>Anaheim</vt:lpstr>
      <vt:lpstr>Comfortaa</vt:lpstr>
      <vt:lpstr>Candara</vt:lpstr>
      <vt:lpstr>Arial</vt:lpstr>
      <vt:lpstr>Simple Watery Shapes Style MK Campaign by Slidesgo</vt:lpstr>
      <vt:lpstr>Optimization of Water and Utility Resources</vt:lpstr>
      <vt:lpstr>Flume Water Company &amp; Device</vt:lpstr>
      <vt:lpstr>Objectives</vt:lpstr>
      <vt:lpstr>PowerPoint Presentation</vt:lpstr>
      <vt:lpstr>The Water Research Foundation</vt:lpstr>
      <vt:lpstr>The Water Research Foundation</vt:lpstr>
      <vt:lpstr>Overall Usage vs Studies</vt:lpstr>
      <vt:lpstr>Shower Usage</vt:lpstr>
      <vt:lpstr>Ryan’s Frequent Bathroom Visits </vt:lpstr>
      <vt:lpstr>Washer Statistics</vt:lpstr>
      <vt:lpstr>Daily Water Usage Proportions</vt:lpstr>
      <vt:lpstr>PowerPoint Presentation</vt:lpstr>
      <vt:lpstr>Correlation Matrix</vt:lpstr>
      <vt:lpstr>Electricity and Gas Utilities</vt:lpstr>
      <vt:lpstr>Water and Temperature</vt:lpstr>
      <vt:lpstr>Electricity and Temperature</vt:lpstr>
      <vt:lpstr>Impact</vt:lpstr>
      <vt:lpstr>Next Steps</vt:lpstr>
      <vt:lpstr>Thank you! Questions, Comments,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Watery Shapes Style MK Campaign</dc:title>
  <dc:creator>Ryan Perez</dc:creator>
  <cp:lastModifiedBy>Ryan Charles Perez</cp:lastModifiedBy>
  <cp:revision>3</cp:revision>
  <dcterms:modified xsi:type="dcterms:W3CDTF">2024-03-13T20:15:30Z</dcterms:modified>
</cp:coreProperties>
</file>