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12192000"/>
  <p:notesSz cx="6858000" cy="9144000"/>
  <p:embeddedFontLs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Lato-bold.fntdata"/><Relationship Id="rId21" Type="http://schemas.openxmlformats.org/officeDocument/2006/relationships/slide" Target="slides/slide17.xml"/><Relationship Id="rId43" Type="http://schemas.openxmlformats.org/officeDocument/2006/relationships/font" Target="fonts/Lato-regular.fntdata"/><Relationship Id="rId24" Type="http://schemas.openxmlformats.org/officeDocument/2006/relationships/slide" Target="slides/slide20.xml"/><Relationship Id="rId46" Type="http://schemas.openxmlformats.org/officeDocument/2006/relationships/font" Target="fonts/Lato-boldItalic.fntdata"/><Relationship Id="rId23" Type="http://schemas.openxmlformats.org/officeDocument/2006/relationships/slide" Target="slides/slide19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90c3999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e90c3999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We’re enthusiastic enough about retrofitting that we release the result of what we think is the best way to do it with ConceptNet</a:t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e90c3999e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e90c3999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eb197e73d_0_3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eb197e73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e90c3999e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e90c399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was an explosion of new systems and new evaluations and it’s often hard to know which ones to compare. I like focusing on shared tasks like SemEval for that reason -- it means you can avoid unrealistic self-reported test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e90c3999e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e90c3999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e90c3999e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e90c3999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e90c3999e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e90c3999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ec464cd67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ec464cd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Excitingly mixed results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e90c3999e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e90c3999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claim: Language modeling is the task that contains all other NLP tasks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ec0821f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ec0821f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was very literal-minded, couldn’t rephrase queries in natural ways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natural language contrasts with prior projects such as Cyc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e90c3999e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e90c3999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 understand the initials are coincidental)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this was a relevant negative result for common sense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e90c3999e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e90c3999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eb197e73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eb197e7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eb197e73d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eb197e73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6eb197e73d_0_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eb197e73d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eb197e73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eb197e73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6eb197e73d_0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eb197e73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6eb197e73d_0_2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eb197e73d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eb197e7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eb197e73d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eb197e73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eb197e73d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eb197e7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e90c3999e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e90c3999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eb197e73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6eb197e73d_0_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ec464cd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6ec464cd67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dfdce6fa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dfdce6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ec464cd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ec464cd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possible remedy to the sparsity of ConceptNet</a:t>
            </a:r>
            <a:endParaRPr/>
          </a:p>
        </p:txBody>
      </p:sp>
      <p:sp>
        <p:nvSpPr>
          <p:cNvPr id="381" name="Google Shape;381;g6ec464cd67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eb197e73d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eb197e73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ec464cd6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6ec464cd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ec464cd67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ec464cd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kinda obvious results, but it’s important</a:t>
            </a:r>
            <a:endParaRPr/>
          </a:p>
        </p:txBody>
      </p:sp>
      <p:sp>
        <p:nvSpPr>
          <p:cNvPr id="402" name="Google Shape;402;g6ec464cd67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eb197e73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eb197e7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e87b1ab23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e87b1ab2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skipgrams capture a lot of understanding of word usage that isn’t going to be conveyed by manual input</a:t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30918" y="3442827"/>
            <a:ext cx="5163433" cy="50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F1FF"/>
              </a:buClr>
              <a:buSzPts val="2400"/>
              <a:buNone/>
              <a:defRPr sz="2400">
                <a:solidFill>
                  <a:srgbClr val="C5F1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30918" y="1701787"/>
            <a:ext cx="10515600" cy="163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ato"/>
              <a:buNone/>
              <a:defRPr sz="6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683085" y="3442827"/>
            <a:ext cx="5163433" cy="50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F1FF"/>
              </a:buClr>
              <a:buSzPts val="2400"/>
              <a:buNone/>
              <a:defRPr sz="2400">
                <a:solidFill>
                  <a:srgbClr val="C5F1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7018" y="5234774"/>
            <a:ext cx="3619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a feature right">
  <p:cSld name="Media feature righ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1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1"/>
          <p:cNvSpPr txBox="1"/>
          <p:nvPr>
            <p:ph type="title"/>
          </p:nvPr>
        </p:nvSpPr>
        <p:spPr>
          <a:xfrm>
            <a:off x="281152" y="469127"/>
            <a:ext cx="5141638" cy="723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275664" y="1383991"/>
            <a:ext cx="5147126" cy="473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>
            <a:off x="6096000" y="0"/>
            <a:ext cx="6096000" cy="67879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1"/>
          <p:cNvSpPr/>
          <p:nvPr>
            <p:ph idx="2" type="media"/>
          </p:nvPr>
        </p:nvSpPr>
        <p:spPr>
          <a:xfrm>
            <a:off x="6194425" y="1384300"/>
            <a:ext cx="5907088" cy="467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75664" y="63326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594" y="6309488"/>
            <a:ext cx="1420906" cy="38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6250" y="2952750"/>
            <a:ext cx="3619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30918" y="3442827"/>
            <a:ext cx="10515600" cy="50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F1FF"/>
              </a:buClr>
              <a:buSzPts val="2400"/>
              <a:buNone/>
              <a:defRPr sz="2400">
                <a:solidFill>
                  <a:srgbClr val="C5F1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330918" y="1701787"/>
            <a:ext cx="10515600" cy="163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ato"/>
              <a:buNone/>
              <a:defRPr sz="6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1448160" y="465786"/>
            <a:ext cx="5093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275664" y="63326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038600" y="633266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281152" y="469127"/>
            <a:ext cx="10515600" cy="723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75664" y="1396254"/>
            <a:ext cx="10515600" cy="473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7" name="Google Shape;27;p4"/>
          <p:cNvCxnSpPr/>
          <p:nvPr/>
        </p:nvCxnSpPr>
        <p:spPr>
          <a:xfrm>
            <a:off x="0" y="6826194"/>
            <a:ext cx="1219809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594" y="6309488"/>
            <a:ext cx="1420906" cy="38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1448160" y="465786"/>
            <a:ext cx="5093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275664" y="63326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3266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281152" y="469127"/>
            <a:ext cx="10515600" cy="723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75664" y="1383991"/>
            <a:ext cx="5147126" cy="473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0" y="6826194"/>
            <a:ext cx="1219809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594" y="6309488"/>
            <a:ext cx="1420906" cy="38830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649626" y="1385780"/>
            <a:ext cx="5147126" cy="473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6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1448160" y="465786"/>
            <a:ext cx="5093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275664" y="63326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3266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281152" y="469127"/>
            <a:ext cx="10515600" cy="723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5" name="Google Shape;45;p6"/>
          <p:cNvCxnSpPr/>
          <p:nvPr/>
        </p:nvCxnSpPr>
        <p:spPr>
          <a:xfrm>
            <a:off x="0" y="6826194"/>
            <a:ext cx="1219809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594" y="6309488"/>
            <a:ext cx="1420906" cy="38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title">
  <p:cSld name="No 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7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1448160" y="465786"/>
            <a:ext cx="5093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275664" y="63326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3266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2" name="Google Shape;52;p7"/>
          <p:cNvCxnSpPr/>
          <p:nvPr/>
        </p:nvCxnSpPr>
        <p:spPr>
          <a:xfrm>
            <a:off x="0" y="6826194"/>
            <a:ext cx="1219809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594" y="6309488"/>
            <a:ext cx="1420906" cy="38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8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594" y="6309488"/>
            <a:ext cx="1420906" cy="38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left">
  <p:cSld name="Half picture lef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>
            <p:ph idx="2" type="pic"/>
          </p:nvPr>
        </p:nvSpPr>
        <p:spPr>
          <a:xfrm>
            <a:off x="0" y="-8093"/>
            <a:ext cx="6096000" cy="686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594" y="6309488"/>
            <a:ext cx="1420906" cy="38830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>
            <p:ph type="title"/>
          </p:nvPr>
        </p:nvSpPr>
        <p:spPr>
          <a:xfrm>
            <a:off x="6585536" y="469127"/>
            <a:ext cx="5279359" cy="723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585536" y="1385780"/>
            <a:ext cx="5296925" cy="473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2" name="Google Shape;62;p9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right">
  <p:cSld name="Half picture righ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>
            <p:ph idx="2" type="pic"/>
          </p:nvPr>
        </p:nvSpPr>
        <p:spPr>
          <a:xfrm>
            <a:off x="6096000" y="145"/>
            <a:ext cx="6096000" cy="686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5" name="Google Shape;65;p10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10"/>
          <p:cNvSpPr txBox="1"/>
          <p:nvPr>
            <p:ph type="title"/>
          </p:nvPr>
        </p:nvSpPr>
        <p:spPr>
          <a:xfrm>
            <a:off x="281152" y="469127"/>
            <a:ext cx="5141638" cy="723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275664" y="1383991"/>
            <a:ext cx="5147126" cy="473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275664" y="63326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1448160" y="465786"/>
            <a:ext cx="5093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275664" y="63326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600" y="633266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281152" y="469127"/>
            <a:ext cx="10515600" cy="723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ato"/>
              <a:buNone/>
              <a:defRPr b="0" i="0" sz="4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75664" y="1396254"/>
            <a:ext cx="10515600" cy="473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" name="Google Shape;11;p1"/>
          <p:cNvCxnSpPr/>
          <p:nvPr/>
        </p:nvCxnSpPr>
        <p:spPr>
          <a:xfrm>
            <a:off x="0" y="6826194"/>
            <a:ext cx="1219809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Relationship Id="rId7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30918" y="3442827"/>
            <a:ext cx="51633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F1FF"/>
              </a:buClr>
              <a:buSzPts val="2400"/>
              <a:buNone/>
            </a:pPr>
            <a:r>
              <a:rPr lang="en-US"/>
              <a:t>Robyn Speer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F1FF"/>
              </a:buClr>
              <a:buSzPts val="2400"/>
              <a:buNone/>
            </a:pPr>
            <a:r>
              <a:rPr lang="en-US"/>
              <a:t>February 8, 2020</a:t>
            </a:r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330918" y="1701787"/>
            <a:ext cx="105156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ato"/>
              <a:buNone/>
            </a:pPr>
            <a:r>
              <a:rPr lang="en-US"/>
              <a:t>ConceptNet in Context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Retrofitting with a knowledge graph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275675" y="1396250"/>
            <a:ext cx="109812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Terms that are connected in the knowledge graph should have vectors that are closer together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Many extensions now: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“Counter-fitting” moves antonyms farther apart (Mrkšić et al., 2016)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“Morph-fitting” accounts for morphology (Vulić et al., 2017)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Applied to the union of vocabularies instead of the intersection (our work)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2655450" y="4986378"/>
            <a:ext cx="1463400" cy="7437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oak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5091514" y="4530825"/>
            <a:ext cx="1463400" cy="7437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tree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4107200" y="4883722"/>
            <a:ext cx="999722" cy="561815"/>
          </a:xfrm>
          <a:custGeom>
            <a:rect b="b" l="l" r="r" t="t"/>
            <a:pathLst>
              <a:path extrusionOk="0" h="12954" w="23051">
                <a:moveTo>
                  <a:pt x="0" y="12954"/>
                </a:moveTo>
                <a:cubicBezTo>
                  <a:pt x="2803" y="11833"/>
                  <a:pt x="423" y="4845"/>
                  <a:pt x="3429" y="4572"/>
                </a:cubicBezTo>
                <a:cubicBezTo>
                  <a:pt x="5973" y="4341"/>
                  <a:pt x="8365" y="8365"/>
                  <a:pt x="7811" y="10858"/>
                </a:cubicBezTo>
                <a:cubicBezTo>
                  <a:pt x="7550" y="12034"/>
                  <a:pt x="4967" y="10768"/>
                  <a:pt x="4382" y="9715"/>
                </a:cubicBezTo>
                <a:cubicBezTo>
                  <a:pt x="3353" y="7863"/>
                  <a:pt x="3474" y="4444"/>
                  <a:pt x="5334" y="3429"/>
                </a:cubicBezTo>
                <a:cubicBezTo>
                  <a:pt x="7044" y="2496"/>
                  <a:pt x="9238" y="4254"/>
                  <a:pt x="10859" y="5334"/>
                </a:cubicBezTo>
                <a:cubicBezTo>
                  <a:pt x="12137" y="6186"/>
                  <a:pt x="13907" y="8001"/>
                  <a:pt x="13145" y="9334"/>
                </a:cubicBezTo>
                <a:cubicBezTo>
                  <a:pt x="11932" y="11455"/>
                  <a:pt x="8241" y="4257"/>
                  <a:pt x="10097" y="2667"/>
                </a:cubicBezTo>
                <a:cubicBezTo>
                  <a:pt x="12171" y="890"/>
                  <a:pt x="19206" y="6207"/>
                  <a:pt x="16764" y="7429"/>
                </a:cubicBezTo>
                <a:cubicBezTo>
                  <a:pt x="14549" y="8537"/>
                  <a:pt x="14288" y="0"/>
                  <a:pt x="16764" y="0"/>
                </a:cubicBezTo>
                <a:cubicBezTo>
                  <a:pt x="19208" y="0"/>
                  <a:pt x="22183" y="7260"/>
                  <a:pt x="19812" y="6667"/>
                </a:cubicBezTo>
                <a:cubicBezTo>
                  <a:pt x="17688" y="6136"/>
                  <a:pt x="20926" y="422"/>
                  <a:pt x="23051" y="952"/>
                </a:cubicBezTo>
              </a:path>
            </a:pathLst>
          </a:cu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83" name="Google Shape;183;p22"/>
          <p:cNvCxnSpPr/>
          <p:nvPr/>
        </p:nvCxnSpPr>
        <p:spPr>
          <a:xfrm flipH="1" rot="10800000">
            <a:off x="4173339" y="4784422"/>
            <a:ext cx="322200" cy="99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2"/>
          <p:cNvCxnSpPr/>
          <p:nvPr/>
        </p:nvCxnSpPr>
        <p:spPr>
          <a:xfrm flipH="1">
            <a:off x="4668957" y="4627322"/>
            <a:ext cx="322200" cy="99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2"/>
          <p:cNvSpPr/>
          <p:nvPr/>
        </p:nvSpPr>
        <p:spPr>
          <a:xfrm>
            <a:off x="7108542" y="5728950"/>
            <a:ext cx="1683000" cy="7437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furniture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22"/>
          <p:cNvCxnSpPr>
            <a:endCxn id="185" idx="1"/>
          </p:cNvCxnSpPr>
          <p:nvPr/>
        </p:nvCxnSpPr>
        <p:spPr>
          <a:xfrm>
            <a:off x="4132242" y="5569500"/>
            <a:ext cx="2976300" cy="531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ceptnet-numberbatch.png"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825" y="269349"/>
            <a:ext cx="6381300" cy="14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275675" y="1920975"/>
            <a:ext cx="10515600" cy="42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Word embeddings with common sense built in</a:t>
            </a:r>
            <a:endParaRPr/>
          </a:p>
          <a:p>
            <a:pPr indent="-3175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Hybrid of ConceptNet and distributional semantics, via our variant of retrofitting</a:t>
            </a:r>
            <a:endParaRPr/>
          </a:p>
          <a:p>
            <a:pPr indent="-3175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Multilingual by design</a:t>
            </a:r>
            <a:endParaRPr/>
          </a:p>
          <a:p>
            <a:pPr indent="-3175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Open source, open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ConceptNet Numberbatch</a:t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5089406" y="1501052"/>
            <a:ext cx="1291800" cy="6252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Crawl</a:t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6522556" y="1501052"/>
            <a:ext cx="1291800" cy="6252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Subtitles</a:t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1706360" y="3104923"/>
            <a:ext cx="1537200" cy="6252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ConceptNet</a:t>
            </a:r>
            <a:endParaRPr b="1"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3627400" y="1501052"/>
            <a:ext cx="1291800" cy="6252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Google News</a:t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3686121" y="2338010"/>
            <a:ext cx="1174500" cy="4905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word2vec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5148127" y="2338010"/>
            <a:ext cx="1174500" cy="4905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GloVe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6581277" y="2344923"/>
            <a:ext cx="1174500" cy="4905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fastText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3896506" y="3058413"/>
            <a:ext cx="753600" cy="7182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Retrofit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5358512" y="3058413"/>
            <a:ext cx="753600" cy="7182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Retrofit</a:t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6778929" y="3058413"/>
            <a:ext cx="753600" cy="7182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Retrofit</a:t>
            </a:r>
            <a:endParaRPr/>
          </a:p>
        </p:txBody>
      </p:sp>
      <p:cxnSp>
        <p:nvCxnSpPr>
          <p:cNvPr id="208" name="Google Shape;208;p24"/>
          <p:cNvCxnSpPr>
            <a:stCxn id="201" idx="4"/>
            <a:endCxn id="202" idx="0"/>
          </p:cNvCxnSpPr>
          <p:nvPr/>
        </p:nvCxnSpPr>
        <p:spPr>
          <a:xfrm>
            <a:off x="4273300" y="2126252"/>
            <a:ext cx="0" cy="21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9" name="Google Shape;209;p24"/>
          <p:cNvCxnSpPr>
            <a:stCxn id="198" idx="4"/>
            <a:endCxn id="203" idx="0"/>
          </p:cNvCxnSpPr>
          <p:nvPr/>
        </p:nvCxnSpPr>
        <p:spPr>
          <a:xfrm>
            <a:off x="5735306" y="2126252"/>
            <a:ext cx="0" cy="21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0" name="Google Shape;210;p24"/>
          <p:cNvCxnSpPr>
            <a:stCxn id="199" idx="4"/>
            <a:endCxn id="204" idx="0"/>
          </p:cNvCxnSpPr>
          <p:nvPr/>
        </p:nvCxnSpPr>
        <p:spPr>
          <a:xfrm>
            <a:off x="7168456" y="2126252"/>
            <a:ext cx="0" cy="21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1" name="Google Shape;211;p24"/>
          <p:cNvCxnSpPr>
            <a:stCxn id="202" idx="2"/>
            <a:endCxn id="205" idx="0"/>
          </p:cNvCxnSpPr>
          <p:nvPr/>
        </p:nvCxnSpPr>
        <p:spPr>
          <a:xfrm>
            <a:off x="4273371" y="2828510"/>
            <a:ext cx="0" cy="22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2" name="Google Shape;212;p24"/>
          <p:cNvCxnSpPr>
            <a:stCxn id="203" idx="2"/>
            <a:endCxn id="206" idx="0"/>
          </p:cNvCxnSpPr>
          <p:nvPr/>
        </p:nvCxnSpPr>
        <p:spPr>
          <a:xfrm>
            <a:off x="5735377" y="2828510"/>
            <a:ext cx="0" cy="22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3" name="Google Shape;213;p24"/>
          <p:cNvCxnSpPr>
            <a:stCxn id="204" idx="2"/>
            <a:endCxn id="207" idx="0"/>
          </p:cNvCxnSpPr>
          <p:nvPr/>
        </p:nvCxnSpPr>
        <p:spPr>
          <a:xfrm flipH="1">
            <a:off x="7155627" y="2835423"/>
            <a:ext cx="12900" cy="22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4" name="Google Shape;214;p24"/>
          <p:cNvCxnSpPr>
            <a:stCxn id="200" idx="6"/>
            <a:endCxn id="205" idx="1"/>
          </p:cNvCxnSpPr>
          <p:nvPr/>
        </p:nvCxnSpPr>
        <p:spPr>
          <a:xfrm>
            <a:off x="3243560" y="3417523"/>
            <a:ext cx="65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5" name="Google Shape;215;p24"/>
          <p:cNvCxnSpPr/>
          <p:nvPr/>
        </p:nvCxnSpPr>
        <p:spPr>
          <a:xfrm>
            <a:off x="3220042" y="3299934"/>
            <a:ext cx="2114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6" name="Google Shape;216;p24"/>
          <p:cNvCxnSpPr/>
          <p:nvPr/>
        </p:nvCxnSpPr>
        <p:spPr>
          <a:xfrm>
            <a:off x="3208226" y="3537422"/>
            <a:ext cx="353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7" name="Google Shape;217;p24"/>
          <p:cNvSpPr/>
          <p:nvPr/>
        </p:nvSpPr>
        <p:spPr>
          <a:xfrm>
            <a:off x="4826460" y="4039163"/>
            <a:ext cx="1321500" cy="5604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Join</a:t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4835556" y="4862853"/>
            <a:ext cx="1321500" cy="5604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Reduce dimensionality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6571955" y="5689506"/>
            <a:ext cx="1321500" cy="5604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De-bias</a:t>
            </a:r>
            <a:endParaRPr/>
          </a:p>
        </p:txBody>
      </p:sp>
      <p:cxnSp>
        <p:nvCxnSpPr>
          <p:cNvPr id="220" name="Google Shape;220;p24"/>
          <p:cNvCxnSpPr>
            <a:stCxn id="205" idx="2"/>
            <a:endCxn id="217" idx="0"/>
          </p:cNvCxnSpPr>
          <p:nvPr/>
        </p:nvCxnSpPr>
        <p:spPr>
          <a:xfrm>
            <a:off x="4273306" y="3776613"/>
            <a:ext cx="1213800" cy="26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1" name="Google Shape;221;p24"/>
          <p:cNvCxnSpPr>
            <a:stCxn id="206" idx="2"/>
            <a:endCxn id="217" idx="0"/>
          </p:cNvCxnSpPr>
          <p:nvPr/>
        </p:nvCxnSpPr>
        <p:spPr>
          <a:xfrm flipH="1">
            <a:off x="5487212" y="3776613"/>
            <a:ext cx="248100" cy="26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2" name="Google Shape;222;p24"/>
          <p:cNvCxnSpPr>
            <a:stCxn id="207" idx="2"/>
            <a:endCxn id="217" idx="0"/>
          </p:cNvCxnSpPr>
          <p:nvPr/>
        </p:nvCxnSpPr>
        <p:spPr>
          <a:xfrm flipH="1">
            <a:off x="5487129" y="3776613"/>
            <a:ext cx="1668600" cy="26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3" name="Google Shape;223;p24"/>
          <p:cNvCxnSpPr>
            <a:stCxn id="217" idx="2"/>
            <a:endCxn id="218" idx="0"/>
          </p:cNvCxnSpPr>
          <p:nvPr/>
        </p:nvCxnSpPr>
        <p:spPr>
          <a:xfrm>
            <a:off x="5487210" y="4599563"/>
            <a:ext cx="9000" cy="26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4" name="Google Shape;224;p24"/>
          <p:cNvSpPr/>
          <p:nvPr/>
        </p:nvSpPr>
        <p:spPr>
          <a:xfrm>
            <a:off x="8448701" y="5479650"/>
            <a:ext cx="1821000" cy="950400"/>
          </a:xfrm>
          <a:prstGeom prst="ellipse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ConceptNet</a:t>
            </a:r>
            <a:endParaRPr b="1"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Numberbatch</a:t>
            </a:r>
            <a:endParaRPr b="1"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5" name="Google Shape;225;p24"/>
          <p:cNvCxnSpPr>
            <a:stCxn id="219" idx="3"/>
            <a:endCxn id="224" idx="2"/>
          </p:cNvCxnSpPr>
          <p:nvPr/>
        </p:nvCxnSpPr>
        <p:spPr>
          <a:xfrm flipH="1" rot="10800000">
            <a:off x="7893455" y="5954706"/>
            <a:ext cx="555300" cy="1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6" name="Google Shape;226;p24"/>
          <p:cNvSpPr/>
          <p:nvPr/>
        </p:nvSpPr>
        <p:spPr>
          <a:xfrm>
            <a:off x="1706360" y="1501052"/>
            <a:ext cx="1537200" cy="6252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Many data sources</a:t>
            </a:r>
            <a:endParaRPr/>
          </a:p>
        </p:txBody>
      </p:sp>
      <p:cxnSp>
        <p:nvCxnSpPr>
          <p:cNvPr id="227" name="Google Shape;227;p24"/>
          <p:cNvCxnSpPr>
            <a:stCxn id="226" idx="4"/>
            <a:endCxn id="200" idx="0"/>
          </p:cNvCxnSpPr>
          <p:nvPr/>
        </p:nvCxnSpPr>
        <p:spPr>
          <a:xfrm>
            <a:off x="2474960" y="2126252"/>
            <a:ext cx="0" cy="97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8" name="Google Shape;228;p24"/>
          <p:cNvSpPr txBox="1"/>
          <p:nvPr/>
        </p:nvSpPr>
        <p:spPr>
          <a:xfrm>
            <a:off x="1739425" y="1143300"/>
            <a:ext cx="14712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Lato"/>
                <a:ea typeface="Lato"/>
                <a:cs typeface="Lato"/>
                <a:sym typeface="Lato"/>
              </a:rPr>
              <a:t>Structured knowledge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4904326" y="1143300"/>
            <a:ext cx="16620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Lato"/>
                <a:ea typeface="Lato"/>
                <a:cs typeface="Lato"/>
                <a:sym typeface="Lato"/>
              </a:rPr>
              <a:t>Distributional semantics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4767450" y="5686525"/>
            <a:ext cx="1471200" cy="5604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Propagate to larger vocabulary</a:t>
            </a:r>
            <a:endParaRPr/>
          </a:p>
        </p:txBody>
      </p:sp>
      <p:cxnSp>
        <p:nvCxnSpPr>
          <p:cNvPr id="231" name="Google Shape;231;p24"/>
          <p:cNvCxnSpPr>
            <a:stCxn id="230" idx="3"/>
            <a:endCxn id="219" idx="1"/>
          </p:cNvCxnSpPr>
          <p:nvPr/>
        </p:nvCxnSpPr>
        <p:spPr>
          <a:xfrm>
            <a:off x="6238650" y="5966725"/>
            <a:ext cx="3333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2" name="Google Shape;232;p24"/>
          <p:cNvCxnSpPr>
            <a:stCxn id="218" idx="2"/>
            <a:endCxn id="230" idx="0"/>
          </p:cNvCxnSpPr>
          <p:nvPr/>
        </p:nvCxnSpPr>
        <p:spPr>
          <a:xfrm>
            <a:off x="5496306" y="5423253"/>
            <a:ext cx="6600" cy="26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330918" y="1701787"/>
            <a:ext cx="10515600" cy="163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Benchmarks</a:t>
            </a:r>
            <a:endParaRPr/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330918" y="3442827"/>
            <a:ext cx="10515600" cy="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Hey wow, this actually works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Intrinsic evaluation: Word relatedness (SemEval 2017)</a:t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450" y="1592175"/>
            <a:ext cx="5915200" cy="46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0" y="1592166"/>
            <a:ext cx="5666179" cy="3544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Intrinsic evaluation: Distinguishing attributes (SemEval 2018)</a:t>
            </a:r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5932143" y="1642800"/>
            <a:ext cx="50403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got </a:t>
            </a:r>
            <a:r>
              <a:rPr b="1"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74%</a:t>
            </a: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accuracy</a:t>
            </a: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(2nd place) by directly querying ConceptNet Numberbatch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Additional</a:t>
            </a: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features trained on the provided training data didn’t help on the test set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All</a:t>
            </a: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top systems used knowledge graphs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75" y="1804025"/>
            <a:ext cx="5040025" cy="391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Extrinsic evaluation: Story understanding</a:t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SemEval-2018 task: answer simple multiple-choice questions about a passage</a:t>
            </a:r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750" y="2611700"/>
            <a:ext cx="8576550" cy="36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Story understanding at SemEval-2018</a:t>
            </a:r>
            <a:endParaRPr/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Winning system: TriAN (Three-way Attention and Relational Knowledge for Commonsense Machine Comprehension)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Liang Wang et al., Yuanfudao Research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en-US"/>
              <a:t>Concatenated each input embedding with a </a:t>
            </a:r>
            <a:r>
              <a:rPr i="1" lang="en-US"/>
              <a:t>relation embedding,</a:t>
            </a:r>
            <a:r>
              <a:rPr lang="en-US"/>
              <a:t> trained to represent what ConceptNet relations exist between the word and the passage</a:t>
            </a: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200" y="3711025"/>
            <a:ext cx="7669775" cy="29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benchmarks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Story Cloze Test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GPT-1 was a breakthrough, but Jiaao Chen et al. (2018) improved on it slightly with ConceptNet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OpenBookQA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ConceptNet didn’t help, but Ai2’s own science knowledge graph Aristo did (Todor Mihaylov et al., 2018)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CommonsenseQA</a:t>
            </a:r>
            <a:endParaRPr sz="2800"/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en-US" sz="2400"/>
              <a:t>Generating </a:t>
            </a:r>
            <a:r>
              <a:rPr lang="en-US"/>
              <a:t>synthetic </a:t>
            </a:r>
            <a:r>
              <a:rPr lang="en-US" sz="2400"/>
              <a:t>training data using ConceptNet helps (Zhi-Xiu Ye et al., 2019)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 the situation changed?</a:t>
            </a:r>
            <a:endParaRPr/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Transformer models were big news in 2019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/>
              <a:t>Language models such as BERT, XLNet, and GPT-2 indicate some level of implicit common sense understanding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Open Mind Common Sense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Created by Catherine Havasi, Push Singh, Thomas Lin, others, in 1999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Motivating example: making search more natural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 “my cat is sick” -&gt; “veterinarian cambridge ma”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Goal: teach computers the basic things that people know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Represent this knowledge in natural language, so non-experts can contribute it and interact with it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/>
              <a:t>Hugo Liu first transformed Open Mind into a knowledge graph, ConceptNet</a:t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Origins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 / COIN shared task (2019)</a:t>
            </a:r>
            <a:endParaRPr/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275675" y="1396250"/>
            <a:ext cx="72783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Run by Simon Ostermann, Sheng Zhang, Michael Roth, and Peter Clark for EMNLP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Answer questions based on news stories, some of which are intended to require common sense reasoning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Winning system: XLNet plus rule-based answer verification (Xiepeng Li et al.)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/>
              <a:t>None of the top 3 systems used external knowledge</a:t>
            </a:r>
            <a:endParaRPr/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9425" y="1332662"/>
            <a:ext cx="3295375" cy="48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Masked Neural Language Models Still Need Common Sense Knowledge?</a:t>
            </a:r>
            <a:endParaRPr/>
          </a:p>
        </p:txBody>
      </p:sp>
      <p:sp>
        <p:nvSpPr>
          <p:cNvPr id="291" name="Google Shape;291;p33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Presumably you just saw this talk by Sunjae Kwon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MNLMs seem to understand a lot but they still struggle with things that actually require common-sense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So try augmenting your system with an attention model of edges in a knowledge graph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281150" y="469125"/>
            <a:ext cx="109848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simplistic answer to why we need knowledge</a:t>
            </a:r>
            <a:endParaRPr/>
          </a:p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Language models describe text that is </a:t>
            </a:r>
            <a:r>
              <a:rPr i="1" lang="en-US"/>
              <a:t>likely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Statements that are too obvious are unlikely</a:t>
            </a:r>
            <a:endParaRPr/>
          </a:p>
        </p:txBody>
      </p:sp>
      <p:pic>
        <p:nvPicPr>
          <p:cNvPr id="298" name="Google Shape;298;p34"/>
          <p:cNvPicPr preferRelativeResize="0"/>
          <p:nvPr/>
        </p:nvPicPr>
        <p:blipFill rotWithShape="1">
          <a:blip r:embed="rId3">
            <a:alphaModFix/>
          </a:blip>
          <a:srcRect b="49690" l="0" r="0" t="0"/>
          <a:stretch/>
        </p:blipFill>
        <p:spPr>
          <a:xfrm>
            <a:off x="421299" y="2608025"/>
            <a:ext cx="5468954" cy="75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20" y="4013716"/>
            <a:ext cx="5526906" cy="613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550" y="4882548"/>
            <a:ext cx="5699322" cy="109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4"/>
          <p:cNvPicPr preferRelativeResize="0"/>
          <p:nvPr/>
        </p:nvPicPr>
        <p:blipFill rotWithShape="1">
          <a:blip r:embed="rId6">
            <a:alphaModFix/>
          </a:blip>
          <a:srcRect b="35790" l="0" r="0" t="0"/>
          <a:stretch/>
        </p:blipFill>
        <p:spPr>
          <a:xfrm>
            <a:off x="5914673" y="4333176"/>
            <a:ext cx="5632277" cy="82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/>
          <p:cNvPicPr preferRelativeResize="0"/>
          <p:nvPr/>
        </p:nvPicPr>
        <p:blipFill rotWithShape="1">
          <a:blip r:embed="rId7">
            <a:alphaModFix/>
          </a:blip>
          <a:srcRect b="24545" l="0" r="0" t="0"/>
          <a:stretch/>
        </p:blipFill>
        <p:spPr>
          <a:xfrm>
            <a:off x="5948199" y="3101529"/>
            <a:ext cx="5565226" cy="75168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4"/>
          <p:cNvSpPr txBox="1"/>
          <p:nvPr/>
        </p:nvSpPr>
        <p:spPr>
          <a:xfrm>
            <a:off x="1806244" y="6293633"/>
            <a:ext cx="99042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ato"/>
                <a:ea typeface="Lato"/>
                <a:cs typeface="Lato"/>
                <a:sym typeface="Lato"/>
              </a:rPr>
              <a:t>(nonsensical “knowledge” produced by the GPT-2 model at talktotransformer.com)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languages exist</a:t>
            </a:r>
            <a:endParaRPr/>
          </a:p>
        </p:txBody>
      </p:sp>
      <p:sp>
        <p:nvSpPr>
          <p:cNvPr id="310" name="Google Shape;310;p35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Most neural</a:t>
            </a:r>
            <a:r>
              <a:rPr lang="en-US"/>
              <a:t> language models only learn English, unless they’re specifically designed for translation</a:t>
            </a:r>
            <a:endParaRPr/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corpora in other languages aren’t big enough or representative enough</a:t>
            </a:r>
            <a:endParaRPr/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ConceptNet’s representation connects many languages (100 languages have over 10k terms each)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330918" y="1701787"/>
            <a:ext cx="10515600" cy="163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ConceptNet</a:t>
            </a:r>
            <a:endParaRPr/>
          </a:p>
        </p:txBody>
      </p:sp>
      <p:sp>
        <p:nvSpPr>
          <p:cNvPr id="316" name="Google Shape;316;p36"/>
          <p:cNvSpPr txBox="1"/>
          <p:nvPr>
            <p:ph idx="1" type="body"/>
          </p:nvPr>
        </p:nvSpPr>
        <p:spPr>
          <a:xfrm>
            <a:off x="330918" y="3442827"/>
            <a:ext cx="10515600" cy="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ato"/>
              <a:buNone/>
            </a:pPr>
            <a:r>
              <a:rPr lang="en-US"/>
              <a:t>conceptnet.io – a browsable interface</a:t>
            </a:r>
            <a:endParaRPr/>
          </a:p>
        </p:txBody>
      </p:sp>
      <p:pic>
        <p:nvPicPr>
          <p:cNvPr descr="cn5-screenshot.png" id="322" name="Google Shape;3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34595"/>
            <a:ext cx="11128633" cy="431469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 txBox="1"/>
          <p:nvPr/>
        </p:nvSpPr>
        <p:spPr>
          <a:xfrm>
            <a:off x="610800" y="5781500"/>
            <a:ext cx="111288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Links to other resources such as the documentation wiki and the Gitter chat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lang="en-US"/>
              <a:t>api.conceptnet.io – a Linked Data API</a:t>
            </a:r>
            <a:endParaRPr/>
          </a:p>
        </p:txBody>
      </p:sp>
      <p:pic>
        <p:nvPicPr>
          <p:cNvPr descr="Screen Shot 2016-12-12 at 4.42.54 PM.png" id="329" name="Google Shape;32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667" y="1189040"/>
            <a:ext cx="8403300" cy="49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should we represent ConceptNet in question answering?</a:t>
            </a:r>
            <a:endParaRPr/>
          </a:p>
        </p:txBody>
      </p:sp>
      <p:sp>
        <p:nvSpPr>
          <p:cNvPr id="335" name="Google Shape;335;p39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Everything changes so fast that I can’t bless one technique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Encoding ConceptNet edges as if they were sentences, in an attention model, seems to work well in multiple systems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Alternatively, ConceptNet can augment training data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/>
              <a:t>If the thing you need background knowledge for is straightforward enough… word embeddings and retrofitting are still an option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Recommendation: Combine ConceptNet with task-specific training data</a:t>
            </a:r>
            <a:endParaRPr/>
          </a:p>
        </p:txBody>
      </p:sp>
      <p:sp>
        <p:nvSpPr>
          <p:cNvPr id="341" name="Google Shape;341;p40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ConceptNet isn’t going to know everything it needs to know for your task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Knowing so many specific things is beyond its scope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ConceptNet is noisy: it might know one thing about your topic except it’s wrong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/>
              <a:t>Use it as a starting point or a constraint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type="title"/>
          </p:nvPr>
        </p:nvSpPr>
        <p:spPr>
          <a:xfrm>
            <a:off x="281150" y="469125"/>
            <a:ext cx="107901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Recommendation: Don’t assume completeness</a:t>
            </a:r>
            <a:endParaRPr/>
          </a:p>
        </p:txBody>
      </p:sp>
      <p:sp>
        <p:nvSpPr>
          <p:cNvPr id="347" name="Google Shape;347;p41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ConceptNet has ~15 million facts in English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There are many more than 15 million facts of general knowledge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Word forms might be slightly different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/>
              <a:t>Fuzzy matching (perhaps via embeddings) is important</a:t>
            </a:r>
            <a:endParaRPr/>
          </a:p>
        </p:txBody>
      </p:sp>
      <p:sp>
        <p:nvSpPr>
          <p:cNvPr id="348" name="Google Shape;348;p41"/>
          <p:cNvSpPr/>
          <p:nvPr/>
        </p:nvSpPr>
        <p:spPr>
          <a:xfrm>
            <a:off x="1492025" y="5258425"/>
            <a:ext cx="1697700" cy="8766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glass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9" name="Google Shape;349;p41"/>
          <p:cNvCxnSpPr>
            <a:stCxn id="350" idx="2"/>
            <a:endCxn id="348" idx="6"/>
          </p:cNvCxnSpPr>
          <p:nvPr/>
        </p:nvCxnSpPr>
        <p:spPr>
          <a:xfrm rot="10800000">
            <a:off x="3189650" y="5696751"/>
            <a:ext cx="1221300" cy="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50" name="Google Shape;350;p41"/>
          <p:cNvSpPr/>
          <p:nvPr/>
        </p:nvSpPr>
        <p:spPr>
          <a:xfrm>
            <a:off x="4410950" y="5258451"/>
            <a:ext cx="1697700" cy="8766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recycled</a:t>
            </a:r>
            <a:endParaRPr b="1" sz="18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3161950" y="5323375"/>
            <a:ext cx="15498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Lato"/>
                <a:ea typeface="Lato"/>
                <a:cs typeface="Lato"/>
                <a:sym typeface="Lato"/>
              </a:rPr>
              <a:t>ReceivesAction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4561300" y="4374825"/>
            <a:ext cx="3600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en-US" sz="18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recyclable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materials”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3" name="Google Shape;353;p41"/>
          <p:cNvCxnSpPr>
            <a:stCxn id="350" idx="0"/>
            <a:endCxn id="354" idx="0"/>
          </p:cNvCxnSpPr>
          <p:nvPr/>
        </p:nvCxnSpPr>
        <p:spPr>
          <a:xfrm flipH="1" rot="10800000">
            <a:off x="5259800" y="4817751"/>
            <a:ext cx="99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4" name="Google Shape;354;p41"/>
          <p:cNvSpPr txBox="1"/>
          <p:nvPr/>
        </p:nvSpPr>
        <p:spPr>
          <a:xfrm>
            <a:off x="5135201" y="4817830"/>
            <a:ext cx="269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81152" y="469127"/>
            <a:ext cx="10515600" cy="723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ato"/>
              <a:buNone/>
            </a:pPr>
            <a:r>
              <a:rPr lang="en-US"/>
              <a:t>Collecting knowledge with crowdsourcing</a:t>
            </a:r>
            <a:endParaRPr/>
          </a:p>
        </p:txBody>
      </p:sp>
      <p:pic>
        <p:nvPicPr>
          <p:cNvPr descr="Picture 3"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1245848"/>
            <a:ext cx="6986400" cy="454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" id="97" name="Google Shape;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7906" y="3126873"/>
            <a:ext cx="3810300" cy="2824200"/>
          </a:xfrm>
          <a:prstGeom prst="rect">
            <a:avLst/>
          </a:prstGeom>
          <a:noFill/>
          <a:ln cap="flat" cmpd="sng" w="76200">
            <a:solidFill>
              <a:srgbClr val="BBD555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98" name="Google Shape;98;p15"/>
          <p:cNvSpPr txBox="1"/>
          <p:nvPr/>
        </p:nvSpPr>
        <p:spPr>
          <a:xfrm>
            <a:off x="7526918" y="1245846"/>
            <a:ext cx="39564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Open Mind Common Sense,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around 2006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Recommendation: download the data</a:t>
            </a:r>
            <a:endParaRPr/>
          </a:p>
        </p:txBody>
      </p:sp>
      <p:sp>
        <p:nvSpPr>
          <p:cNvPr id="360" name="Google Shape;360;p42"/>
          <p:cNvSpPr txBox="1"/>
          <p:nvPr>
            <p:ph idx="1" type="body"/>
          </p:nvPr>
        </p:nvSpPr>
        <p:spPr>
          <a:xfrm>
            <a:off x="275675" y="1320050"/>
            <a:ext cx="60204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If you just need to iterate all the edges in ConceptNet, you don’t need all the Python and PostgreSQL setup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/>
              <a:t>conceptnet.io -&gt; Wiki -&gt; Downloads</a:t>
            </a:r>
            <a:endParaRPr/>
          </a:p>
        </p:txBody>
      </p:sp>
      <p:pic>
        <p:nvPicPr>
          <p:cNvPr id="361" name="Google Shape;3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25" y="1548650"/>
            <a:ext cx="6020400" cy="366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Font typeface="Lato"/>
              <a:buNone/>
            </a:pPr>
            <a:r>
              <a:rPr lang="en-US"/>
              <a:t>blog.conceptnet.io</a:t>
            </a:r>
            <a:endParaRPr/>
          </a:p>
        </p:txBody>
      </p:sp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Tutorials built using ConceptNet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Updates to ConceptNet and related open-source tools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/>
              <a:t>AI fairness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idx="1" type="body"/>
          </p:nvPr>
        </p:nvSpPr>
        <p:spPr>
          <a:xfrm>
            <a:off x="330918" y="3442827"/>
            <a:ext cx="10515600" cy="5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5"/>
          <p:cNvSpPr txBox="1"/>
          <p:nvPr>
            <p:ph type="title"/>
          </p:nvPr>
        </p:nvSpPr>
        <p:spPr>
          <a:xfrm>
            <a:off x="330918" y="1701787"/>
            <a:ext cx="10515600" cy="163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 slides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Inferring common sense with CoMET</a:t>
            </a:r>
            <a:endParaRPr/>
          </a:p>
        </p:txBody>
      </p:sp>
      <p:sp>
        <p:nvSpPr>
          <p:cNvPr id="384" name="Google Shape;384;p46"/>
          <p:cNvSpPr txBox="1"/>
          <p:nvPr>
            <p:ph idx="1" type="body"/>
          </p:nvPr>
        </p:nvSpPr>
        <p:spPr>
          <a:xfrm>
            <a:off x="275675" y="1396250"/>
            <a:ext cx="67869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Bosselut et al. (2019), at Ai2</a:t>
            </a:r>
            <a:endParaRPr/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Uses ConceptNet as a training set instead of a knowledge resource</a:t>
            </a:r>
            <a:endParaRPr/>
          </a:p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Fine-tune a GPT language model to generate ConceptNet statements</a:t>
            </a:r>
            <a:endParaRPr/>
          </a:p>
          <a:p>
            <a:pPr indent="-457200" lvl="1" marL="1219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(but only in English)</a:t>
            </a:r>
            <a:endParaRPr sz="3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575" y="1326475"/>
            <a:ext cx="4184925" cy="484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Recommendation: make sure text normalization matches</a:t>
            </a:r>
            <a:endParaRPr/>
          </a:p>
        </p:txBody>
      </p:sp>
      <p:sp>
        <p:nvSpPr>
          <p:cNvPr id="391" name="Google Shape;391;p47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 text: “</a:t>
            </a:r>
            <a:r>
              <a:rPr lang="en-US"/>
              <a:t>SETTINGS</a:t>
            </a:r>
            <a:r>
              <a:rPr lang="en-US"/>
              <a:t>” (English)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Wrong: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/c/en/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SETTINGS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/c/en/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setting, /c/en/set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Right: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/c/en/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settings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 text: “aujourd’hui” (French)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Wrong: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/c/fr/aujourd, /c/fr/hui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Right: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/c/fr/aujour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d'hui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</a:t>
            </a:r>
            <a:r>
              <a:rPr lang="en-US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conceptnet5.nodes.standardized_concept_uri</a:t>
            </a:r>
            <a:r>
              <a:rPr lang="en-US"/>
              <a:t>, or the simple </a:t>
            </a:r>
            <a:r>
              <a:rPr lang="en-US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text_to_uri.py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/>
              <a:t>included with Numberbatch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Align, Mask, and Select</a:t>
            </a:r>
            <a:endParaRPr/>
          </a:p>
        </p:txBody>
      </p:sp>
      <p:sp>
        <p:nvSpPr>
          <p:cNvPr id="397" name="Google Shape;397;p48"/>
          <p:cNvSpPr txBox="1"/>
          <p:nvPr>
            <p:ph idx="1" type="body"/>
          </p:nvPr>
        </p:nvSpPr>
        <p:spPr>
          <a:xfrm>
            <a:off x="275675" y="1396250"/>
            <a:ext cx="6786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Zhi-Xiu Ye et al. (2019)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Improve performance on CommonsenseQA by generating synthetic training questions from Wikipedia and ConceptNet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/>
              <a:t>Distractors are other nodes in ConceptNet</a:t>
            </a:r>
            <a:endParaRPr/>
          </a:p>
        </p:txBody>
      </p:sp>
      <p:pic>
        <p:nvPicPr>
          <p:cNvPr id="398" name="Google Shape;3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4300" y="604427"/>
            <a:ext cx="4824925" cy="528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Knowledge graphs in Portuguese NLP</a:t>
            </a:r>
            <a:endParaRPr/>
          </a:p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Gonçalo Oliveira, H. (2018), </a:t>
            </a:r>
            <a:r>
              <a:rPr i="1" lang="en-US" sz="3200"/>
              <a:t>Distributional and Knowledge-Based Approaches for Computing Portuguese Word Similarity</a:t>
            </a:r>
            <a:endParaRPr sz="3200"/>
          </a:p>
          <a:p>
            <a:pPr indent="-508000" lvl="0" marL="6096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Knowledge graphs (including ConceptNet) improve Portuguese semantic evaluations</a:t>
            </a:r>
            <a:endParaRPr sz="3200"/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Best results come from combining multiple knowledge graphs representing different variants of Portuguese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OpenBookQA (Ai2)</a:t>
            </a:r>
            <a:endParaRPr/>
          </a:p>
        </p:txBody>
      </p:sp>
      <p:sp>
        <p:nvSpPr>
          <p:cNvPr id="411" name="Google Shape;411;p50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“</a:t>
            </a:r>
            <a:r>
              <a:rPr lang="en-US"/>
              <a:t>Can a Suit of Armor Conduct Electricity?” (Todor Mihaylov et al., 2018)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QA over elementary science questions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ConceptNet did not improve baseline results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/>
              <a:t>Ai2 built their own knowledge graph, Aristo, that focused on science knowledge and did improve the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international, multilingual project</a:t>
            </a:r>
            <a:endParaRPr/>
          </a:p>
        </p:txBody>
      </p:sp>
      <p:pic>
        <p:nvPicPr>
          <p:cNvPr descr="Screen shot 2011-02-18 at 11.05.01 AM.png"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450" y="1238550"/>
            <a:ext cx="4364100" cy="281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1-02-18 at 11.06.57 AM.png"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8188" y="1148624"/>
            <a:ext cx="46833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1-02-18 at 11.04.27 AM.png" id="106" name="Google Shape;10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0366" y="2052547"/>
            <a:ext cx="4195200" cy="3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1-02-18 at 11.04.44 AM.png" id="107" name="Google Shape;10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27700" y="3827200"/>
            <a:ext cx="5364300" cy="294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1-02-18 at 11.05.30 AM.png" id="108" name="Google Shape;10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440575" y="4852950"/>
            <a:ext cx="7328700" cy="19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281152" y="469127"/>
            <a:ext cx="10515600" cy="723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ato"/>
              <a:buNone/>
            </a:pPr>
            <a:r>
              <a:rPr lang="en-US"/>
              <a:t>Linked data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3770663" y="2984382"/>
            <a:ext cx="2377800" cy="1324800"/>
          </a:xfrm>
          <a:prstGeom prst="ellipse">
            <a:avLst/>
          </a:prstGeom>
          <a:solidFill>
            <a:srgbClr val="9BBB59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ConceptNet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6908677" y="819506"/>
            <a:ext cx="2216700" cy="13248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OpenCyc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998381" y="3178369"/>
            <a:ext cx="2216700" cy="13248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WordNet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854649" y="1352769"/>
            <a:ext cx="2216700" cy="13248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UMBEL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832974" y="1155624"/>
            <a:ext cx="2216700" cy="13248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YAGO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547663" y="3441362"/>
            <a:ext cx="2216700" cy="13248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DBPedia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4014469" y="4959897"/>
            <a:ext cx="2216700" cy="13248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Wikidata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6840996" y="4959897"/>
            <a:ext cx="2216700" cy="13248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Wiktionary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9057681" y="1950141"/>
            <a:ext cx="2216700" cy="13248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Lexvo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" name="Google Shape;123;p17"/>
          <p:cNvCxnSpPr>
            <a:stCxn id="114" idx="5"/>
            <a:endCxn id="121" idx="1"/>
          </p:cNvCxnSpPr>
          <p:nvPr/>
        </p:nvCxnSpPr>
        <p:spPr>
          <a:xfrm>
            <a:off x="5800243" y="4115170"/>
            <a:ext cx="1365300" cy="10386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4" name="Google Shape;124;p17"/>
          <p:cNvCxnSpPr>
            <a:stCxn id="116" idx="7"/>
            <a:endCxn id="122" idx="3"/>
          </p:cNvCxnSpPr>
          <p:nvPr/>
        </p:nvCxnSpPr>
        <p:spPr>
          <a:xfrm flipH="1" rot="10800000">
            <a:off x="8890453" y="3080781"/>
            <a:ext cx="492000" cy="2916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5" name="Google Shape;125;p17"/>
          <p:cNvCxnSpPr>
            <a:stCxn id="115" idx="2"/>
            <a:endCxn id="118" idx="6"/>
          </p:cNvCxnSpPr>
          <p:nvPr/>
        </p:nvCxnSpPr>
        <p:spPr>
          <a:xfrm flipH="1">
            <a:off x="6049777" y="1481906"/>
            <a:ext cx="858900" cy="3360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6" name="Google Shape;126;p17"/>
          <p:cNvCxnSpPr>
            <a:stCxn id="114" idx="7"/>
            <a:endCxn id="115" idx="3"/>
          </p:cNvCxnSpPr>
          <p:nvPr/>
        </p:nvCxnSpPr>
        <p:spPr>
          <a:xfrm flipH="1" rot="10800000">
            <a:off x="5800243" y="1950195"/>
            <a:ext cx="1433100" cy="12282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7" name="Google Shape;127;p17"/>
          <p:cNvCxnSpPr>
            <a:stCxn id="114" idx="2"/>
            <a:endCxn id="119" idx="6"/>
          </p:cNvCxnSpPr>
          <p:nvPr/>
        </p:nvCxnSpPr>
        <p:spPr>
          <a:xfrm flipH="1">
            <a:off x="2764463" y="3646782"/>
            <a:ext cx="1006200" cy="4569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8" name="Google Shape;128;p17"/>
          <p:cNvCxnSpPr>
            <a:stCxn id="119" idx="5"/>
            <a:endCxn id="120" idx="1"/>
          </p:cNvCxnSpPr>
          <p:nvPr/>
        </p:nvCxnSpPr>
        <p:spPr>
          <a:xfrm>
            <a:off x="2439735" y="4572149"/>
            <a:ext cx="1899300" cy="5817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9" name="Google Shape;129;p17"/>
          <p:cNvCxnSpPr>
            <a:stCxn id="119" idx="0"/>
            <a:endCxn id="117" idx="4"/>
          </p:cNvCxnSpPr>
          <p:nvPr/>
        </p:nvCxnSpPr>
        <p:spPr>
          <a:xfrm flipH="1" rot="10800000">
            <a:off x="1656013" y="2677562"/>
            <a:ext cx="306900" cy="7638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0" name="Google Shape;130;p17"/>
          <p:cNvCxnSpPr>
            <a:stCxn id="117" idx="6"/>
            <a:endCxn id="118" idx="2"/>
          </p:cNvCxnSpPr>
          <p:nvPr/>
        </p:nvCxnSpPr>
        <p:spPr>
          <a:xfrm flipH="1" rot="10800000">
            <a:off x="3071349" y="1818069"/>
            <a:ext cx="761700" cy="1971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1" name="Google Shape;131;p17"/>
          <p:cNvCxnSpPr>
            <a:stCxn id="114" idx="6"/>
            <a:endCxn id="116" idx="2"/>
          </p:cNvCxnSpPr>
          <p:nvPr/>
        </p:nvCxnSpPr>
        <p:spPr>
          <a:xfrm>
            <a:off x="6148463" y="3646782"/>
            <a:ext cx="849900" cy="1941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2" name="Google Shape;132;p17"/>
          <p:cNvSpPr/>
          <p:nvPr/>
        </p:nvSpPr>
        <p:spPr>
          <a:xfrm>
            <a:off x="747588" y="5211161"/>
            <a:ext cx="2216700" cy="13248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Wikipedia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3" name="Google Shape;133;p17"/>
          <p:cNvCxnSpPr>
            <a:stCxn id="120" idx="6"/>
            <a:endCxn id="121" idx="2"/>
          </p:cNvCxnSpPr>
          <p:nvPr/>
        </p:nvCxnSpPr>
        <p:spPr>
          <a:xfrm>
            <a:off x="6231169" y="5622297"/>
            <a:ext cx="609900" cy="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4" name="Google Shape;134;p17"/>
          <p:cNvCxnSpPr>
            <a:stCxn id="132" idx="6"/>
            <a:endCxn id="120" idx="2"/>
          </p:cNvCxnSpPr>
          <p:nvPr/>
        </p:nvCxnSpPr>
        <p:spPr>
          <a:xfrm flipH="1" rot="10800000">
            <a:off x="2964288" y="5622161"/>
            <a:ext cx="1050300" cy="2514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5" name="Google Shape;135;p17"/>
          <p:cNvSpPr/>
          <p:nvPr/>
        </p:nvSpPr>
        <p:spPr>
          <a:xfrm>
            <a:off x="9821302" y="4765911"/>
            <a:ext cx="2216700" cy="13248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UBY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" name="Google Shape;136;p17"/>
          <p:cNvCxnSpPr>
            <a:stCxn id="121" idx="6"/>
            <a:endCxn id="135" idx="2"/>
          </p:cNvCxnSpPr>
          <p:nvPr/>
        </p:nvCxnSpPr>
        <p:spPr>
          <a:xfrm flipH="1" rot="10800000">
            <a:off x="9057696" y="5428197"/>
            <a:ext cx="763500" cy="1941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7" name="Google Shape;137;p17"/>
          <p:cNvCxnSpPr>
            <a:stCxn id="116" idx="6"/>
            <a:endCxn id="135" idx="1"/>
          </p:cNvCxnSpPr>
          <p:nvPr/>
        </p:nvCxnSpPr>
        <p:spPr>
          <a:xfrm>
            <a:off x="9215081" y="3840769"/>
            <a:ext cx="930900" cy="11193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8" name="Google Shape;138;p17"/>
          <p:cNvCxnSpPr>
            <a:stCxn id="132" idx="2"/>
          </p:cNvCxnSpPr>
          <p:nvPr/>
        </p:nvCxnSpPr>
        <p:spPr>
          <a:xfrm rot="10800000">
            <a:off x="-308712" y="5873561"/>
            <a:ext cx="1056300" cy="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9" name="Google Shape;139;p17"/>
          <p:cNvCxnSpPr>
            <a:stCxn id="132" idx="4"/>
          </p:cNvCxnSpPr>
          <p:nvPr/>
        </p:nvCxnSpPr>
        <p:spPr>
          <a:xfrm>
            <a:off x="1855938" y="6535961"/>
            <a:ext cx="106800" cy="6966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0" name="Google Shape;140;p17"/>
          <p:cNvCxnSpPr>
            <a:stCxn id="119" idx="2"/>
          </p:cNvCxnSpPr>
          <p:nvPr/>
        </p:nvCxnSpPr>
        <p:spPr>
          <a:xfrm rot="10800000">
            <a:off x="-308537" y="4060262"/>
            <a:ext cx="856200" cy="435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1" name="Google Shape;141;p17"/>
          <p:cNvCxnSpPr>
            <a:stCxn id="119" idx="1"/>
          </p:cNvCxnSpPr>
          <p:nvPr/>
        </p:nvCxnSpPr>
        <p:spPr>
          <a:xfrm rot="10800000">
            <a:off x="-601009" y="2677774"/>
            <a:ext cx="1473300" cy="9576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2" name="Google Shape;142;p17"/>
          <p:cNvCxnSpPr>
            <a:stCxn id="118" idx="0"/>
          </p:cNvCxnSpPr>
          <p:nvPr/>
        </p:nvCxnSpPr>
        <p:spPr>
          <a:xfrm flipH="1" rot="10800000">
            <a:off x="4941324" y="-196176"/>
            <a:ext cx="336300" cy="13518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3" name="Google Shape;143;p17"/>
          <p:cNvCxnSpPr>
            <a:stCxn id="122" idx="6"/>
          </p:cNvCxnSpPr>
          <p:nvPr/>
        </p:nvCxnSpPr>
        <p:spPr>
          <a:xfrm>
            <a:off x="11274381" y="2612541"/>
            <a:ext cx="1007100" cy="1455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4" name="Google Shape;144;p17"/>
          <p:cNvCxnSpPr>
            <a:stCxn id="117" idx="2"/>
          </p:cNvCxnSpPr>
          <p:nvPr/>
        </p:nvCxnSpPr>
        <p:spPr>
          <a:xfrm rot="10800000">
            <a:off x="-600651" y="1482369"/>
            <a:ext cx="1455300" cy="5328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5" name="Google Shape;145;p17"/>
          <p:cNvCxnSpPr>
            <a:stCxn id="115" idx="0"/>
          </p:cNvCxnSpPr>
          <p:nvPr/>
        </p:nvCxnSpPr>
        <p:spPr>
          <a:xfrm flipH="1" rot="10800000">
            <a:off x="8017027" y="-304894"/>
            <a:ext cx="594000" cy="11244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6" name="Google Shape;146;p17"/>
          <p:cNvCxnSpPr>
            <a:stCxn id="135" idx="6"/>
          </p:cNvCxnSpPr>
          <p:nvPr/>
        </p:nvCxnSpPr>
        <p:spPr>
          <a:xfrm flipH="1" rot="10800000">
            <a:off x="12038002" y="4960311"/>
            <a:ext cx="661500" cy="468000"/>
          </a:xfrm>
          <a:prstGeom prst="straightConnector1">
            <a:avLst/>
          </a:prstGeom>
          <a:noFill/>
          <a:ln cap="flat" cmpd="sng" w="19050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7" name="Google Shape;147;p17"/>
          <p:cNvCxnSpPr>
            <a:stCxn id="121" idx="4"/>
          </p:cNvCxnSpPr>
          <p:nvPr/>
        </p:nvCxnSpPr>
        <p:spPr>
          <a:xfrm>
            <a:off x="7949346" y="6284697"/>
            <a:ext cx="444000" cy="6261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8" name="Google Shape;148;p17"/>
          <p:cNvCxnSpPr>
            <a:stCxn id="120" idx="3"/>
          </p:cNvCxnSpPr>
          <p:nvPr/>
        </p:nvCxnSpPr>
        <p:spPr>
          <a:xfrm flipH="1">
            <a:off x="3770598" y="6090684"/>
            <a:ext cx="568500" cy="8202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9" name="Google Shape;149;p17"/>
          <p:cNvCxnSpPr>
            <a:stCxn id="120" idx="5"/>
          </p:cNvCxnSpPr>
          <p:nvPr/>
        </p:nvCxnSpPr>
        <p:spPr>
          <a:xfrm>
            <a:off x="5906541" y="6090684"/>
            <a:ext cx="749400" cy="8202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0" name="Google Shape;150;p17"/>
          <p:cNvCxnSpPr>
            <a:stCxn id="132" idx="0"/>
            <a:endCxn id="119" idx="4"/>
          </p:cNvCxnSpPr>
          <p:nvPr/>
        </p:nvCxnSpPr>
        <p:spPr>
          <a:xfrm rot="10800000">
            <a:off x="1656138" y="4766261"/>
            <a:ext cx="199800" cy="444900"/>
          </a:xfrm>
          <a:prstGeom prst="straightConnector1">
            <a:avLst/>
          </a:prstGeom>
          <a:noFill/>
          <a:ln cap="flat" cmpd="sng" w="28575">
            <a:solidFill>
              <a:srgbClr val="4F81BD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281152" y="469127"/>
            <a:ext cx="10515600" cy="723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ato"/>
              <a:buNone/>
            </a:pPr>
            <a:r>
              <a:rPr lang="en-US"/>
              <a:t>A small fragment of ConceptNet 5</a:t>
            </a:r>
            <a:endParaRPr/>
          </a:p>
        </p:txBody>
      </p:sp>
      <p:pic>
        <p:nvPicPr>
          <p:cNvPr descr="conceptnet-example.png"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225" y="1192701"/>
            <a:ext cx="8825700" cy="54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ConceptNet’s data sources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</a:rPr>
              <a:t>Crowdsourced knowledge</a:t>
            </a:r>
            <a:endParaRPr b="1" sz="2400"/>
          </a:p>
          <a:p>
            <a:pPr indent="-2603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solidFill>
                  <a:schemeClr val="dk1"/>
                </a:solidFill>
              </a:rPr>
              <a:t>Open Mind Common Sense, Wiktionary, DBPedia,</a:t>
            </a:r>
            <a:r>
              <a:rPr lang="en-US"/>
              <a:t> Yahoo Japan / Kyoto University project</a:t>
            </a:r>
            <a:endParaRPr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</a:rPr>
              <a:t>Games with a purpose</a:t>
            </a:r>
            <a:endParaRPr b="1" sz="2400"/>
          </a:p>
          <a:p>
            <a:pPr indent="-2603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solidFill>
                  <a:schemeClr val="dk1"/>
                </a:solidFill>
              </a:rPr>
              <a:t>Verbosity, nadya.jp</a:t>
            </a:r>
            <a:endParaRPr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</a:rPr>
              <a:t>Expert resources</a:t>
            </a:r>
            <a:endParaRPr b="1" sz="2400"/>
          </a:p>
          <a:p>
            <a:pPr indent="-2603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solidFill>
                  <a:schemeClr val="dk1"/>
                </a:solidFill>
              </a:rPr>
              <a:t>Open Multilingual WordNet, JMDict, CEDict, OpenCyc, CLDR </a:t>
            </a:r>
            <a:r>
              <a:rPr lang="en-US"/>
              <a:t>emoji definitions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30918" y="1701787"/>
            <a:ext cx="10515600" cy="163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represent this in machine learning?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281152" y="469127"/>
            <a:ext cx="105156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ato"/>
              <a:buNone/>
            </a:pPr>
            <a:r>
              <a:rPr lang="en-US"/>
              <a:t>Knowledge graphs as word embeddings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275664" y="1396254"/>
            <a:ext cx="10515600" cy="4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started representing ConceptNet as embeddings in 2007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Enabled new capabilities that were difficult to evaluate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When word embeddings became popular, they were instead based on distributional semantics (CBOW, skipgrams, etc.)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Retrofitting (Manaal Faruqui, 2015) revealed the power of distributional semantics </a:t>
            </a:r>
            <a:r>
              <a:rPr b="1" lang="en-US"/>
              <a:t>plus</a:t>
            </a:r>
            <a:r>
              <a:rPr lang="en-US"/>
              <a:t> a knowledge graph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Apply knowledge-based constraints after training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en-US"/>
              <a:t>For some reason this works better than during training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uminoso">
      <a:dk1>
        <a:srgbClr val="000000"/>
      </a:dk1>
      <a:lt1>
        <a:srgbClr val="FFFFFF"/>
      </a:lt1>
      <a:dk2>
        <a:srgbClr val="001B1A"/>
      </a:dk2>
      <a:lt2>
        <a:srgbClr val="FFFFFF"/>
      </a:lt2>
      <a:accent1>
        <a:srgbClr val="04AADE"/>
      </a:accent1>
      <a:accent2>
        <a:srgbClr val="95CA4E"/>
      </a:accent2>
      <a:accent3>
        <a:srgbClr val="FFA934"/>
      </a:accent3>
      <a:accent4>
        <a:srgbClr val="EA3A3A"/>
      </a:accent4>
      <a:accent5>
        <a:srgbClr val="F03B97"/>
      </a:accent5>
      <a:accent6>
        <a:srgbClr val="7D27BC"/>
      </a:accent6>
      <a:hlink>
        <a:srgbClr val="04AADE"/>
      </a:hlink>
      <a:folHlink>
        <a:srgbClr val="4646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