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66" r:id="rId2"/>
  </p:sldMasterIdLst>
  <p:notesMasterIdLst>
    <p:notesMasterId r:id="rId35"/>
  </p:notesMasterIdLst>
  <p:handoutMasterIdLst>
    <p:handoutMasterId r:id="rId36"/>
  </p:handoutMasterIdLst>
  <p:sldIdLst>
    <p:sldId id="256" r:id="rId3"/>
    <p:sldId id="405" r:id="rId4"/>
    <p:sldId id="406" r:id="rId5"/>
    <p:sldId id="407" r:id="rId6"/>
    <p:sldId id="408" r:id="rId7"/>
    <p:sldId id="323" r:id="rId8"/>
    <p:sldId id="409" r:id="rId9"/>
    <p:sldId id="325" r:id="rId10"/>
    <p:sldId id="691" r:id="rId11"/>
    <p:sldId id="692" r:id="rId12"/>
    <p:sldId id="656" r:id="rId13"/>
    <p:sldId id="659" r:id="rId14"/>
    <p:sldId id="690" r:id="rId15"/>
    <p:sldId id="693" r:id="rId16"/>
    <p:sldId id="694" r:id="rId17"/>
    <p:sldId id="347" r:id="rId18"/>
    <p:sldId id="370" r:id="rId19"/>
    <p:sldId id="697" r:id="rId20"/>
    <p:sldId id="695" r:id="rId21"/>
    <p:sldId id="276" r:id="rId22"/>
    <p:sldId id="261" r:id="rId23"/>
    <p:sldId id="265" r:id="rId24"/>
    <p:sldId id="274" r:id="rId25"/>
    <p:sldId id="275" r:id="rId26"/>
    <p:sldId id="272" r:id="rId27"/>
    <p:sldId id="273" r:id="rId28"/>
    <p:sldId id="266" r:id="rId29"/>
    <p:sldId id="270" r:id="rId30"/>
    <p:sldId id="267" r:id="rId31"/>
    <p:sldId id="260" r:id="rId32"/>
    <p:sldId id="262" r:id="rId33"/>
    <p:sldId id="696" r:id="rId34"/>
  </p:sldIdLst>
  <p:sldSz cx="9144000" cy="6858000" type="screen4x3"/>
  <p:notesSz cx="6858000" cy="9117013"/>
  <p:defaultTextStyle>
    <a:defPPr>
      <a:defRPr lang="en-US"/>
    </a:defPPr>
    <a:lvl1pPr algn="ctr" rtl="0" fontAlgn="base">
      <a:spcBef>
        <a:spcPct val="0"/>
      </a:spcBef>
      <a:spcAft>
        <a:spcPct val="0"/>
      </a:spcAft>
      <a:defRPr sz="2000" kern="1200">
        <a:solidFill>
          <a:schemeClr val="tx1"/>
        </a:solidFill>
        <a:latin typeface="Times New Roman" pitchFamily="18" charset="0"/>
        <a:ea typeface="+mn-ea"/>
        <a:cs typeface="+mn-cs"/>
      </a:defRPr>
    </a:lvl1pPr>
    <a:lvl2pPr marL="457200" algn="ctr" rtl="0" fontAlgn="base">
      <a:spcBef>
        <a:spcPct val="0"/>
      </a:spcBef>
      <a:spcAft>
        <a:spcPct val="0"/>
      </a:spcAft>
      <a:defRPr sz="2000" kern="1200">
        <a:solidFill>
          <a:schemeClr val="tx1"/>
        </a:solidFill>
        <a:latin typeface="Times New Roman" pitchFamily="18" charset="0"/>
        <a:ea typeface="+mn-ea"/>
        <a:cs typeface="+mn-cs"/>
      </a:defRPr>
    </a:lvl2pPr>
    <a:lvl3pPr marL="914400" algn="ctr" rtl="0" fontAlgn="base">
      <a:spcBef>
        <a:spcPct val="0"/>
      </a:spcBef>
      <a:spcAft>
        <a:spcPct val="0"/>
      </a:spcAft>
      <a:defRPr sz="2000" kern="1200">
        <a:solidFill>
          <a:schemeClr val="tx1"/>
        </a:solidFill>
        <a:latin typeface="Times New Roman" pitchFamily="18" charset="0"/>
        <a:ea typeface="+mn-ea"/>
        <a:cs typeface="+mn-cs"/>
      </a:defRPr>
    </a:lvl3pPr>
    <a:lvl4pPr marL="1371600" algn="ctr" rtl="0" fontAlgn="base">
      <a:spcBef>
        <a:spcPct val="0"/>
      </a:spcBef>
      <a:spcAft>
        <a:spcPct val="0"/>
      </a:spcAft>
      <a:defRPr sz="2000" kern="1200">
        <a:solidFill>
          <a:schemeClr val="tx1"/>
        </a:solidFill>
        <a:latin typeface="Times New Roman" pitchFamily="18" charset="0"/>
        <a:ea typeface="+mn-ea"/>
        <a:cs typeface="+mn-cs"/>
      </a:defRPr>
    </a:lvl4pPr>
    <a:lvl5pPr marL="1828800" algn="ctr" rtl="0" fontAlgn="base">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FF"/>
    <a:srgbClr val="3333CC"/>
    <a:srgbClr val="333399"/>
    <a:srgbClr val="FF0000"/>
    <a:srgbClr val="00FFFF"/>
    <a:srgbClr val="33CCCC"/>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2" autoAdjust="0"/>
    <p:restoredTop sz="94639" autoAdjust="0"/>
  </p:normalViewPr>
  <p:slideViewPr>
    <p:cSldViewPr>
      <p:cViewPr varScale="1">
        <p:scale>
          <a:sx n="93" d="100"/>
          <a:sy n="93" d="100"/>
        </p:scale>
        <p:origin x="116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2771" name="Rectangle 3"/>
          <p:cNvSpPr>
            <a:spLocks noGrp="1" noChangeArrowheads="1"/>
          </p:cNvSpPr>
          <p:nvPr>
            <p:ph type="dt" sz="quarter"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2772" name="Rectangle 4"/>
          <p:cNvSpPr>
            <a:spLocks noGrp="1" noChangeArrowheads="1"/>
          </p:cNvSpPr>
          <p:nvPr>
            <p:ph type="ftr" sz="quarter" idx="2"/>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2773" name="Rectangle 5"/>
          <p:cNvSpPr>
            <a:spLocks noGrp="1" noChangeArrowheads="1"/>
          </p:cNvSpPr>
          <p:nvPr>
            <p:ph type="sldNum" sz="quarter" idx="3"/>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5ECD22CC-44C8-44A7-A6CE-9B2A08A9B69D}" type="slidenum">
              <a:rPr lang="en-US"/>
              <a:pPr/>
              <a:t>‹#›</a:t>
            </a:fld>
            <a:endParaRPr lang="en-US"/>
          </a:p>
        </p:txBody>
      </p:sp>
    </p:spTree>
    <p:extLst>
      <p:ext uri="{BB962C8B-B14F-4D97-AF65-F5344CB8AC3E}">
        <p14:creationId xmlns:p14="http://schemas.microsoft.com/office/powerpoint/2010/main" val="39195862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51203" name="Rectangle 3"/>
          <p:cNvSpPr>
            <a:spLocks noGrp="1" noChangeArrowheads="1"/>
          </p:cNvSpPr>
          <p:nvPr>
            <p:ph type="dt" idx="1"/>
          </p:nvPr>
        </p:nvSpPr>
        <p:spPr bwMode="auto">
          <a:xfrm>
            <a:off x="388620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1204" name="Rectangle 4"/>
          <p:cNvSpPr>
            <a:spLocks noGrp="1" noRot="1" noChangeAspect="1" noChangeArrowheads="1" noTextEdit="1"/>
          </p:cNvSpPr>
          <p:nvPr>
            <p:ph type="sldImg" idx="2"/>
          </p:nvPr>
        </p:nvSpPr>
        <p:spPr bwMode="auto">
          <a:xfrm>
            <a:off x="1150938" y="684213"/>
            <a:ext cx="4557712" cy="34178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5" name="Rectangle 5"/>
          <p:cNvSpPr>
            <a:spLocks noGrp="1" noChangeArrowheads="1"/>
          </p:cNvSpPr>
          <p:nvPr>
            <p:ph type="body" sz="quarter" idx="3"/>
          </p:nvPr>
        </p:nvSpPr>
        <p:spPr bwMode="auto">
          <a:xfrm>
            <a:off x="914400" y="4330700"/>
            <a:ext cx="5029200"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206" name="Rectangle 6"/>
          <p:cNvSpPr>
            <a:spLocks noGrp="1" noChangeArrowheads="1"/>
          </p:cNvSpPr>
          <p:nvPr>
            <p:ph type="ftr" sz="quarter" idx="4"/>
          </p:nvPr>
        </p:nvSpPr>
        <p:spPr bwMode="auto">
          <a:xfrm>
            <a:off x="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51207" name="Rectangle 7"/>
          <p:cNvSpPr>
            <a:spLocks noGrp="1" noChangeArrowheads="1"/>
          </p:cNvSpPr>
          <p:nvPr>
            <p:ph type="sldNum" sz="quarter" idx="5"/>
          </p:nvPr>
        </p:nvSpPr>
        <p:spPr bwMode="auto">
          <a:xfrm>
            <a:off x="3886200" y="866140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AA61D94-3383-41DF-B5EF-74735E42DFB1}" type="slidenum">
              <a:rPr lang="en-US"/>
              <a:pPr/>
              <a:t>‹#›</a:t>
            </a:fld>
            <a:endParaRPr lang="en-US"/>
          </a:p>
        </p:txBody>
      </p:sp>
    </p:spTree>
    <p:extLst>
      <p:ext uri="{BB962C8B-B14F-4D97-AF65-F5344CB8AC3E}">
        <p14:creationId xmlns:p14="http://schemas.microsoft.com/office/powerpoint/2010/main" val="3293323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p:spPr>
      </p:sp>
      <p:sp>
        <p:nvSpPr>
          <p:cNvPr id="188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charset="0"/>
            </a:endParaRPr>
          </a:p>
        </p:txBody>
      </p:sp>
      <p:sp>
        <p:nvSpPr>
          <p:cNvPr id="188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2490C092-B5AB-41E0-A06F-BF16062F2518}" type="slidenum">
              <a:rPr lang="en-US" sz="1200" smtClean="0"/>
              <a:pPr eaLnBrk="1" hangingPunct="1"/>
              <a:t>3</a:t>
            </a:fld>
            <a:endParaRPr 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018" name="Rectangle 52"/>
          <p:cNvSpPr>
            <a:spLocks noGrp="1" noChangeArrowheads="1"/>
          </p:cNvSpPr>
          <p:nvPr>
            <p:ph type="sldNum" sz="quarter" idx="5"/>
          </p:nvPr>
        </p:nvSpPr>
        <p:spPr>
          <a:noFill/>
        </p:spPr>
        <p:txBody>
          <a:bodyPr/>
          <a:lstStyle/>
          <a:p>
            <a:fld id="{75811498-9E77-4971-889F-863E572DFF82}" type="slidenum">
              <a:rPr lang="ar-SA">
                <a:solidFill>
                  <a:srgbClr val="FFFFFF"/>
                </a:solidFill>
              </a:rPr>
              <a:pPr/>
              <a:t>11</a:t>
            </a:fld>
            <a:endParaRPr lang="ar-SA">
              <a:solidFill>
                <a:srgbClr val="FFFFFF"/>
              </a:solidFill>
            </a:endParaRPr>
          </a:p>
        </p:txBody>
      </p:sp>
      <p:sp>
        <p:nvSpPr>
          <p:cNvPr id="214019" name="Text Box 1"/>
          <p:cNvSpPr txBox="1">
            <a:spLocks noGrp="1" noRot="1" noChangeAspect="1" noChangeArrowheads="1"/>
          </p:cNvSpPr>
          <p:nvPr>
            <p:ph type="sldImg"/>
          </p:nvPr>
        </p:nvSpPr>
        <p:spPr>
          <a:solidFill>
            <a:srgbClr val="FFFFFF"/>
          </a:solidFill>
          <a:ln/>
        </p:spPr>
      </p:sp>
      <p:sp>
        <p:nvSpPr>
          <p:cNvPr id="214020" name="Text Box 2"/>
          <p:cNvSpPr txBox="1">
            <a:spLocks noGrp="1" noChangeArrowheads="1"/>
          </p:cNvSpPr>
          <p:nvPr>
            <p:ph type="body" idx="1"/>
          </p:nvPr>
        </p:nvSpPr>
        <p:spPr>
          <a:xfrm>
            <a:off x="685800" y="4330700"/>
            <a:ext cx="5486400" cy="4102100"/>
          </a:xfrm>
          <a:noFill/>
          <a:ln/>
        </p:spPr>
        <p:txBody>
          <a:bodyPr wrap="none" anchor="ctr"/>
          <a:lstStyle/>
          <a:p>
            <a:endParaRPr lang="en-US"/>
          </a:p>
        </p:txBody>
      </p:sp>
    </p:spTree>
    <p:extLst>
      <p:ext uri="{BB962C8B-B14F-4D97-AF65-F5344CB8AC3E}">
        <p14:creationId xmlns:p14="http://schemas.microsoft.com/office/powerpoint/2010/main" val="239178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52"/>
          <p:cNvSpPr>
            <a:spLocks noGrp="1" noChangeArrowheads="1"/>
          </p:cNvSpPr>
          <p:nvPr>
            <p:ph type="sldNum" sz="quarter" idx="5"/>
          </p:nvPr>
        </p:nvSpPr>
        <p:spPr>
          <a:noFill/>
        </p:spPr>
        <p:txBody>
          <a:bodyPr/>
          <a:lstStyle/>
          <a:p>
            <a:fld id="{549653EE-685D-410C-9147-BD6A526DBAC6}" type="slidenum">
              <a:rPr lang="ar-SA">
                <a:solidFill>
                  <a:srgbClr val="FFFFFF"/>
                </a:solidFill>
              </a:rPr>
              <a:pPr/>
              <a:t>12</a:t>
            </a:fld>
            <a:endParaRPr lang="ar-SA">
              <a:solidFill>
                <a:srgbClr val="FFFFFF"/>
              </a:solidFill>
            </a:endParaRPr>
          </a:p>
        </p:txBody>
      </p:sp>
      <p:sp>
        <p:nvSpPr>
          <p:cNvPr id="216067" name="Text Box 1"/>
          <p:cNvSpPr txBox="1">
            <a:spLocks noGrp="1" noRot="1" noChangeAspect="1" noChangeArrowheads="1"/>
          </p:cNvSpPr>
          <p:nvPr>
            <p:ph type="sldImg"/>
          </p:nvPr>
        </p:nvSpPr>
        <p:spPr>
          <a:solidFill>
            <a:srgbClr val="FFFFFF"/>
          </a:solidFill>
          <a:ln/>
        </p:spPr>
      </p:sp>
      <p:sp>
        <p:nvSpPr>
          <p:cNvPr id="216068" name="Text Box 2"/>
          <p:cNvSpPr txBox="1">
            <a:spLocks noGrp="1" noChangeArrowheads="1"/>
          </p:cNvSpPr>
          <p:nvPr>
            <p:ph type="body" idx="1"/>
          </p:nvPr>
        </p:nvSpPr>
        <p:spPr>
          <a:xfrm>
            <a:off x="685800" y="4330700"/>
            <a:ext cx="5486400" cy="4102100"/>
          </a:xfrm>
          <a:noFill/>
          <a:ln/>
        </p:spPr>
        <p:txBody>
          <a:bodyPr wrap="none" anchor="ctr"/>
          <a:lstStyle/>
          <a:p>
            <a:endParaRPr lang="en-US"/>
          </a:p>
        </p:txBody>
      </p:sp>
    </p:spTree>
    <p:extLst>
      <p:ext uri="{BB962C8B-B14F-4D97-AF65-F5344CB8AC3E}">
        <p14:creationId xmlns:p14="http://schemas.microsoft.com/office/powerpoint/2010/main" val="1767853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52"/>
          <p:cNvSpPr>
            <a:spLocks noGrp="1" noChangeArrowheads="1"/>
          </p:cNvSpPr>
          <p:nvPr>
            <p:ph type="sldNum"/>
          </p:nvPr>
        </p:nvSpPr>
        <p:spPr>
          <a:ln/>
        </p:spPr>
        <p:txBody>
          <a:bodyPr/>
          <a:lstStyle/>
          <a:p>
            <a:fld id="{2EEF0693-BBB0-6E41-93B1-F3F7451B8CE5}" type="slidenum">
              <a:rPr lang="ar-SA">
                <a:solidFill>
                  <a:prstClr val="white"/>
                </a:solidFill>
              </a:rPr>
              <a:pPr/>
              <a:t>13</a:t>
            </a:fld>
            <a:endParaRPr lang="ar-SA">
              <a:solidFill>
                <a:prstClr val="white"/>
              </a:solidFill>
            </a:endParaRPr>
          </a:p>
        </p:txBody>
      </p:sp>
      <p:sp>
        <p:nvSpPr>
          <p:cNvPr id="50177" name="Text Box 1"/>
          <p:cNvSpPr txBox="1">
            <a:spLocks noGrp="1" noRot="1" noChangeAspect="1" noChangeArrowheads="1"/>
          </p:cNvSpPr>
          <p:nvPr>
            <p:ph type="sldImg"/>
          </p:nvPr>
        </p:nvSpPr>
        <p:spPr bwMode="auto">
          <a:xfrm>
            <a:off x="1150938" y="684213"/>
            <a:ext cx="4557712"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50178" name="Text Box 2"/>
          <p:cNvSpPr txBox="1">
            <a:spLocks noGrp="1" noChangeArrowheads="1"/>
          </p:cNvSpPr>
          <p:nvPr>
            <p:ph type="body" idx="1"/>
          </p:nvPr>
        </p:nvSpPr>
        <p:spPr bwMode="auto">
          <a:xfrm>
            <a:off x="685800" y="4329946"/>
            <a:ext cx="5486400" cy="410297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Tree>
    <p:extLst>
      <p:ext uri="{BB962C8B-B14F-4D97-AF65-F5344CB8AC3E}">
        <p14:creationId xmlns:p14="http://schemas.microsoft.com/office/powerpoint/2010/main" val="2257611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fld id="{126EF1AA-57FC-40D9-9E71-3D99133B6992}" type="slidenum">
              <a:rPr lang="zh-CN" altLang="en-US" sz="1200" smtClean="0">
                <a:solidFill>
                  <a:srgbClr val="000000"/>
                </a:solidFill>
              </a:rPr>
              <a:pPr eaLnBrk="1" hangingPunct="1"/>
              <a:t>26</a:t>
            </a:fld>
            <a:endParaRPr lang="en-US" altLang="zh-CN" sz="120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fld id="{59603016-C77B-476A-8A5D-2218BBC8FC8B}" type="slidenum">
              <a:rPr lang="zh-CN" altLang="en-US" sz="1200">
                <a:solidFill>
                  <a:srgbClr val="000000"/>
                </a:solidFill>
              </a:rPr>
              <a:pPr eaLnBrk="1" hangingPunct="1"/>
              <a:t>27</a:t>
            </a:fld>
            <a:endParaRPr lang="en-US" altLang="zh-CN"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fld id="{63407538-1E4F-4371-B772-5508B32002B5}" type="slidenum">
              <a:rPr lang="zh-CN" altLang="en-US" sz="1200">
                <a:solidFill>
                  <a:srgbClr val="000000"/>
                </a:solidFill>
              </a:rPr>
              <a:pPr eaLnBrk="1" hangingPunct="1"/>
              <a:t>28</a:t>
            </a:fld>
            <a:endParaRPr lang="en-US" altLang="zh-CN"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fld id="{7E823DBA-BF66-449E-90D6-2FF136773CFE}" type="slidenum">
              <a:rPr lang="zh-CN" altLang="en-US" sz="1200">
                <a:solidFill>
                  <a:srgbClr val="000000"/>
                </a:solidFill>
              </a:rPr>
              <a:pPr eaLnBrk="1" hangingPunct="1"/>
              <a:t>29</a:t>
            </a:fld>
            <a:endParaRPr lang="en-US" altLang="zh-CN"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08B5AF9-380C-422A-AB41-9E99147E3ED5}" type="slidenum">
              <a:rPr lang="en-US"/>
              <a:pPr/>
              <a:t>‹#›</a:t>
            </a:fld>
            <a:endParaRPr lang="en-US">
              <a:latin typeface="+mn-lt"/>
            </a:endParaRPr>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420330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492E0D99-5497-4EE6-BA95-FD0ACDF3A464}" type="slidenum">
              <a:rPr lang="en-US"/>
              <a:pPr/>
              <a:t>‹#›</a:t>
            </a:fld>
            <a:endParaRPr lang="en-US">
              <a:latin typeface="+mn-lt"/>
            </a:endParaRPr>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5661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3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3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C266568B-8570-43AE-86E7-D92EB531D5F1}" type="slidenum">
              <a:rPr lang="en-US"/>
              <a:pPr/>
              <a:t>‹#›</a:t>
            </a:fld>
            <a:endParaRPr lang="en-US">
              <a:latin typeface="+mn-lt"/>
            </a:endParaRPr>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406718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or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52400"/>
            <a:ext cx="8915400" cy="660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8"/>
          <p:cNvSpPr txBox="1">
            <a:spLocks noChangeArrowheads="1"/>
          </p:cNvSpPr>
          <p:nvPr/>
        </p:nvSpPr>
        <p:spPr bwMode="auto">
          <a:xfrm>
            <a:off x="533400" y="6507163"/>
            <a:ext cx="2438400" cy="274637"/>
          </a:xfrm>
          <a:prstGeom prst="rect">
            <a:avLst/>
          </a:prstGeom>
          <a:solidFill>
            <a:schemeClr val="bg1"/>
          </a:solidFill>
          <a:ln w="9525">
            <a:noFill/>
            <a:miter lim="800000"/>
            <a:headEnd/>
            <a:tailEnd/>
          </a:ln>
          <a:effectLst/>
        </p:spPr>
        <p:txBody>
          <a:bodyPr>
            <a:spAutoFit/>
          </a:bodyPr>
          <a:lstStyle/>
          <a:p>
            <a:pPr algn="l" eaLnBrk="0" hangingPunct="0">
              <a:spcBef>
                <a:spcPct val="50000"/>
              </a:spcBef>
              <a:defRPr/>
            </a:pPr>
            <a:r>
              <a:rPr lang="en-US" altLang="zh-CN" sz="1200" b="1">
                <a:solidFill>
                  <a:srgbClr val="000000"/>
                </a:solidFill>
                <a:latin typeface="Tahoma" pitchFamily="34" charset="0"/>
                <a:ea typeface="宋体" pitchFamily="2" charset="-122"/>
              </a:rPr>
              <a:t>University of Texas at Austin</a:t>
            </a:r>
          </a:p>
        </p:txBody>
      </p:sp>
      <p:sp>
        <p:nvSpPr>
          <p:cNvPr id="6" name="Text Box 9"/>
          <p:cNvSpPr txBox="1">
            <a:spLocks noChangeArrowheads="1"/>
          </p:cNvSpPr>
          <p:nvPr/>
        </p:nvSpPr>
        <p:spPr bwMode="auto">
          <a:xfrm>
            <a:off x="6400800" y="106363"/>
            <a:ext cx="2057400" cy="274637"/>
          </a:xfrm>
          <a:prstGeom prst="rect">
            <a:avLst/>
          </a:prstGeom>
          <a:solidFill>
            <a:schemeClr val="bg1"/>
          </a:solidFill>
          <a:ln w="9525">
            <a:noFill/>
            <a:miter lim="800000"/>
            <a:headEnd/>
            <a:tailEnd/>
          </a:ln>
          <a:effectLst/>
        </p:spPr>
        <p:txBody>
          <a:bodyPr>
            <a:spAutoFit/>
          </a:bodyPr>
          <a:lstStyle/>
          <a:p>
            <a:pPr algn="l" eaLnBrk="0" hangingPunct="0">
              <a:spcBef>
                <a:spcPct val="50000"/>
              </a:spcBef>
              <a:defRPr/>
            </a:pPr>
            <a:r>
              <a:rPr lang="en-US" altLang="zh-CN" sz="1200" b="1">
                <a:solidFill>
                  <a:srgbClr val="000000"/>
                </a:solidFill>
                <a:latin typeface="Tahoma" pitchFamily="34" charset="0"/>
                <a:ea typeface="宋体" pitchFamily="2" charset="-122"/>
              </a:rPr>
              <a:t>Machine Learning Group</a:t>
            </a:r>
          </a:p>
        </p:txBody>
      </p:sp>
      <p:sp>
        <p:nvSpPr>
          <p:cNvPr id="7" name="Line 12"/>
          <p:cNvSpPr>
            <a:spLocks noChangeShapeType="1"/>
          </p:cNvSpPr>
          <p:nvPr/>
        </p:nvSpPr>
        <p:spPr bwMode="auto">
          <a:xfrm>
            <a:off x="838200" y="2286000"/>
            <a:ext cx="7467600" cy="0"/>
          </a:xfrm>
          <a:prstGeom prst="line">
            <a:avLst/>
          </a:prstGeom>
          <a:noFill/>
          <a:ln w="50927">
            <a:solidFill>
              <a:srgbClr val="FF6600"/>
            </a:solidFill>
            <a:round/>
            <a:headEnd/>
            <a:tailEnd/>
          </a:ln>
        </p:spPr>
        <p:txBody>
          <a:bodyPr/>
          <a:lstStyle/>
          <a:p>
            <a:pPr>
              <a:defRPr/>
            </a:pPr>
            <a:endParaRPr lang="en-US" sz="2400">
              <a:solidFill>
                <a:srgbClr val="000000"/>
              </a:solidFill>
              <a:ea typeface="宋体" pitchFamily="2" charset="-122"/>
            </a:endParaRPr>
          </a:p>
        </p:txBody>
      </p:sp>
      <p:sp>
        <p:nvSpPr>
          <p:cNvPr id="8" name="Rectangle 13"/>
          <p:cNvSpPr>
            <a:spLocks noChangeArrowheads="1"/>
          </p:cNvSpPr>
          <p:nvPr/>
        </p:nvSpPr>
        <p:spPr bwMode="auto">
          <a:xfrm>
            <a:off x="762000" y="2209800"/>
            <a:ext cx="7770813" cy="1141413"/>
          </a:xfrm>
          <a:prstGeom prst="rect">
            <a:avLst/>
          </a:prstGeom>
          <a:noFill/>
          <a:ln w="9525">
            <a:noFill/>
            <a:miter lim="800000"/>
            <a:headEnd/>
            <a:tailEnd/>
          </a:ln>
          <a:effectLst/>
        </p:spPr>
        <p:txBody>
          <a:bodyPr lIns="92160" tIns="46080" rIns="92160" bIns="46080" anchor="ctr"/>
          <a:lstStyle/>
          <a:p>
            <a:pPr>
              <a:defRPr/>
            </a:pPr>
            <a:endParaRPr lang="en-GB" sz="2800">
              <a:solidFill>
                <a:srgbClr val="000000"/>
              </a:solidFill>
              <a:ea typeface="宋体" pitchFamily="2" charset="-122"/>
            </a:endParaRPr>
          </a:p>
        </p:txBody>
      </p:sp>
      <p:sp>
        <p:nvSpPr>
          <p:cNvPr id="9" name="Text Box 14"/>
          <p:cNvSpPr txBox="1">
            <a:spLocks noChangeArrowheads="1"/>
          </p:cNvSpPr>
          <p:nvPr/>
        </p:nvSpPr>
        <p:spPr bwMode="auto">
          <a:xfrm>
            <a:off x="1524000" y="2971800"/>
            <a:ext cx="6475413" cy="304800"/>
          </a:xfrm>
          <a:prstGeom prst="rect">
            <a:avLst/>
          </a:prstGeom>
          <a:noFill/>
          <a:ln w="9525">
            <a:noFill/>
            <a:miter lim="800000"/>
            <a:headEnd/>
            <a:tailEnd/>
          </a:ln>
        </p:spPr>
        <p:txBody>
          <a:bodyPr lIns="92160" tIns="46080" rIns="92160" bIns="46080">
            <a:spAutoFit/>
          </a:bodyPr>
          <a:lstStyle/>
          <a:p>
            <a:pPr eaLnBrk="0" hangingPunct="0">
              <a:spcBef>
                <a:spcPts val="4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a:solidFill>
                <a:srgbClr val="3333CC"/>
              </a:solidFill>
              <a:ea typeface="宋体" pitchFamily="2" charset="-122"/>
            </a:endParaRPr>
          </a:p>
        </p:txBody>
      </p:sp>
      <p:pic>
        <p:nvPicPr>
          <p:cNvPr id="10" name="Picture 19" descr="seal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4800" y="5181600"/>
            <a:ext cx="985838"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15"/>
          <p:cNvSpPr txBox="1">
            <a:spLocks noChangeArrowheads="1"/>
          </p:cNvSpPr>
          <p:nvPr/>
        </p:nvSpPr>
        <p:spPr bwMode="auto">
          <a:xfrm>
            <a:off x="2857500" y="4038600"/>
            <a:ext cx="3505200" cy="457200"/>
          </a:xfrm>
          <a:prstGeom prst="rect">
            <a:avLst/>
          </a:prstGeom>
          <a:noFill/>
          <a:ln w="9525">
            <a:noFill/>
            <a:miter lim="800000"/>
            <a:headEnd/>
            <a:tailEnd/>
          </a:ln>
          <a:effectLst/>
        </p:spPr>
        <p:txBody>
          <a:bodyPr/>
          <a:lstStyle/>
          <a:p>
            <a:pPr>
              <a:spcBef>
                <a:spcPct val="50000"/>
              </a:spcBef>
              <a:defRPr/>
            </a:pPr>
            <a:r>
              <a:rPr lang="en-US" altLang="zh-CN" sz="2400">
                <a:solidFill>
                  <a:srgbClr val="3333CC"/>
                </a:solidFill>
                <a:ea typeface="宋体" pitchFamily="2" charset="-122"/>
              </a:rPr>
              <a:t>Machine Learning Group</a:t>
            </a:r>
          </a:p>
        </p:txBody>
      </p:sp>
      <p:sp>
        <p:nvSpPr>
          <p:cNvPr id="12" name="Text Box 16"/>
          <p:cNvSpPr txBox="1">
            <a:spLocks noChangeArrowheads="1"/>
          </p:cNvSpPr>
          <p:nvPr/>
        </p:nvSpPr>
        <p:spPr bwMode="auto">
          <a:xfrm>
            <a:off x="2667000" y="4419600"/>
            <a:ext cx="3886200" cy="457200"/>
          </a:xfrm>
          <a:prstGeom prst="rect">
            <a:avLst/>
          </a:prstGeom>
          <a:noFill/>
          <a:ln w="9525">
            <a:noFill/>
            <a:miter lim="800000"/>
            <a:headEnd/>
            <a:tailEnd/>
          </a:ln>
          <a:effectLst/>
        </p:spPr>
        <p:txBody>
          <a:bodyPr/>
          <a:lstStyle/>
          <a:p>
            <a:pPr>
              <a:spcBef>
                <a:spcPct val="50000"/>
              </a:spcBef>
              <a:defRPr/>
            </a:pPr>
            <a:r>
              <a:rPr lang="en-US" altLang="zh-CN">
                <a:solidFill>
                  <a:srgbClr val="3333CC"/>
                </a:solidFill>
                <a:ea typeface="宋体" pitchFamily="2" charset="-122"/>
              </a:rPr>
              <a:t>Department of Computer Sciences</a:t>
            </a:r>
          </a:p>
        </p:txBody>
      </p:sp>
      <p:sp>
        <p:nvSpPr>
          <p:cNvPr id="13" name="Text Box 17"/>
          <p:cNvSpPr txBox="1">
            <a:spLocks noChangeArrowheads="1"/>
          </p:cNvSpPr>
          <p:nvPr/>
        </p:nvSpPr>
        <p:spPr bwMode="auto">
          <a:xfrm>
            <a:off x="2857500" y="4800600"/>
            <a:ext cx="3505200" cy="457200"/>
          </a:xfrm>
          <a:prstGeom prst="rect">
            <a:avLst/>
          </a:prstGeom>
          <a:noFill/>
          <a:ln w="9525">
            <a:noFill/>
            <a:miter lim="800000"/>
            <a:headEnd/>
            <a:tailEnd/>
          </a:ln>
          <a:effectLst/>
        </p:spPr>
        <p:txBody>
          <a:bodyPr/>
          <a:lstStyle/>
          <a:p>
            <a:pPr>
              <a:spcBef>
                <a:spcPct val="50000"/>
              </a:spcBef>
              <a:defRPr/>
            </a:pPr>
            <a:r>
              <a:rPr lang="en-US" altLang="zh-CN">
                <a:solidFill>
                  <a:srgbClr val="3333CC"/>
                </a:solidFill>
                <a:ea typeface="宋体" pitchFamily="2" charset="-122"/>
              </a:rPr>
              <a:t>University of Texas at Austin</a:t>
            </a:r>
          </a:p>
        </p:txBody>
      </p:sp>
      <p:sp>
        <p:nvSpPr>
          <p:cNvPr id="14" name="Text Box 20"/>
          <p:cNvSpPr txBox="1">
            <a:spLocks noChangeArrowheads="1"/>
          </p:cNvSpPr>
          <p:nvPr userDrawn="1"/>
        </p:nvSpPr>
        <p:spPr bwMode="auto">
          <a:xfrm>
            <a:off x="1524000" y="2971800"/>
            <a:ext cx="6475413" cy="304800"/>
          </a:xfrm>
          <a:prstGeom prst="rect">
            <a:avLst/>
          </a:prstGeom>
          <a:noFill/>
          <a:ln w="9525">
            <a:noFill/>
            <a:miter lim="800000"/>
            <a:headEnd/>
            <a:tailEnd/>
          </a:ln>
        </p:spPr>
        <p:txBody>
          <a:bodyPr lIns="92160" tIns="46080" rIns="92160" bIns="46080">
            <a:spAutoFit/>
          </a:bodyPr>
          <a:lstStyle/>
          <a:p>
            <a:pPr eaLnBrk="0" hangingPunct="0">
              <a:spcBef>
                <a:spcPts val="463"/>
              </a:spcBef>
              <a:buSzPct val="99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GB" sz="1400">
              <a:solidFill>
                <a:srgbClr val="3333CC"/>
              </a:solidFill>
              <a:ea typeface="宋体" pitchFamily="2" charset="-122"/>
            </a:endParaRPr>
          </a:p>
        </p:txBody>
      </p:sp>
      <p:sp>
        <p:nvSpPr>
          <p:cNvPr id="4098" name="Rectangle 2"/>
          <p:cNvSpPr>
            <a:spLocks noGrp="1" noChangeArrowheads="1"/>
          </p:cNvSpPr>
          <p:nvPr>
            <p:ph type="ctrTitle"/>
          </p:nvPr>
        </p:nvSpPr>
        <p:spPr>
          <a:xfrm>
            <a:off x="685800" y="914400"/>
            <a:ext cx="7772400" cy="1143000"/>
          </a:xfrm>
        </p:spPr>
        <p:txBody>
          <a:bodyPr/>
          <a:lstStyle>
            <a:lvl1pPr>
              <a:defRPr/>
            </a:lvl1pPr>
          </a:lstStyle>
          <a:p>
            <a:r>
              <a:rPr lang="en-US" altLang="zh-CN"/>
              <a:t>Title</a:t>
            </a:r>
          </a:p>
        </p:txBody>
      </p:sp>
      <p:sp>
        <p:nvSpPr>
          <p:cNvPr id="4099" name="Rectangle 3"/>
          <p:cNvSpPr>
            <a:spLocks noGrp="1" noChangeArrowheads="1"/>
          </p:cNvSpPr>
          <p:nvPr>
            <p:ph type="subTitle" idx="1"/>
          </p:nvPr>
        </p:nvSpPr>
        <p:spPr>
          <a:xfrm>
            <a:off x="1524000" y="2743200"/>
            <a:ext cx="6400800" cy="1752600"/>
          </a:xfrm>
        </p:spPr>
        <p:txBody>
          <a:bodyPr/>
          <a:lstStyle>
            <a:lvl1pPr marL="0" indent="0" algn="ctr">
              <a:buFontTx/>
              <a:buNone/>
              <a:defRPr b="1"/>
            </a:lvl1pPr>
          </a:lstStyle>
          <a:p>
            <a:r>
              <a:rPr lang="en-US" altLang="zh-CN"/>
              <a:t>Click to edit Master subtitle style</a:t>
            </a:r>
          </a:p>
        </p:txBody>
      </p:sp>
      <p:sp>
        <p:nvSpPr>
          <p:cNvPr id="15"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smtClean="0">
                <a:solidFill>
                  <a:srgbClr val="000000"/>
                </a:solidFill>
                <a:ea typeface="宋体" pitchFamily="2" charset="-122"/>
              </a:defRPr>
            </a:lvl1pPr>
          </a:lstStyle>
          <a:p>
            <a:pPr>
              <a:defRPr/>
            </a:pPr>
            <a:endParaRPr lang="en-US" altLang="zh-CN"/>
          </a:p>
        </p:txBody>
      </p:sp>
      <p:sp>
        <p:nvSpPr>
          <p:cNvPr id="16" name="Rectangle 5"/>
          <p:cNvSpPr>
            <a:spLocks noGrp="1" noChangeArrowheads="1"/>
          </p:cNvSpPr>
          <p:nvPr>
            <p:ph type="ftr" sz="quarter" idx="11"/>
          </p:nvPr>
        </p:nvSpPr>
        <p:spPr/>
        <p:txBody>
          <a:bodyPr/>
          <a:lstStyle>
            <a:lvl1pPr>
              <a:defRPr smtClean="0"/>
            </a:lvl1pPr>
          </a:lstStyle>
          <a:p>
            <a:pPr>
              <a:defRPr/>
            </a:pPr>
            <a:endParaRPr lang="en-US" altLang="zh-CN"/>
          </a:p>
        </p:txBody>
      </p:sp>
      <p:sp>
        <p:nvSpPr>
          <p:cNvPr id="17" name="Rectangle 6"/>
          <p:cNvSpPr>
            <a:spLocks noGrp="1" noChangeArrowheads="1"/>
          </p:cNvSpPr>
          <p:nvPr>
            <p:ph type="sldNum" sz="quarter" idx="12"/>
          </p:nvPr>
        </p:nvSpPr>
        <p:spPr/>
        <p:txBody>
          <a:bodyPr/>
          <a:lstStyle>
            <a:lvl1pPr>
              <a:defRPr smtClean="0"/>
            </a:lvl1pPr>
          </a:lstStyle>
          <a:p>
            <a:pPr>
              <a:defRPr/>
            </a:pPr>
            <a:fld id="{72571F65-F7E6-4C37-A353-EF3AA5C66EBC}" type="slidenum">
              <a:rPr lang="zh-CN" altLang="en-US"/>
              <a:pPr>
                <a:defRPr/>
              </a:pPr>
              <a:t>‹#›</a:t>
            </a:fld>
            <a:endParaRPr lang="en-US" altLang="zh-CN"/>
          </a:p>
        </p:txBody>
      </p:sp>
    </p:spTree>
    <p:extLst>
      <p:ext uri="{BB962C8B-B14F-4D97-AF65-F5344CB8AC3E}">
        <p14:creationId xmlns:p14="http://schemas.microsoft.com/office/powerpoint/2010/main" val="1823668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BA6138C2-10AB-4409-980C-5A3BE3CCBB37}" type="slidenum">
              <a:rPr lang="zh-CN" altLang="en-US"/>
              <a:pPr>
                <a:defRPr/>
              </a:pPr>
              <a:t>‹#›</a:t>
            </a:fld>
            <a:endParaRPr lang="en-US" altLang="zh-CN"/>
          </a:p>
        </p:txBody>
      </p:sp>
    </p:spTree>
    <p:extLst>
      <p:ext uri="{BB962C8B-B14F-4D97-AF65-F5344CB8AC3E}">
        <p14:creationId xmlns:p14="http://schemas.microsoft.com/office/powerpoint/2010/main" val="129212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D8DB2E21-70AA-475F-B7A9-0877AEF8DE30}" type="slidenum">
              <a:rPr lang="zh-CN" altLang="en-US"/>
              <a:pPr>
                <a:defRPr/>
              </a:pPr>
              <a:t>‹#›</a:t>
            </a:fld>
            <a:endParaRPr lang="en-US" altLang="zh-CN"/>
          </a:p>
        </p:txBody>
      </p:sp>
    </p:spTree>
    <p:extLst>
      <p:ext uri="{BB962C8B-B14F-4D97-AF65-F5344CB8AC3E}">
        <p14:creationId xmlns:p14="http://schemas.microsoft.com/office/powerpoint/2010/main" val="28606514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482D0C35-87A8-4103-90FF-CF415C44BFB3}" type="slidenum">
              <a:rPr lang="zh-CN" altLang="en-US"/>
              <a:pPr>
                <a:defRPr/>
              </a:pPr>
              <a:t>‹#›</a:t>
            </a:fld>
            <a:endParaRPr lang="en-US" altLang="zh-CN"/>
          </a:p>
        </p:txBody>
      </p:sp>
    </p:spTree>
    <p:extLst>
      <p:ext uri="{BB962C8B-B14F-4D97-AF65-F5344CB8AC3E}">
        <p14:creationId xmlns:p14="http://schemas.microsoft.com/office/powerpoint/2010/main" val="4061124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6C5F3490-F30F-4BF8-BEF4-66456975DE9C}" type="slidenum">
              <a:rPr lang="zh-CN" altLang="en-US"/>
              <a:pPr>
                <a:defRPr/>
              </a:pPr>
              <a:t>‹#›</a:t>
            </a:fld>
            <a:endParaRPr lang="en-US" altLang="zh-CN"/>
          </a:p>
        </p:txBody>
      </p:sp>
    </p:spTree>
    <p:extLst>
      <p:ext uri="{BB962C8B-B14F-4D97-AF65-F5344CB8AC3E}">
        <p14:creationId xmlns:p14="http://schemas.microsoft.com/office/powerpoint/2010/main" val="1841584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B22A821A-20EB-4BF3-8BE5-8947FC9AAFEA}" type="slidenum">
              <a:rPr lang="zh-CN" altLang="en-US"/>
              <a:pPr>
                <a:defRPr/>
              </a:pPr>
              <a:t>‹#›</a:t>
            </a:fld>
            <a:endParaRPr lang="en-US" altLang="zh-CN"/>
          </a:p>
        </p:txBody>
      </p:sp>
    </p:spTree>
    <p:extLst>
      <p:ext uri="{BB962C8B-B14F-4D97-AF65-F5344CB8AC3E}">
        <p14:creationId xmlns:p14="http://schemas.microsoft.com/office/powerpoint/2010/main" val="1054325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8F551720-87C9-42BD-902B-6D28C8908628}" type="slidenum">
              <a:rPr lang="zh-CN" altLang="en-US"/>
              <a:pPr>
                <a:defRPr/>
              </a:pPr>
              <a:t>‹#›</a:t>
            </a:fld>
            <a:endParaRPr lang="en-US" altLang="zh-CN"/>
          </a:p>
        </p:txBody>
      </p:sp>
    </p:spTree>
    <p:extLst>
      <p:ext uri="{BB962C8B-B14F-4D97-AF65-F5344CB8AC3E}">
        <p14:creationId xmlns:p14="http://schemas.microsoft.com/office/powerpoint/2010/main" val="2331225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77A939C5-411C-48FB-95A1-A9D078175FE5}" type="slidenum">
              <a:rPr lang="zh-CN" altLang="en-US"/>
              <a:pPr>
                <a:defRPr/>
              </a:pPr>
              <a:t>‹#›</a:t>
            </a:fld>
            <a:endParaRPr lang="en-US" altLang="zh-CN"/>
          </a:p>
        </p:txBody>
      </p:sp>
    </p:spTree>
    <p:extLst>
      <p:ext uri="{BB962C8B-B14F-4D97-AF65-F5344CB8AC3E}">
        <p14:creationId xmlns:p14="http://schemas.microsoft.com/office/powerpoint/2010/main" val="148098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E9E53C0-BBD4-4B19-A908-DE3CF7B165B1}" type="slidenum">
              <a:rPr lang="en-US"/>
              <a:pPr/>
              <a:t>‹#›</a:t>
            </a:fld>
            <a:endParaRPr lang="en-US">
              <a:latin typeface="+mn-lt"/>
            </a:endParaRPr>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017224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F43095E6-1CC2-4287-BB6D-D3855F897292}" type="slidenum">
              <a:rPr lang="zh-CN" altLang="en-US"/>
              <a:pPr>
                <a:defRPr/>
              </a:pPr>
              <a:t>‹#›</a:t>
            </a:fld>
            <a:endParaRPr lang="en-US" altLang="zh-CN"/>
          </a:p>
        </p:txBody>
      </p:sp>
    </p:spTree>
    <p:extLst>
      <p:ext uri="{BB962C8B-B14F-4D97-AF65-F5344CB8AC3E}">
        <p14:creationId xmlns:p14="http://schemas.microsoft.com/office/powerpoint/2010/main" val="1109585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AFE0E185-2CFD-4C5B-82EF-74B4DD4AE77D}" type="slidenum">
              <a:rPr lang="zh-CN" altLang="en-US"/>
              <a:pPr>
                <a:defRPr/>
              </a:pPr>
              <a:t>‹#›</a:t>
            </a:fld>
            <a:endParaRPr lang="en-US" altLang="zh-CN"/>
          </a:p>
        </p:txBody>
      </p:sp>
    </p:spTree>
    <p:extLst>
      <p:ext uri="{BB962C8B-B14F-4D97-AF65-F5344CB8AC3E}">
        <p14:creationId xmlns:p14="http://schemas.microsoft.com/office/powerpoint/2010/main" val="3422961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
            <a:ext cx="56769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1A8FD93D-83E9-44B6-9AA4-6C760AE64912}" type="slidenum">
              <a:rPr lang="zh-CN" altLang="en-US"/>
              <a:pPr>
                <a:defRPr/>
              </a:pPr>
              <a:t>‹#›</a:t>
            </a:fld>
            <a:endParaRPr lang="en-US" altLang="zh-CN"/>
          </a:p>
        </p:txBody>
      </p:sp>
    </p:spTree>
    <p:extLst>
      <p:ext uri="{BB962C8B-B14F-4D97-AF65-F5344CB8AC3E}">
        <p14:creationId xmlns:p14="http://schemas.microsoft.com/office/powerpoint/2010/main" val="198151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989B6467-1AC7-4A11-A80D-0AEDC6737250}" type="slidenum">
              <a:rPr lang="en-US"/>
              <a:pPr/>
              <a:t>‹#›</a:t>
            </a:fld>
            <a:endParaRPr lang="en-US">
              <a:latin typeface="+mn-lt"/>
            </a:endParaRPr>
          </a:p>
        </p:txBody>
      </p:sp>
      <p:sp>
        <p:nvSpPr>
          <p:cNvPr id="6" name="Footer Placeholder 5"/>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06237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6878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09F15C34-EC95-4AFA-80EF-5FDE98C7C268}" type="slidenum">
              <a:rPr lang="en-US"/>
              <a:pPr/>
              <a:t>‹#›</a:t>
            </a:fld>
            <a:endParaRPr lang="en-US">
              <a:latin typeface="+mn-lt"/>
            </a:endParaRPr>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21104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877ED816-7607-4EC6-A8A7-33518B89BC1A}" type="slidenum">
              <a:rPr lang="en-US"/>
              <a:pPr/>
              <a:t>‹#›</a:t>
            </a:fld>
            <a:endParaRPr lang="en-US">
              <a:latin typeface="+mn-lt"/>
            </a:endParaRPr>
          </a:p>
        </p:txBody>
      </p:sp>
      <p:sp>
        <p:nvSpPr>
          <p:cNvPr id="9" name="Footer Placeholder 8"/>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468109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8B4EA284-4D62-414E-BEA1-C96F5F58BB86}" type="slidenum">
              <a:rPr lang="en-US"/>
              <a:pPr/>
              <a:t>‹#›</a:t>
            </a:fld>
            <a:endParaRPr lang="en-US">
              <a:latin typeface="+mn-lt"/>
            </a:endParaRPr>
          </a:p>
        </p:txBody>
      </p:sp>
      <p:sp>
        <p:nvSpPr>
          <p:cNvPr id="5" name="Footer Placeholder 4"/>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150260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BA2741F6-A17F-4899-B307-4C26AD40D8C0}" type="slidenum">
              <a:rPr lang="en-US"/>
              <a:pPr/>
              <a:t>‹#›</a:t>
            </a:fld>
            <a:endParaRPr lang="en-US">
              <a:latin typeface="+mn-lt"/>
            </a:endParaRPr>
          </a:p>
        </p:txBody>
      </p:sp>
      <p:sp>
        <p:nvSpPr>
          <p:cNvPr id="4" name="Footer Placeholder 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224826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74B1D22-4E89-474A-BB9F-2C2679A796F5}" type="slidenum">
              <a:rPr lang="en-US"/>
              <a:pPr/>
              <a:t>‹#›</a:t>
            </a:fld>
            <a:endParaRPr lang="en-US">
              <a:latin typeface="+mn-lt"/>
            </a:endParaRPr>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644543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E5A81E8E-DAEF-46D0-90F1-31B5C435C4D7}" type="slidenum">
              <a:rPr lang="en-US"/>
              <a:pPr/>
              <a:t>‹#›</a:t>
            </a:fld>
            <a:endParaRPr lang="en-US">
              <a:latin typeface="+mn-lt"/>
            </a:endParaRPr>
          </a:p>
        </p:txBody>
      </p:sp>
      <p:sp>
        <p:nvSpPr>
          <p:cNvPr id="7" name="Footer Placeholder 6"/>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339780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685800" y="228600"/>
            <a:ext cx="7772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5539" name="Rectangle 3"/>
          <p:cNvSpPr>
            <a:spLocks noGrp="1" noChangeArrowheads="1"/>
          </p:cNvSpPr>
          <p:nvPr>
            <p:ph type="body" idx="1"/>
          </p:nvPr>
        </p:nvSpPr>
        <p:spPr bwMode="auto">
          <a:xfrm>
            <a:off x="685800" y="1371600"/>
            <a:ext cx="7772400" cy="46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level Second </a:t>
            </a:r>
          </a:p>
          <a:p>
            <a:pPr lvl="2"/>
            <a:r>
              <a:rPr lang="en-US"/>
              <a:t>Third level</a:t>
            </a:r>
          </a:p>
          <a:p>
            <a:pPr lvl="3"/>
            <a:r>
              <a:rPr lang="en-US"/>
              <a:t>Fourth level</a:t>
            </a:r>
          </a:p>
          <a:p>
            <a:pPr lvl="4"/>
            <a:r>
              <a:rPr lang="en-US"/>
              <a:t>Fifth level</a:t>
            </a:r>
          </a:p>
        </p:txBody>
      </p:sp>
      <p:sp>
        <p:nvSpPr>
          <p:cNvPr id="65540" name="Rectangle 4"/>
          <p:cNvSpPr>
            <a:spLocks noGrp="1" noChangeArrowheads="1"/>
          </p:cNvSpPr>
          <p:nvPr>
            <p:ph type="dt" sz="half" idx="2"/>
          </p:nvPr>
        </p:nvSpPr>
        <p:spPr bwMode="auto">
          <a:xfrm>
            <a:off x="2286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rgbClr val="FF9933"/>
                </a:solidFill>
              </a:defRPr>
            </a:lvl1pPr>
          </a:lstStyle>
          <a:p>
            <a:endParaRPr lang="en-US"/>
          </a:p>
        </p:txBody>
      </p:sp>
      <p:sp>
        <p:nvSpPr>
          <p:cNvPr id="65541" name="Line 5"/>
          <p:cNvSpPr>
            <a:spLocks noChangeShapeType="1"/>
          </p:cNvSpPr>
          <p:nvPr/>
        </p:nvSpPr>
        <p:spPr bwMode="auto">
          <a:xfrm>
            <a:off x="533400" y="1295400"/>
            <a:ext cx="8077200" cy="0"/>
          </a:xfrm>
          <a:prstGeom prst="line">
            <a:avLst/>
          </a:prstGeom>
          <a:noFill/>
          <a:ln w="76200">
            <a:solidFill>
              <a:srgbClr val="FF5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42" name="Rectangle 6"/>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Helvetica" pitchFamily="34" charset="0"/>
              </a:defRPr>
            </a:lvl1pPr>
          </a:lstStyle>
          <a:p>
            <a:fld id="{A41F0FC3-7A82-4C7A-94C8-E2F1F7ECDCED}" type="slidenum">
              <a:rPr lang="en-US"/>
              <a:pPr/>
              <a:t>‹#›</a:t>
            </a:fld>
            <a:endParaRPr lang="en-US">
              <a:latin typeface="+mn-lt"/>
            </a:endParaRPr>
          </a:p>
        </p:txBody>
      </p:sp>
      <p:sp>
        <p:nvSpPr>
          <p:cNvPr id="65543" name="Rectangle 7"/>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buClr>
                <a:srgbClr val="FF0000"/>
              </a:buClr>
              <a:buFontTx/>
              <a:buChar char="•"/>
              <a:defRPr sz="1400">
                <a:solidFill>
                  <a:srgbClr val="CC6600"/>
                </a:solidFill>
              </a:defRPr>
            </a:lvl1pPr>
          </a:lstStyle>
          <a:p>
            <a:endParaRPr 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ft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Times New Roman" pitchFamily="18" charset="0"/>
        </a:defRPr>
      </a:lvl2pPr>
      <a:lvl3pPr algn="ctr" rtl="0" fontAlgn="base">
        <a:spcBef>
          <a:spcPct val="0"/>
        </a:spcBef>
        <a:spcAft>
          <a:spcPct val="0"/>
        </a:spcAft>
        <a:defRPr sz="3600">
          <a:solidFill>
            <a:schemeClr val="tx2"/>
          </a:solidFill>
          <a:latin typeface="Times New Roman" pitchFamily="18" charset="0"/>
        </a:defRPr>
      </a:lvl3pPr>
      <a:lvl4pPr algn="ctr" rtl="0" fontAlgn="base">
        <a:spcBef>
          <a:spcPct val="0"/>
        </a:spcBef>
        <a:spcAft>
          <a:spcPct val="0"/>
        </a:spcAft>
        <a:defRPr sz="3600">
          <a:solidFill>
            <a:schemeClr val="tx2"/>
          </a:solidFill>
          <a:latin typeface="Times New Roman" pitchFamily="18" charset="0"/>
        </a:defRPr>
      </a:lvl4pPr>
      <a:lvl5pPr algn="ctr" rtl="0" fontAlgn="base">
        <a:spcBef>
          <a:spcPct val="0"/>
        </a:spcBef>
        <a:spcAft>
          <a:spcPct val="0"/>
        </a:spcAft>
        <a:defRPr sz="3600">
          <a:solidFill>
            <a:schemeClr val="tx2"/>
          </a:solidFill>
          <a:latin typeface="Times New Roman" pitchFamily="18" charset="0"/>
        </a:defRPr>
      </a:lvl5pPr>
      <a:lvl6pPr marL="457200" algn="ctr" rtl="0" fontAlgn="base">
        <a:spcBef>
          <a:spcPct val="0"/>
        </a:spcBef>
        <a:spcAft>
          <a:spcPct val="0"/>
        </a:spcAft>
        <a:defRPr sz="3600">
          <a:solidFill>
            <a:schemeClr val="tx2"/>
          </a:solidFill>
          <a:latin typeface="Times New Roman" pitchFamily="18" charset="0"/>
        </a:defRPr>
      </a:lvl6pPr>
      <a:lvl7pPr marL="914400" algn="ctr" rtl="0" fontAlgn="base">
        <a:spcBef>
          <a:spcPct val="0"/>
        </a:spcBef>
        <a:spcAft>
          <a:spcPct val="0"/>
        </a:spcAft>
        <a:defRPr sz="3600">
          <a:solidFill>
            <a:schemeClr val="tx2"/>
          </a:solidFill>
          <a:latin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defRPr>
      </a:lvl9pPr>
    </p:titleStyle>
    <p:bodyStyle>
      <a:lvl1pPr marL="342900" indent="-342900" algn="l" rtl="0" fontAlgn="base">
        <a:spcBef>
          <a:spcPct val="20000"/>
        </a:spcBef>
        <a:spcAft>
          <a:spcPct val="0"/>
        </a:spcAft>
        <a:buClr>
          <a:srgbClr val="FF0000"/>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00CC00"/>
        </a:buClr>
        <a:buChar char="–"/>
        <a:defRPr sz="2800">
          <a:solidFill>
            <a:srgbClr val="333399"/>
          </a:solidFill>
          <a:latin typeface="+mn-lt"/>
        </a:defRPr>
      </a:lvl2pPr>
      <a:lvl3pPr marL="1143000" indent="-228600" algn="l" rtl="0" fontAlgn="base">
        <a:spcBef>
          <a:spcPct val="20000"/>
        </a:spcBef>
        <a:spcAft>
          <a:spcPct val="0"/>
        </a:spcAft>
        <a:buClr>
          <a:srgbClr val="3333CC"/>
        </a:buClr>
        <a:buChar char="•"/>
        <a:defRPr sz="2400">
          <a:solidFill>
            <a:srgbClr val="006600"/>
          </a:solidFill>
          <a:latin typeface="+mn-lt"/>
        </a:defRPr>
      </a:lvl3pPr>
      <a:lvl4pPr marL="1600200" indent="-228600" algn="l" rtl="0" fontAlgn="base">
        <a:spcBef>
          <a:spcPct val="20000"/>
        </a:spcBef>
        <a:spcAft>
          <a:spcPct val="0"/>
        </a:spcAft>
        <a:buClr>
          <a:srgbClr val="3333CC"/>
        </a:buClr>
        <a:buChar char="–"/>
        <a:defRPr sz="2000">
          <a:solidFill>
            <a:schemeClr val="tx1"/>
          </a:solidFill>
          <a:latin typeface="+mn-lt"/>
        </a:defRPr>
      </a:lvl4pPr>
      <a:lvl5pPr marL="2057400" indent="-228600" algn="l" rtl="0" fontAlgn="base">
        <a:spcBef>
          <a:spcPct val="20000"/>
        </a:spcBef>
        <a:spcAft>
          <a:spcPct val="0"/>
        </a:spcAft>
        <a:buClr>
          <a:srgbClr val="3333CC"/>
        </a:buClr>
        <a:buChar char="»"/>
        <a:defRPr sz="2000">
          <a:solidFill>
            <a:srgbClr val="0000CC"/>
          </a:solidFill>
          <a:latin typeface="+mn-lt"/>
        </a:defRPr>
      </a:lvl5pPr>
      <a:lvl6pPr marL="2514600" indent="-228600" algn="l" rtl="0" fontAlgn="base">
        <a:spcBef>
          <a:spcPct val="20000"/>
        </a:spcBef>
        <a:spcAft>
          <a:spcPct val="0"/>
        </a:spcAft>
        <a:buClr>
          <a:srgbClr val="3333CC"/>
        </a:buClr>
        <a:buChar char="»"/>
        <a:defRPr sz="2000">
          <a:solidFill>
            <a:srgbClr val="0000CC"/>
          </a:solidFill>
          <a:latin typeface="+mn-lt"/>
        </a:defRPr>
      </a:lvl6pPr>
      <a:lvl7pPr marL="2971800" indent="-228600" algn="l" rtl="0" fontAlgn="base">
        <a:spcBef>
          <a:spcPct val="20000"/>
        </a:spcBef>
        <a:spcAft>
          <a:spcPct val="0"/>
        </a:spcAft>
        <a:buClr>
          <a:srgbClr val="3333CC"/>
        </a:buClr>
        <a:buChar char="»"/>
        <a:defRPr sz="2000">
          <a:solidFill>
            <a:srgbClr val="0000CC"/>
          </a:solidFill>
          <a:latin typeface="+mn-lt"/>
        </a:defRPr>
      </a:lvl7pPr>
      <a:lvl8pPr marL="3429000" indent="-228600" algn="l" rtl="0" fontAlgn="base">
        <a:spcBef>
          <a:spcPct val="20000"/>
        </a:spcBef>
        <a:spcAft>
          <a:spcPct val="0"/>
        </a:spcAft>
        <a:buClr>
          <a:srgbClr val="3333CC"/>
        </a:buClr>
        <a:buChar char="»"/>
        <a:defRPr sz="2000">
          <a:solidFill>
            <a:srgbClr val="0000CC"/>
          </a:solidFill>
          <a:latin typeface="+mn-lt"/>
        </a:defRPr>
      </a:lvl8pPr>
      <a:lvl9pPr marL="3886200" indent="-228600" algn="l" rtl="0" fontAlgn="base">
        <a:spcBef>
          <a:spcPct val="20000"/>
        </a:spcBef>
        <a:spcAft>
          <a:spcPct val="0"/>
        </a:spcAft>
        <a:buClr>
          <a:srgbClr val="3333CC"/>
        </a:buClr>
        <a:buChar char="»"/>
        <a:defRPr sz="2000">
          <a:solidFill>
            <a:srgbClr val="0000CC"/>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76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1" name="Rectangle 3"/>
          <p:cNvSpPr>
            <a:spLocks noGrp="1" noChangeArrowheads="1"/>
          </p:cNvSpPr>
          <p:nvPr>
            <p:ph type="body" idx="1"/>
          </p:nvPr>
        </p:nvSpPr>
        <p:spPr bwMode="auto">
          <a:xfrm>
            <a:off x="685800" y="12192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solidFill>
                  <a:srgbClr val="000000"/>
                </a:solidFill>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solidFill>
                  <a:srgbClr val="000000"/>
                </a:solidFill>
                <a:ea typeface="宋体" pitchFamily="2" charset="-122"/>
              </a:defRPr>
            </a:lvl1pPr>
          </a:lstStyle>
          <a:p>
            <a:pPr>
              <a:defRPr/>
            </a:pPr>
            <a:fld id="{D51FDF00-1F59-4870-AD28-119A0035649E}" type="slidenum">
              <a:rPr lang="zh-CN" altLang="en-US"/>
              <a:pPr>
                <a:defRPr/>
              </a:pPr>
              <a:t>‹#›</a:t>
            </a:fld>
            <a:endParaRPr lang="en-US" altLang="zh-CN"/>
          </a:p>
        </p:txBody>
      </p:sp>
      <p:sp>
        <p:nvSpPr>
          <p:cNvPr id="1034" name="Text Box 10"/>
          <p:cNvSpPr txBox="1">
            <a:spLocks noChangeArrowheads="1"/>
          </p:cNvSpPr>
          <p:nvPr/>
        </p:nvSpPr>
        <p:spPr bwMode="auto">
          <a:xfrm>
            <a:off x="8001000" y="6400800"/>
            <a:ext cx="381000" cy="457200"/>
          </a:xfrm>
          <a:prstGeom prst="rect">
            <a:avLst/>
          </a:prstGeom>
          <a:solidFill>
            <a:schemeClr val="bg1"/>
          </a:solidFill>
          <a:ln w="9525">
            <a:noFill/>
            <a:miter lim="800000"/>
            <a:headEnd/>
            <a:tailEnd/>
          </a:ln>
          <a:effectLst/>
        </p:spPr>
        <p:txBody>
          <a:bodyPr>
            <a:spAutoFit/>
          </a:bodyPr>
          <a:lstStyle/>
          <a:p>
            <a:pPr algn="l" eaLnBrk="0" hangingPunct="0">
              <a:spcBef>
                <a:spcPct val="50000"/>
              </a:spcBef>
              <a:defRPr/>
            </a:pPr>
            <a:fld id="{1144AD90-0F80-4330-AFE9-773D50B02DB0}" type="slidenum">
              <a:rPr lang="zh-CN" altLang="en-US" sz="1200" b="1">
                <a:solidFill>
                  <a:srgbClr val="000000"/>
                </a:solidFill>
                <a:latin typeface="Tahoma" pitchFamily="34" charset="0"/>
                <a:ea typeface="宋体" pitchFamily="2" charset="-122"/>
              </a:rPr>
              <a:pPr algn="l" eaLnBrk="0" hangingPunct="0">
                <a:spcBef>
                  <a:spcPct val="50000"/>
                </a:spcBef>
                <a:defRPr/>
              </a:pPr>
              <a:t>‹#›</a:t>
            </a:fld>
            <a:endParaRPr lang="en-US" altLang="zh-CN" sz="1200" b="1">
              <a:solidFill>
                <a:srgbClr val="000000"/>
              </a:solidFill>
              <a:latin typeface="Tahoma" pitchFamily="34" charset="0"/>
              <a:ea typeface="宋体" pitchFamily="2" charset="-122"/>
            </a:endParaRPr>
          </a:p>
        </p:txBody>
      </p:sp>
    </p:spTree>
    <p:extLst>
      <p:ext uri="{BB962C8B-B14F-4D97-AF65-F5344CB8AC3E}">
        <p14:creationId xmlns:p14="http://schemas.microsoft.com/office/powerpoint/2010/main" val="38221624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rtl="0" eaLnBrk="0" fontAlgn="base" hangingPunct="0">
        <a:spcBef>
          <a:spcPct val="0"/>
        </a:spcBef>
        <a:spcAft>
          <a:spcPct val="0"/>
        </a:spcAft>
        <a:defRPr sz="3200">
          <a:solidFill>
            <a:schemeClr val="accent2"/>
          </a:solidFill>
          <a:latin typeface="+mj-lt"/>
          <a:ea typeface="+mj-ea"/>
          <a:cs typeface="+mj-cs"/>
        </a:defRPr>
      </a:lvl1pPr>
      <a:lvl2pPr algn="ctr" rtl="0" eaLnBrk="0" fontAlgn="base" hangingPunct="0">
        <a:spcBef>
          <a:spcPct val="0"/>
        </a:spcBef>
        <a:spcAft>
          <a:spcPct val="0"/>
        </a:spcAft>
        <a:defRPr sz="3200">
          <a:solidFill>
            <a:schemeClr val="accent2"/>
          </a:solidFill>
          <a:latin typeface="Times New Roman" pitchFamily="18" charset="0"/>
        </a:defRPr>
      </a:lvl2pPr>
      <a:lvl3pPr algn="ctr" rtl="0" eaLnBrk="0" fontAlgn="base" hangingPunct="0">
        <a:spcBef>
          <a:spcPct val="0"/>
        </a:spcBef>
        <a:spcAft>
          <a:spcPct val="0"/>
        </a:spcAft>
        <a:defRPr sz="3200">
          <a:solidFill>
            <a:schemeClr val="accent2"/>
          </a:solidFill>
          <a:latin typeface="Times New Roman" pitchFamily="18" charset="0"/>
        </a:defRPr>
      </a:lvl3pPr>
      <a:lvl4pPr algn="ctr" rtl="0" eaLnBrk="0" fontAlgn="base" hangingPunct="0">
        <a:spcBef>
          <a:spcPct val="0"/>
        </a:spcBef>
        <a:spcAft>
          <a:spcPct val="0"/>
        </a:spcAft>
        <a:defRPr sz="3200">
          <a:solidFill>
            <a:schemeClr val="accent2"/>
          </a:solidFill>
          <a:latin typeface="Times New Roman" pitchFamily="18" charset="0"/>
        </a:defRPr>
      </a:lvl4pPr>
      <a:lvl5pPr algn="ctr" rtl="0" eaLnBrk="0" fontAlgn="base" hangingPunct="0">
        <a:spcBef>
          <a:spcPct val="0"/>
        </a:spcBef>
        <a:spcAft>
          <a:spcPct val="0"/>
        </a:spcAft>
        <a:defRPr sz="3200">
          <a:solidFill>
            <a:schemeClr val="accent2"/>
          </a:solidFill>
          <a:latin typeface="Times New Roman" pitchFamily="18" charset="0"/>
        </a:defRPr>
      </a:lvl5pPr>
      <a:lvl6pPr marL="457200" algn="ctr" rtl="0" fontAlgn="base">
        <a:spcBef>
          <a:spcPct val="0"/>
        </a:spcBef>
        <a:spcAft>
          <a:spcPct val="0"/>
        </a:spcAft>
        <a:defRPr sz="3200">
          <a:solidFill>
            <a:schemeClr val="accent2"/>
          </a:solidFill>
          <a:latin typeface="Times New Roman" pitchFamily="18" charset="0"/>
        </a:defRPr>
      </a:lvl6pPr>
      <a:lvl7pPr marL="914400" algn="ctr" rtl="0" fontAlgn="base">
        <a:spcBef>
          <a:spcPct val="0"/>
        </a:spcBef>
        <a:spcAft>
          <a:spcPct val="0"/>
        </a:spcAft>
        <a:defRPr sz="3200">
          <a:solidFill>
            <a:schemeClr val="accent2"/>
          </a:solidFill>
          <a:latin typeface="Times New Roman" pitchFamily="18" charset="0"/>
        </a:defRPr>
      </a:lvl7pPr>
      <a:lvl8pPr marL="1371600" algn="ctr" rtl="0" fontAlgn="base">
        <a:spcBef>
          <a:spcPct val="0"/>
        </a:spcBef>
        <a:spcAft>
          <a:spcPct val="0"/>
        </a:spcAft>
        <a:defRPr sz="3200">
          <a:solidFill>
            <a:schemeClr val="accent2"/>
          </a:solidFill>
          <a:latin typeface="Times New Roman" pitchFamily="18" charset="0"/>
        </a:defRPr>
      </a:lvl8pPr>
      <a:lvl9pPr marL="1828800" algn="ctr" rtl="0" fontAlgn="base">
        <a:spcBef>
          <a:spcPct val="0"/>
        </a:spcBef>
        <a:spcAft>
          <a:spcPct val="0"/>
        </a:spcAft>
        <a:defRPr sz="3200">
          <a:solidFill>
            <a:schemeClr val="accent2"/>
          </a:solidFill>
          <a:latin typeface="Times New Roman" pitchFamily="18" charset="0"/>
        </a:defRPr>
      </a:lvl9pPr>
    </p:titleStyle>
    <p:bodyStyle>
      <a:lvl1pPr marL="342900" indent="-342900" algn="l" rtl="0" eaLnBrk="0" fontAlgn="base" hangingPunct="0">
        <a:spcBef>
          <a:spcPct val="20000"/>
        </a:spcBef>
        <a:spcAft>
          <a:spcPct val="0"/>
        </a:spcAft>
        <a:buClr>
          <a:srgbClr val="FF0000"/>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400">
          <a:solidFill>
            <a:srgbClr val="008000"/>
          </a:solidFill>
          <a:latin typeface="+mn-lt"/>
        </a:defRPr>
      </a:lvl2pPr>
      <a:lvl3pPr marL="1143000" indent="-228600" algn="l" rtl="0" eaLnBrk="0" fontAlgn="base" hangingPunct="0">
        <a:spcBef>
          <a:spcPct val="20000"/>
        </a:spcBef>
        <a:spcAft>
          <a:spcPct val="0"/>
        </a:spcAft>
        <a:buClr>
          <a:srgbClr val="33CC33"/>
        </a:buClr>
        <a:buChar char="•"/>
        <a:defRPr sz="2000">
          <a:solidFill>
            <a:srgbClr val="003399"/>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fontAlgn="base">
        <a:spcBef>
          <a:spcPct val="20000"/>
        </a:spcBef>
        <a:spcAft>
          <a:spcPct val="0"/>
        </a:spcAft>
        <a:buChar char="»"/>
        <a:defRPr>
          <a:solidFill>
            <a:schemeClr val="tx1"/>
          </a:solidFill>
          <a:latin typeface="+mn-lt"/>
        </a:defRPr>
      </a:lvl6pPr>
      <a:lvl7pPr marL="2971800" indent="-228600" algn="l" rtl="0" fontAlgn="base">
        <a:spcBef>
          <a:spcPct val="20000"/>
        </a:spcBef>
        <a:spcAft>
          <a:spcPct val="0"/>
        </a:spcAft>
        <a:buChar char="»"/>
        <a:defRPr>
          <a:solidFill>
            <a:schemeClr val="tx1"/>
          </a:solidFill>
          <a:latin typeface="+mn-lt"/>
        </a:defRPr>
      </a:lvl7pPr>
      <a:lvl8pPr marL="3429000" indent="-228600" algn="l" rtl="0" fontAlgn="base">
        <a:spcBef>
          <a:spcPct val="20000"/>
        </a:spcBef>
        <a:spcAft>
          <a:spcPct val="0"/>
        </a:spcAft>
        <a:buChar char="»"/>
        <a:defRPr>
          <a:solidFill>
            <a:schemeClr val="tx1"/>
          </a:solidFill>
          <a:latin typeface="+mn-lt"/>
        </a:defRPr>
      </a:lvl8pPr>
      <a:lvl9pPr marL="3886200" indent="-228600" algn="l" rtl="0" fontAlgn="base">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s.utexas.edu/~mooney/crammin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yoavartzi.com/sp1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0CBD0202-8E05-4DA8-A47A-6C4CBDBD358D}" type="slidenum">
              <a:rPr lang="en-US"/>
              <a:pPr/>
              <a:t>1</a:t>
            </a:fld>
            <a:endParaRPr lang="en-US">
              <a:latin typeface="Times New Roman" pitchFamily="18" charset="0"/>
            </a:endParaRPr>
          </a:p>
        </p:txBody>
      </p:sp>
      <p:sp>
        <p:nvSpPr>
          <p:cNvPr id="90119" name="Rectangle 7"/>
          <p:cNvSpPr>
            <a:spLocks noGrp="1" noChangeArrowheads="1"/>
          </p:cNvSpPr>
          <p:nvPr>
            <p:ph type="subTitle" idx="1"/>
          </p:nvPr>
        </p:nvSpPr>
        <p:spPr>
          <a:xfrm>
            <a:off x="1371600" y="4419600"/>
            <a:ext cx="6400800" cy="1752600"/>
          </a:xfrm>
        </p:spPr>
        <p:txBody>
          <a:bodyPr/>
          <a:lstStyle/>
          <a:p>
            <a:r>
              <a:rPr lang="en-US" sz="3600" dirty="0">
                <a:solidFill>
                  <a:srgbClr val="FF0000"/>
                </a:solidFill>
              </a:rPr>
              <a:t>Raymond J. Mooney</a:t>
            </a:r>
          </a:p>
          <a:p>
            <a:r>
              <a:rPr lang="en-US" dirty="0"/>
              <a:t>University of Texas at Austin</a:t>
            </a:r>
          </a:p>
        </p:txBody>
      </p:sp>
      <p:sp>
        <p:nvSpPr>
          <p:cNvPr id="6" name="Rectangle 4"/>
          <p:cNvSpPr txBox="1">
            <a:spLocks noChangeArrowheads="1"/>
          </p:cNvSpPr>
          <p:nvPr/>
        </p:nvSpPr>
        <p:spPr bwMode="auto">
          <a:xfrm>
            <a:off x="838200" y="2130425"/>
            <a:ext cx="7772400"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3600">
                <a:solidFill>
                  <a:schemeClr val="tx2"/>
                </a:solidFill>
                <a:latin typeface="Times New Roman" pitchFamily="18" charset="0"/>
              </a:defRPr>
            </a:lvl2pPr>
            <a:lvl3pPr algn="ctr" rtl="0" fontAlgn="base">
              <a:spcBef>
                <a:spcPct val="0"/>
              </a:spcBef>
              <a:spcAft>
                <a:spcPct val="0"/>
              </a:spcAft>
              <a:defRPr sz="3600">
                <a:solidFill>
                  <a:schemeClr val="tx2"/>
                </a:solidFill>
                <a:latin typeface="Times New Roman" pitchFamily="18" charset="0"/>
              </a:defRPr>
            </a:lvl3pPr>
            <a:lvl4pPr algn="ctr" rtl="0" fontAlgn="base">
              <a:spcBef>
                <a:spcPct val="0"/>
              </a:spcBef>
              <a:spcAft>
                <a:spcPct val="0"/>
              </a:spcAft>
              <a:defRPr sz="3600">
                <a:solidFill>
                  <a:schemeClr val="tx2"/>
                </a:solidFill>
                <a:latin typeface="Times New Roman" pitchFamily="18" charset="0"/>
              </a:defRPr>
            </a:lvl4pPr>
            <a:lvl5pPr algn="ctr" rtl="0" fontAlgn="base">
              <a:spcBef>
                <a:spcPct val="0"/>
              </a:spcBef>
              <a:spcAft>
                <a:spcPct val="0"/>
              </a:spcAft>
              <a:defRPr sz="3600">
                <a:solidFill>
                  <a:schemeClr val="tx2"/>
                </a:solidFill>
                <a:latin typeface="Times New Roman" pitchFamily="18" charset="0"/>
              </a:defRPr>
            </a:lvl5pPr>
            <a:lvl6pPr marL="457200" algn="ctr" rtl="0" fontAlgn="base">
              <a:spcBef>
                <a:spcPct val="0"/>
              </a:spcBef>
              <a:spcAft>
                <a:spcPct val="0"/>
              </a:spcAft>
              <a:defRPr sz="3600">
                <a:solidFill>
                  <a:schemeClr val="tx2"/>
                </a:solidFill>
                <a:latin typeface="Times New Roman" pitchFamily="18" charset="0"/>
              </a:defRPr>
            </a:lvl6pPr>
            <a:lvl7pPr marL="914400" algn="ctr" rtl="0" fontAlgn="base">
              <a:spcBef>
                <a:spcPct val="0"/>
              </a:spcBef>
              <a:spcAft>
                <a:spcPct val="0"/>
              </a:spcAft>
              <a:defRPr sz="3600">
                <a:solidFill>
                  <a:schemeClr val="tx2"/>
                </a:solidFill>
                <a:latin typeface="Times New Roman" pitchFamily="18" charset="0"/>
              </a:defRPr>
            </a:lvl7pPr>
            <a:lvl8pPr marL="1371600" algn="ctr" rtl="0" fontAlgn="base">
              <a:spcBef>
                <a:spcPct val="0"/>
              </a:spcBef>
              <a:spcAft>
                <a:spcPct val="0"/>
              </a:spcAft>
              <a:defRPr sz="3600">
                <a:solidFill>
                  <a:schemeClr val="tx2"/>
                </a:solidFill>
                <a:latin typeface="Times New Roman" pitchFamily="18" charset="0"/>
              </a:defRPr>
            </a:lvl8pPr>
            <a:lvl9pPr marL="1828800" algn="ctr" rtl="0" fontAlgn="base">
              <a:spcBef>
                <a:spcPct val="0"/>
              </a:spcBef>
              <a:spcAft>
                <a:spcPct val="0"/>
              </a:spcAft>
              <a:defRPr sz="3600">
                <a:solidFill>
                  <a:schemeClr val="tx2"/>
                </a:solidFill>
                <a:latin typeface="Times New Roman" pitchFamily="18" charset="0"/>
              </a:defRPr>
            </a:lvl9pPr>
          </a:lstStyle>
          <a:p>
            <a:r>
              <a:rPr lang="en-US" sz="4400" dirty="0"/>
              <a:t>Integrating Logical and Vector Representations and </a:t>
            </a:r>
          </a:p>
          <a:p>
            <a:r>
              <a:rPr lang="en-US" sz="4400" dirty="0"/>
              <a:t>Using Plan-Based Understanding for Complex QA</a:t>
            </a:r>
            <a:endParaRPr lang="en-US" sz="4400" b="1" dirty="0">
              <a:solidFill>
                <a:srgbClr val="0066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B631-803A-4101-A40F-DA783EB8E867}"/>
              </a:ext>
            </a:extLst>
          </p:cNvPr>
          <p:cNvSpPr>
            <a:spLocks noGrp="1"/>
          </p:cNvSpPr>
          <p:nvPr>
            <p:ph type="title"/>
          </p:nvPr>
        </p:nvSpPr>
        <p:spPr/>
        <p:txBody>
          <a:bodyPr/>
          <a:lstStyle/>
          <a:p>
            <a:r>
              <a:rPr lang="en-US" dirty="0">
                <a:cs typeface="Arial" pitchFamily="34" charset="0"/>
              </a:rPr>
              <a:t>Hybrid Semantics in Probabilistic Logic</a:t>
            </a:r>
            <a:endParaRPr lang="en-US" dirty="0"/>
          </a:p>
        </p:txBody>
      </p:sp>
      <p:sp>
        <p:nvSpPr>
          <p:cNvPr id="3" name="Content Placeholder 2">
            <a:extLst>
              <a:ext uri="{FF2B5EF4-FFF2-40B4-BE49-F238E27FC236}">
                <a16:creationId xmlns:a16="http://schemas.microsoft.com/office/drawing/2014/main" id="{6F783A8D-1AC5-49AE-B0F1-4CE8ECADADFB}"/>
              </a:ext>
            </a:extLst>
          </p:cNvPr>
          <p:cNvSpPr>
            <a:spLocks noGrp="1"/>
          </p:cNvSpPr>
          <p:nvPr>
            <p:ph idx="1"/>
          </p:nvPr>
        </p:nvSpPr>
        <p:spPr/>
        <p:txBody>
          <a:bodyPr/>
          <a:lstStyle/>
          <a:p>
            <a:r>
              <a:rPr lang="en-US" dirty="0"/>
              <a:t>Represent sentences using weighted logical forms in a probabilistic logic:</a:t>
            </a:r>
          </a:p>
          <a:p>
            <a:pPr lvl="1"/>
            <a:r>
              <a:rPr lang="en-US" dirty="0"/>
              <a:t>Markov Logic Network (MLN) </a:t>
            </a:r>
          </a:p>
          <a:p>
            <a:pPr lvl="1"/>
            <a:r>
              <a:rPr lang="en-US" dirty="0"/>
              <a:t>Probabilistic Soft Logic (PSL) </a:t>
            </a:r>
          </a:p>
          <a:p>
            <a:r>
              <a:rPr lang="en-US" dirty="0"/>
              <a:t>Automatically generate soft inference rules in this probabilistic logic from vector semantics.</a:t>
            </a:r>
          </a:p>
          <a:p>
            <a:endParaRPr lang="en-US" dirty="0"/>
          </a:p>
        </p:txBody>
      </p:sp>
      <p:sp>
        <p:nvSpPr>
          <p:cNvPr id="4" name="Slide Number Placeholder 3">
            <a:extLst>
              <a:ext uri="{FF2B5EF4-FFF2-40B4-BE49-F238E27FC236}">
                <a16:creationId xmlns:a16="http://schemas.microsoft.com/office/drawing/2014/main" id="{98D528C9-EC45-44FD-8BB1-2C4C29690860}"/>
              </a:ext>
            </a:extLst>
          </p:cNvPr>
          <p:cNvSpPr>
            <a:spLocks noGrp="1"/>
          </p:cNvSpPr>
          <p:nvPr>
            <p:ph type="sldNum" sz="quarter" idx="11"/>
          </p:nvPr>
        </p:nvSpPr>
        <p:spPr/>
        <p:txBody>
          <a:bodyPr/>
          <a:lstStyle/>
          <a:p>
            <a:fld id="{1E9E53C0-BBD4-4B19-A908-DE3CF7B165B1}" type="slidenum">
              <a:rPr lang="en-US" smtClean="0"/>
              <a:pPr/>
              <a:t>10</a:t>
            </a:fld>
            <a:endParaRPr lang="en-US">
              <a:latin typeface="+mn-lt"/>
            </a:endParaRPr>
          </a:p>
        </p:txBody>
      </p:sp>
    </p:spTree>
    <p:extLst>
      <p:ext uri="{BB962C8B-B14F-4D97-AF65-F5344CB8AC3E}">
        <p14:creationId xmlns:p14="http://schemas.microsoft.com/office/powerpoint/2010/main" val="309281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1"/>
          <p:cNvSpPr>
            <a:spLocks noGrp="1" noChangeArrowheads="1"/>
          </p:cNvSpPr>
          <p:nvPr>
            <p:ph type="title"/>
          </p:nvPr>
        </p:nvSpPr>
        <p:spPr>
          <a:xfrm>
            <a:off x="685800" y="196850"/>
            <a:ext cx="7727950" cy="1008063"/>
          </a:xfrm>
        </p:spPr>
        <p:txBody>
          <a:bodyPr lIns="90000" tIns="46800" rIns="90000" bIns="4680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System Architecture</a:t>
            </a:r>
            <a:endParaRPr lang="en-US" sz="2400" dirty="0"/>
          </a:p>
        </p:txBody>
      </p:sp>
      <p:sp>
        <p:nvSpPr>
          <p:cNvPr id="212995" name="Text Box 2"/>
          <p:cNvSpPr txBox="1">
            <a:spLocks noChangeArrowheads="1"/>
          </p:cNvSpPr>
          <p:nvPr/>
        </p:nvSpPr>
        <p:spPr bwMode="auto">
          <a:xfrm>
            <a:off x="6934200" y="6400800"/>
            <a:ext cx="1905000" cy="457200"/>
          </a:xfrm>
          <a:prstGeom prst="rect">
            <a:avLst/>
          </a:prstGeom>
          <a:noFill/>
          <a:ln w="9525">
            <a:noFill/>
            <a:miter lim="800000"/>
            <a:headEnd/>
            <a:tailEnd/>
          </a:ln>
        </p:spPr>
        <p:txBody>
          <a:bodyPr lIns="90000" tIns="46800" rIns="90000" bIns="46800"/>
          <a:lstStyle/>
          <a:p>
            <a:pPr algn="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A405BFBD-EF23-492A-8D38-7A1119EA9E0A}" type="slidenum">
              <a:rPr lang="ar-SA" sz="1200">
                <a:solidFill>
                  <a:srgbClr val="000000"/>
                </a:solidFill>
                <a:latin typeface="Arial" pitchFamily="34" charset="0"/>
              </a:rPr>
              <a:pPr algn="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11</a:t>
            </a:fld>
            <a:endParaRPr lang="ar-SA" sz="1200">
              <a:solidFill>
                <a:srgbClr val="000000"/>
              </a:solidFill>
              <a:latin typeface="Arial" pitchFamily="34" charset="0"/>
            </a:endParaRPr>
          </a:p>
        </p:txBody>
      </p:sp>
      <p:sp>
        <p:nvSpPr>
          <p:cNvPr id="212996" name="Oval 3"/>
          <p:cNvSpPr>
            <a:spLocks noChangeArrowheads="1"/>
          </p:cNvSpPr>
          <p:nvPr/>
        </p:nvSpPr>
        <p:spPr bwMode="auto">
          <a:xfrm>
            <a:off x="134938" y="1409700"/>
            <a:ext cx="1146175" cy="382588"/>
          </a:xfrm>
          <a:prstGeom prst="ellipse">
            <a:avLst/>
          </a:prstGeom>
          <a:solidFill>
            <a:srgbClr val="FFFFFF"/>
          </a:solidFill>
          <a:ln w="25560">
            <a:solidFill>
              <a:srgbClr val="00CC99"/>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Arial" pitchFamily="34" charset="0"/>
              </a:rPr>
              <a:t>Sent1</a:t>
            </a:r>
          </a:p>
        </p:txBody>
      </p:sp>
      <p:sp>
        <p:nvSpPr>
          <p:cNvPr id="8196" name="Rectangle 4"/>
          <p:cNvSpPr>
            <a:spLocks noChangeArrowheads="1"/>
          </p:cNvSpPr>
          <p:nvPr/>
        </p:nvSpPr>
        <p:spPr bwMode="auto">
          <a:xfrm>
            <a:off x="1773238" y="1500188"/>
            <a:ext cx="1152525" cy="658812"/>
          </a:xfrm>
          <a:prstGeom prst="rect">
            <a:avLst/>
          </a:prstGeom>
          <a:solidFill>
            <a:srgbClr val="FFFFFF"/>
          </a:solidFill>
          <a:ln w="25560">
            <a:solidFill>
              <a:srgbClr val="3333CC"/>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Arial" pitchFamily="34" charset="0"/>
              </a:rPr>
              <a:t>BOXER</a:t>
            </a:r>
          </a:p>
        </p:txBody>
      </p:sp>
      <p:sp>
        <p:nvSpPr>
          <p:cNvPr id="8197" name="Oval 5"/>
          <p:cNvSpPr>
            <a:spLocks noChangeArrowheads="1"/>
          </p:cNvSpPr>
          <p:nvPr/>
        </p:nvSpPr>
        <p:spPr bwMode="auto">
          <a:xfrm>
            <a:off x="7615238" y="1533525"/>
            <a:ext cx="1073150" cy="592138"/>
          </a:xfrm>
          <a:prstGeom prst="ellipse">
            <a:avLst/>
          </a:prstGeom>
          <a:solidFill>
            <a:srgbClr val="FFFFFF"/>
          </a:solidFill>
          <a:ln w="25560">
            <a:solidFill>
              <a:srgbClr val="00CC99"/>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Arial" pitchFamily="34" charset="0"/>
              </a:rPr>
              <a:t>Rule Base</a:t>
            </a:r>
          </a:p>
        </p:txBody>
      </p:sp>
      <p:sp>
        <p:nvSpPr>
          <p:cNvPr id="8198" name="Oval 6"/>
          <p:cNvSpPr>
            <a:spLocks noChangeArrowheads="1"/>
          </p:cNvSpPr>
          <p:nvPr/>
        </p:nvSpPr>
        <p:spPr bwMode="auto">
          <a:xfrm>
            <a:off x="7618413" y="3641725"/>
            <a:ext cx="1065212" cy="473075"/>
          </a:xfrm>
          <a:prstGeom prst="ellipse">
            <a:avLst/>
          </a:prstGeom>
          <a:solidFill>
            <a:srgbClr val="FFFFFF"/>
          </a:solidFill>
          <a:ln w="25560">
            <a:solidFill>
              <a:srgbClr val="00CC99"/>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Arial" pitchFamily="34" charset="0"/>
              </a:rPr>
              <a:t>result</a:t>
            </a:r>
          </a:p>
        </p:txBody>
      </p:sp>
      <p:sp>
        <p:nvSpPr>
          <p:cNvPr id="213000" name="Oval 7"/>
          <p:cNvSpPr>
            <a:spLocks noChangeArrowheads="1"/>
          </p:cNvSpPr>
          <p:nvPr/>
        </p:nvSpPr>
        <p:spPr bwMode="auto">
          <a:xfrm>
            <a:off x="134938" y="1843088"/>
            <a:ext cx="1146175" cy="382587"/>
          </a:xfrm>
          <a:prstGeom prst="ellipse">
            <a:avLst/>
          </a:prstGeom>
          <a:solidFill>
            <a:srgbClr val="FFFFFF"/>
          </a:solidFill>
          <a:ln w="25560">
            <a:solidFill>
              <a:srgbClr val="00CC99"/>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Arial" pitchFamily="34" charset="0"/>
              </a:rPr>
              <a:t>Sent2</a:t>
            </a:r>
          </a:p>
        </p:txBody>
      </p:sp>
      <p:sp>
        <p:nvSpPr>
          <p:cNvPr id="8200" name="Oval 8"/>
          <p:cNvSpPr>
            <a:spLocks noChangeArrowheads="1"/>
          </p:cNvSpPr>
          <p:nvPr/>
        </p:nvSpPr>
        <p:spPr bwMode="auto">
          <a:xfrm>
            <a:off x="3338513" y="1409700"/>
            <a:ext cx="958850" cy="382588"/>
          </a:xfrm>
          <a:prstGeom prst="ellipse">
            <a:avLst/>
          </a:prstGeom>
          <a:solidFill>
            <a:srgbClr val="FFFFFF"/>
          </a:solidFill>
          <a:ln w="25560">
            <a:solidFill>
              <a:srgbClr val="00CC99"/>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Arial" pitchFamily="34" charset="0"/>
              </a:rPr>
              <a:t>LF1</a:t>
            </a:r>
          </a:p>
        </p:txBody>
      </p:sp>
      <p:sp>
        <p:nvSpPr>
          <p:cNvPr id="8201" name="Oval 9"/>
          <p:cNvSpPr>
            <a:spLocks noChangeArrowheads="1"/>
          </p:cNvSpPr>
          <p:nvPr/>
        </p:nvSpPr>
        <p:spPr bwMode="auto">
          <a:xfrm>
            <a:off x="3338513" y="1843088"/>
            <a:ext cx="958850" cy="382587"/>
          </a:xfrm>
          <a:prstGeom prst="ellipse">
            <a:avLst/>
          </a:prstGeom>
          <a:solidFill>
            <a:srgbClr val="FFFFFF"/>
          </a:solidFill>
          <a:ln w="25560">
            <a:solidFill>
              <a:srgbClr val="00CC99"/>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Arial" pitchFamily="34" charset="0"/>
              </a:rPr>
              <a:t>LF2</a:t>
            </a:r>
          </a:p>
        </p:txBody>
      </p:sp>
      <p:sp>
        <p:nvSpPr>
          <p:cNvPr id="8202" name="Rectangle 10"/>
          <p:cNvSpPr>
            <a:spLocks noChangeArrowheads="1"/>
          </p:cNvSpPr>
          <p:nvPr/>
        </p:nvSpPr>
        <p:spPr bwMode="auto">
          <a:xfrm>
            <a:off x="5045075" y="1500188"/>
            <a:ext cx="1530350" cy="658812"/>
          </a:xfrm>
          <a:prstGeom prst="rect">
            <a:avLst/>
          </a:prstGeom>
          <a:solidFill>
            <a:srgbClr val="FFFFFF"/>
          </a:solidFill>
          <a:ln w="25560">
            <a:solidFill>
              <a:srgbClr val="3333CC"/>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Arial" pitchFamily="34" charset="0"/>
              </a:rPr>
              <a:t>Dist. Rule</a:t>
            </a:r>
          </a:p>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Arial" pitchFamily="34" charset="0"/>
              </a:rPr>
              <a:t>Constructor</a:t>
            </a:r>
          </a:p>
        </p:txBody>
      </p:sp>
      <p:sp>
        <p:nvSpPr>
          <p:cNvPr id="8203" name="Oval 11"/>
          <p:cNvSpPr>
            <a:spLocks noChangeArrowheads="1"/>
          </p:cNvSpPr>
          <p:nvPr/>
        </p:nvSpPr>
        <p:spPr bwMode="auto">
          <a:xfrm>
            <a:off x="4670425" y="2419350"/>
            <a:ext cx="2281238" cy="382588"/>
          </a:xfrm>
          <a:prstGeom prst="ellipse">
            <a:avLst/>
          </a:prstGeom>
          <a:solidFill>
            <a:srgbClr val="FFFFFF"/>
          </a:solidFill>
          <a:ln w="25560">
            <a:solidFill>
              <a:srgbClr val="00CC99"/>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000000"/>
                </a:solidFill>
                <a:latin typeface="Arial" pitchFamily="34" charset="0"/>
              </a:rPr>
              <a:t>Vector Space</a:t>
            </a:r>
          </a:p>
        </p:txBody>
      </p:sp>
      <p:cxnSp>
        <p:nvCxnSpPr>
          <p:cNvPr id="8204" name="AutoShape 12"/>
          <p:cNvCxnSpPr>
            <a:cxnSpLocks noChangeShapeType="1"/>
          </p:cNvCxnSpPr>
          <p:nvPr/>
        </p:nvCxnSpPr>
        <p:spPr bwMode="auto">
          <a:xfrm flipH="1" flipV="1">
            <a:off x="5791200" y="2152650"/>
            <a:ext cx="1588" cy="260350"/>
          </a:xfrm>
          <a:prstGeom prst="straightConnector1">
            <a:avLst/>
          </a:prstGeom>
          <a:noFill/>
          <a:ln w="9360">
            <a:solidFill>
              <a:srgbClr val="000000"/>
            </a:solidFill>
            <a:miter lim="800000"/>
            <a:headEnd/>
            <a:tailEnd type="triangle" w="med" len="med"/>
          </a:ln>
        </p:spPr>
      </p:cxnSp>
      <p:cxnSp>
        <p:nvCxnSpPr>
          <p:cNvPr id="8205" name="AutoShape 13"/>
          <p:cNvCxnSpPr>
            <a:cxnSpLocks noChangeShapeType="1"/>
            <a:stCxn id="8202" idx="3"/>
            <a:endCxn id="8197" idx="2"/>
          </p:cNvCxnSpPr>
          <p:nvPr/>
        </p:nvCxnSpPr>
        <p:spPr bwMode="auto">
          <a:xfrm>
            <a:off x="6575425" y="1828800"/>
            <a:ext cx="1039813" cy="1588"/>
          </a:xfrm>
          <a:prstGeom prst="straightConnector1">
            <a:avLst/>
          </a:prstGeom>
          <a:noFill/>
          <a:ln w="9360">
            <a:solidFill>
              <a:srgbClr val="000000"/>
            </a:solidFill>
            <a:miter lim="800000"/>
            <a:headEnd/>
            <a:tailEnd type="triangle" w="med" len="med"/>
          </a:ln>
        </p:spPr>
      </p:cxnSp>
      <p:cxnSp>
        <p:nvCxnSpPr>
          <p:cNvPr id="8206" name="AutoShape 14"/>
          <p:cNvCxnSpPr>
            <a:cxnSpLocks noChangeShapeType="1"/>
            <a:stCxn id="8197" idx="4"/>
            <a:endCxn id="8214" idx="0"/>
          </p:cNvCxnSpPr>
          <p:nvPr/>
        </p:nvCxnSpPr>
        <p:spPr bwMode="auto">
          <a:xfrm>
            <a:off x="8151813" y="2125663"/>
            <a:ext cx="1587" cy="454025"/>
          </a:xfrm>
          <a:prstGeom prst="straightConnector1">
            <a:avLst/>
          </a:prstGeom>
          <a:noFill/>
          <a:ln w="9360">
            <a:solidFill>
              <a:srgbClr val="000000"/>
            </a:solidFill>
            <a:miter lim="800000"/>
            <a:headEnd/>
            <a:tailEnd type="triangle" w="med" len="med"/>
          </a:ln>
        </p:spPr>
      </p:cxnSp>
      <p:sp>
        <p:nvSpPr>
          <p:cNvPr id="8207" name="Line 15"/>
          <p:cNvSpPr>
            <a:spLocks noChangeShapeType="1"/>
          </p:cNvSpPr>
          <p:nvPr/>
        </p:nvSpPr>
        <p:spPr bwMode="auto">
          <a:xfrm>
            <a:off x="1279525" y="1600200"/>
            <a:ext cx="493713" cy="1588"/>
          </a:xfrm>
          <a:prstGeom prst="line">
            <a:avLst/>
          </a:prstGeom>
          <a:noFill/>
          <a:ln w="9360">
            <a:solidFill>
              <a:srgbClr val="000000"/>
            </a:solidFill>
            <a:miter lim="800000"/>
            <a:headEnd/>
            <a:tailEnd type="triangle" w="med" len="med"/>
          </a:ln>
        </p:spPr>
        <p:txBody>
          <a:bodyPr/>
          <a:lstStyle/>
          <a:p>
            <a:endParaRPr lang="en-US"/>
          </a:p>
        </p:txBody>
      </p:sp>
      <p:sp>
        <p:nvSpPr>
          <p:cNvPr id="8208" name="Line 16"/>
          <p:cNvSpPr>
            <a:spLocks noChangeShapeType="1"/>
          </p:cNvSpPr>
          <p:nvPr/>
        </p:nvSpPr>
        <p:spPr bwMode="auto">
          <a:xfrm>
            <a:off x="1281113" y="2033588"/>
            <a:ext cx="493712" cy="1587"/>
          </a:xfrm>
          <a:prstGeom prst="line">
            <a:avLst/>
          </a:prstGeom>
          <a:noFill/>
          <a:ln w="9360">
            <a:solidFill>
              <a:srgbClr val="000000"/>
            </a:solidFill>
            <a:miter lim="800000"/>
            <a:headEnd/>
            <a:tailEnd type="triangle" w="med" len="med"/>
          </a:ln>
        </p:spPr>
        <p:txBody>
          <a:bodyPr/>
          <a:lstStyle/>
          <a:p>
            <a:endParaRPr lang="en-US"/>
          </a:p>
        </p:txBody>
      </p:sp>
      <p:sp>
        <p:nvSpPr>
          <p:cNvPr id="8209" name="Line 17"/>
          <p:cNvSpPr>
            <a:spLocks noChangeShapeType="1"/>
          </p:cNvSpPr>
          <p:nvPr/>
        </p:nvSpPr>
        <p:spPr bwMode="auto">
          <a:xfrm>
            <a:off x="4297363" y="1600200"/>
            <a:ext cx="752475" cy="1588"/>
          </a:xfrm>
          <a:prstGeom prst="line">
            <a:avLst/>
          </a:prstGeom>
          <a:noFill/>
          <a:ln w="9360">
            <a:solidFill>
              <a:srgbClr val="000000"/>
            </a:solidFill>
            <a:miter lim="800000"/>
            <a:headEnd/>
            <a:tailEnd type="triangle" w="med" len="med"/>
          </a:ln>
        </p:spPr>
        <p:txBody>
          <a:bodyPr/>
          <a:lstStyle/>
          <a:p>
            <a:endParaRPr lang="en-US"/>
          </a:p>
        </p:txBody>
      </p:sp>
      <p:sp>
        <p:nvSpPr>
          <p:cNvPr id="8210" name="Line 18"/>
          <p:cNvSpPr>
            <a:spLocks noChangeShapeType="1"/>
          </p:cNvSpPr>
          <p:nvPr/>
        </p:nvSpPr>
        <p:spPr bwMode="auto">
          <a:xfrm>
            <a:off x="4297363" y="2033588"/>
            <a:ext cx="752475" cy="1587"/>
          </a:xfrm>
          <a:prstGeom prst="line">
            <a:avLst/>
          </a:prstGeom>
          <a:noFill/>
          <a:ln w="9360">
            <a:solidFill>
              <a:srgbClr val="000000"/>
            </a:solidFill>
            <a:miter lim="800000"/>
            <a:headEnd/>
            <a:tailEnd type="triangle" w="med" len="med"/>
          </a:ln>
        </p:spPr>
        <p:txBody>
          <a:bodyPr/>
          <a:lstStyle/>
          <a:p>
            <a:endParaRPr lang="en-US"/>
          </a:p>
        </p:txBody>
      </p:sp>
      <p:sp>
        <p:nvSpPr>
          <p:cNvPr id="8211" name="Line 19"/>
          <p:cNvSpPr>
            <a:spLocks noChangeShapeType="1"/>
          </p:cNvSpPr>
          <p:nvPr/>
        </p:nvSpPr>
        <p:spPr bwMode="auto">
          <a:xfrm>
            <a:off x="4556125" y="1592263"/>
            <a:ext cx="1588" cy="1331912"/>
          </a:xfrm>
          <a:prstGeom prst="line">
            <a:avLst/>
          </a:prstGeom>
          <a:noFill/>
          <a:ln w="9360">
            <a:solidFill>
              <a:srgbClr val="000000"/>
            </a:solidFill>
            <a:miter lim="800000"/>
            <a:headEnd/>
            <a:tailEnd type="triangle" w="med" len="med"/>
          </a:ln>
        </p:spPr>
        <p:txBody>
          <a:bodyPr/>
          <a:lstStyle/>
          <a:p>
            <a:endParaRPr lang="en-US"/>
          </a:p>
        </p:txBody>
      </p:sp>
      <p:sp>
        <p:nvSpPr>
          <p:cNvPr id="8212" name="Line 20"/>
          <p:cNvSpPr>
            <a:spLocks noChangeShapeType="1"/>
          </p:cNvSpPr>
          <p:nvPr/>
        </p:nvSpPr>
        <p:spPr bwMode="auto">
          <a:xfrm>
            <a:off x="2925763" y="1600200"/>
            <a:ext cx="412750" cy="1588"/>
          </a:xfrm>
          <a:prstGeom prst="line">
            <a:avLst/>
          </a:prstGeom>
          <a:noFill/>
          <a:ln w="9360">
            <a:solidFill>
              <a:srgbClr val="000000"/>
            </a:solidFill>
            <a:miter lim="800000"/>
            <a:headEnd/>
            <a:tailEnd type="triangle" w="med" len="med"/>
          </a:ln>
        </p:spPr>
        <p:txBody>
          <a:bodyPr/>
          <a:lstStyle/>
          <a:p>
            <a:endParaRPr lang="en-US"/>
          </a:p>
        </p:txBody>
      </p:sp>
      <p:sp>
        <p:nvSpPr>
          <p:cNvPr id="8213" name="Line 21"/>
          <p:cNvSpPr>
            <a:spLocks noChangeShapeType="1"/>
          </p:cNvSpPr>
          <p:nvPr/>
        </p:nvSpPr>
        <p:spPr bwMode="auto">
          <a:xfrm>
            <a:off x="2925763" y="2033588"/>
            <a:ext cx="412750" cy="1587"/>
          </a:xfrm>
          <a:prstGeom prst="line">
            <a:avLst/>
          </a:prstGeom>
          <a:noFill/>
          <a:ln w="9360">
            <a:solidFill>
              <a:srgbClr val="000000"/>
            </a:solidFill>
            <a:miter lim="800000"/>
            <a:headEnd/>
            <a:tailEnd type="triangle" w="med" len="med"/>
          </a:ln>
        </p:spPr>
        <p:txBody>
          <a:bodyPr/>
          <a:lstStyle/>
          <a:p>
            <a:endParaRPr lang="en-US"/>
          </a:p>
        </p:txBody>
      </p:sp>
      <p:sp>
        <p:nvSpPr>
          <p:cNvPr id="8214" name="Rectangle 22"/>
          <p:cNvSpPr>
            <a:spLocks noChangeArrowheads="1"/>
          </p:cNvSpPr>
          <p:nvPr/>
        </p:nvSpPr>
        <p:spPr bwMode="auto">
          <a:xfrm>
            <a:off x="7215188" y="2579688"/>
            <a:ext cx="1874837" cy="658812"/>
          </a:xfrm>
          <a:prstGeom prst="rect">
            <a:avLst/>
          </a:prstGeom>
          <a:solidFill>
            <a:srgbClr val="FFFFFF"/>
          </a:solidFill>
          <a:ln w="25560">
            <a:solidFill>
              <a:srgbClr val="3333CC"/>
            </a:solidFill>
            <a:miter lim="800000"/>
            <a:headEnd/>
            <a:tailEnd/>
          </a:ln>
        </p:spPr>
        <p:txBody>
          <a:bodyPr lIns="90000" tIns="46800" rIns="90000" bIns="46800" anchor="ctr"/>
          <a:lstStyle/>
          <a:p>
            <a:pPr algn="ct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latin typeface="Arial" pitchFamily="34" charset="0"/>
              </a:rPr>
              <a:t>MLN/PSL Inference</a:t>
            </a:r>
          </a:p>
        </p:txBody>
      </p:sp>
      <p:cxnSp>
        <p:nvCxnSpPr>
          <p:cNvPr id="8215" name="AutoShape 23"/>
          <p:cNvCxnSpPr>
            <a:cxnSpLocks noChangeShapeType="1"/>
            <a:stCxn id="8214" idx="2"/>
            <a:endCxn id="8198" idx="0"/>
          </p:cNvCxnSpPr>
          <p:nvPr/>
        </p:nvCxnSpPr>
        <p:spPr bwMode="auto">
          <a:xfrm flipH="1">
            <a:off x="8151813" y="3238500"/>
            <a:ext cx="1587" cy="403225"/>
          </a:xfrm>
          <a:prstGeom prst="straightConnector1">
            <a:avLst/>
          </a:prstGeom>
          <a:noFill/>
          <a:ln w="9360">
            <a:solidFill>
              <a:srgbClr val="000000"/>
            </a:solidFill>
            <a:miter lim="800000"/>
            <a:headEnd/>
            <a:tailEnd type="triangle" w="med" len="med"/>
          </a:ln>
        </p:spPr>
      </p:cxnSp>
      <p:sp>
        <p:nvSpPr>
          <p:cNvPr id="8216" name="Rectangle 24"/>
          <p:cNvSpPr>
            <a:spLocks noGrp="1" noChangeArrowheads="1"/>
          </p:cNvSpPr>
          <p:nvPr>
            <p:ph type="body" idx="1"/>
          </p:nvPr>
        </p:nvSpPr>
        <p:spPr>
          <a:xfrm>
            <a:off x="76200" y="3429000"/>
            <a:ext cx="6813550" cy="3429000"/>
          </a:xfrm>
          <a:ln w="6480">
            <a:solidFill>
              <a:srgbClr val="000000"/>
            </a:solidFill>
            <a:round/>
          </a:ln>
        </p:spPr>
        <p:txBody>
          <a:bodyPr lIns="90000" tIns="46800" rIns="90000" bIns="46800"/>
          <a:lstStyle/>
          <a:p>
            <a:pPr marL="249238" indent="-249238" eaLnBrk="1">
              <a:lnSpc>
                <a:spcPct val="90000"/>
              </a:lnSpc>
              <a:buFont typeface="Times New Roman" pitchFamily="18"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b="1"/>
              <a:t>BOXER</a:t>
            </a:r>
            <a:r>
              <a:rPr lang="en-US" sz="2400"/>
              <a:t> [Bos, et al. 2004]: maps sentences to </a:t>
            </a:r>
            <a:r>
              <a:rPr lang="en-US" sz="2400" u="sng"/>
              <a:t>logical</a:t>
            </a:r>
            <a:r>
              <a:rPr lang="en-US" sz="2400"/>
              <a:t> form</a:t>
            </a:r>
          </a:p>
          <a:p>
            <a:pPr marL="249238" indent="-249238" eaLnBrk="1">
              <a:lnSpc>
                <a:spcPct val="90000"/>
              </a:lnSpc>
              <a:buFont typeface="Times New Roman" pitchFamily="18"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b="1"/>
              <a:t>Distributional Rule constructor</a:t>
            </a:r>
            <a:r>
              <a:rPr lang="en-US" sz="2400"/>
              <a:t>: generates relevant </a:t>
            </a:r>
            <a:r>
              <a:rPr lang="en-US" sz="2400" u="sng"/>
              <a:t>soft</a:t>
            </a:r>
            <a:r>
              <a:rPr lang="en-US" sz="2400"/>
              <a:t> inference rules based on distributional similarity</a:t>
            </a:r>
          </a:p>
          <a:p>
            <a:pPr marL="249238" indent="-249238" eaLnBrk="1">
              <a:lnSpc>
                <a:spcPct val="90000"/>
              </a:lnSpc>
              <a:buFont typeface="Times New Roman" pitchFamily="18"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b="1"/>
              <a:t>MLN/PSL</a:t>
            </a:r>
            <a:r>
              <a:rPr lang="en-US" sz="2400"/>
              <a:t>: probabilistic inference </a:t>
            </a:r>
          </a:p>
          <a:p>
            <a:pPr marL="249238" indent="-249238" eaLnBrk="1">
              <a:lnSpc>
                <a:spcPct val="90000"/>
              </a:lnSpc>
              <a:buFont typeface="Times New Roman" pitchFamily="18"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b="1"/>
              <a:t>Result</a:t>
            </a:r>
            <a:r>
              <a:rPr lang="en-US" sz="2400"/>
              <a:t>: </a:t>
            </a:r>
            <a:r>
              <a:rPr lang="en-US" sz="2400" u="sng"/>
              <a:t>degree</a:t>
            </a:r>
            <a:r>
              <a:rPr lang="en-US" sz="2400"/>
              <a:t> of entailment or semantic similarity score (depending on the task)</a:t>
            </a:r>
          </a:p>
        </p:txBody>
      </p:sp>
      <p:sp>
        <p:nvSpPr>
          <p:cNvPr id="8217" name="Line 25"/>
          <p:cNvSpPr>
            <a:spLocks noChangeShapeType="1"/>
          </p:cNvSpPr>
          <p:nvPr/>
        </p:nvSpPr>
        <p:spPr bwMode="auto">
          <a:xfrm>
            <a:off x="3840163" y="2921000"/>
            <a:ext cx="3375025" cy="1588"/>
          </a:xfrm>
          <a:prstGeom prst="line">
            <a:avLst/>
          </a:prstGeom>
          <a:noFill/>
          <a:ln w="9360">
            <a:solidFill>
              <a:srgbClr val="000000"/>
            </a:solidFill>
            <a:miter lim="800000"/>
            <a:headEnd/>
            <a:tailEnd type="triangle" w="med" len="med"/>
          </a:ln>
        </p:spPr>
        <p:txBody>
          <a:bodyPr/>
          <a:lstStyle/>
          <a:p>
            <a:endParaRPr lang="en-US"/>
          </a:p>
        </p:txBody>
      </p:sp>
      <p:sp>
        <p:nvSpPr>
          <p:cNvPr id="8218" name="Line 26"/>
          <p:cNvSpPr>
            <a:spLocks noChangeShapeType="1"/>
          </p:cNvSpPr>
          <p:nvPr/>
        </p:nvSpPr>
        <p:spPr bwMode="auto">
          <a:xfrm>
            <a:off x="3843338" y="2225675"/>
            <a:ext cx="1587" cy="712788"/>
          </a:xfrm>
          <a:prstGeom prst="line">
            <a:avLst/>
          </a:prstGeom>
          <a:noFill/>
          <a:ln w="9360">
            <a:solidFill>
              <a:srgbClr val="000000"/>
            </a:solidFill>
            <a:miter lim="800000"/>
            <a:headEnd/>
            <a:tailEnd type="triangle" w="med" len="med"/>
          </a:ln>
        </p:spPr>
        <p:txBody>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8196"/>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8216"/>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8216">
                                            <p:txEl>
                                              <p:pRg st="0" end="0"/>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8200"/>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8201"/>
                                        </p:tgtEl>
                                        <p:attrNameLst>
                                          <p:attrName>style.visibility</p:attrName>
                                        </p:attrNameLst>
                                      </p:cBhvr>
                                      <p:to>
                                        <p:strVal val="visible"/>
                                      </p:to>
                                    </p:set>
                                  </p:childTnLst>
                                </p:cTn>
                              </p:par>
                              <p:par>
                                <p:cTn id="15" presetID="1" presetClass="entr" fill="hold" grpId="0" nodeType="withEffect">
                                  <p:stCondLst>
                                    <p:cond delay="0"/>
                                  </p:stCondLst>
                                  <p:childTnLst>
                                    <p:set>
                                      <p:cBhvr additive="repl">
                                        <p:cTn id="16" dur="1" fill="hold">
                                          <p:stCondLst>
                                            <p:cond delay="0"/>
                                          </p:stCondLst>
                                        </p:cTn>
                                        <p:tgtEl>
                                          <p:spTgt spid="8207"/>
                                        </p:tgtEl>
                                        <p:attrNameLst>
                                          <p:attrName>style.visibility</p:attrName>
                                        </p:attrNameLst>
                                      </p:cBhvr>
                                      <p:to>
                                        <p:strVal val="visible"/>
                                      </p:to>
                                    </p:set>
                                  </p:childTnLst>
                                </p:cTn>
                              </p:par>
                              <p:par>
                                <p:cTn id="17" presetID="1" presetClass="entr" fill="hold" grpId="0" nodeType="withEffect">
                                  <p:stCondLst>
                                    <p:cond delay="0"/>
                                  </p:stCondLst>
                                  <p:childTnLst>
                                    <p:set>
                                      <p:cBhvr additive="repl">
                                        <p:cTn id="18" dur="1" fill="hold">
                                          <p:stCondLst>
                                            <p:cond delay="0"/>
                                          </p:stCondLst>
                                        </p:cTn>
                                        <p:tgtEl>
                                          <p:spTgt spid="8208"/>
                                        </p:tgtEl>
                                        <p:attrNameLst>
                                          <p:attrName>style.visibility</p:attrName>
                                        </p:attrNameLst>
                                      </p:cBhvr>
                                      <p:to>
                                        <p:strVal val="visible"/>
                                      </p:to>
                                    </p:set>
                                  </p:childTnLst>
                                </p:cTn>
                              </p:par>
                              <p:par>
                                <p:cTn id="19" presetID="1" presetClass="entr" fill="hold" grpId="0" nodeType="withEffect">
                                  <p:stCondLst>
                                    <p:cond delay="0"/>
                                  </p:stCondLst>
                                  <p:childTnLst>
                                    <p:set>
                                      <p:cBhvr additive="repl">
                                        <p:cTn id="20" dur="1" fill="hold">
                                          <p:stCondLst>
                                            <p:cond delay="0"/>
                                          </p:stCondLst>
                                        </p:cTn>
                                        <p:tgtEl>
                                          <p:spTgt spid="8212"/>
                                        </p:tgtEl>
                                        <p:attrNameLst>
                                          <p:attrName>style.visibility</p:attrName>
                                        </p:attrNameLst>
                                      </p:cBhvr>
                                      <p:to>
                                        <p:strVal val="visible"/>
                                      </p:to>
                                    </p:set>
                                  </p:childTnLst>
                                </p:cTn>
                              </p:par>
                              <p:par>
                                <p:cTn id="21" presetID="1" presetClass="entr" fill="hold" grpId="0" nodeType="withEffect">
                                  <p:stCondLst>
                                    <p:cond delay="0"/>
                                  </p:stCondLst>
                                  <p:childTnLst>
                                    <p:set>
                                      <p:cBhvr additive="repl">
                                        <p:cTn id="22" dur="1" fill="hold">
                                          <p:stCondLst>
                                            <p:cond delay="0"/>
                                          </p:stCondLst>
                                        </p:cTn>
                                        <p:tgtEl>
                                          <p:spTgt spid="82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fill="hold" nodeType="clickEffect">
                                  <p:stCondLst>
                                    <p:cond delay="0"/>
                                  </p:stCondLst>
                                  <p:childTnLst>
                                    <p:set>
                                      <p:cBhvr additive="repl">
                                        <p:cTn id="26" dur="1" fill="hold">
                                          <p:stCondLst>
                                            <p:cond delay="0"/>
                                          </p:stCondLst>
                                        </p:cTn>
                                        <p:tgtEl>
                                          <p:spTgt spid="8202"/>
                                        </p:tgtEl>
                                        <p:attrNameLst>
                                          <p:attrName>style.visibility</p:attrName>
                                        </p:attrNameLst>
                                      </p:cBhvr>
                                      <p:to>
                                        <p:strVal val="visible"/>
                                      </p:to>
                                    </p:set>
                                  </p:childTnLst>
                                </p:cTn>
                              </p:par>
                              <p:par>
                                <p:cTn id="27" presetID="1" presetClass="entr" fill="hold" nodeType="withEffect">
                                  <p:stCondLst>
                                    <p:cond delay="0"/>
                                  </p:stCondLst>
                                  <p:childTnLst>
                                    <p:set>
                                      <p:cBhvr additive="repl">
                                        <p:cTn id="28" dur="1" fill="hold">
                                          <p:stCondLst>
                                            <p:cond delay="0"/>
                                          </p:stCondLst>
                                        </p:cTn>
                                        <p:tgtEl>
                                          <p:spTgt spid="8203"/>
                                        </p:tgtEl>
                                        <p:attrNameLst>
                                          <p:attrName>style.visibility</p:attrName>
                                        </p:attrNameLst>
                                      </p:cBhvr>
                                      <p:to>
                                        <p:strVal val="visible"/>
                                      </p:to>
                                    </p:set>
                                  </p:childTnLst>
                                </p:cTn>
                              </p:par>
                              <p:par>
                                <p:cTn id="29" presetID="1" presetClass="entr" fill="hold" nodeType="withEffect">
                                  <p:stCondLst>
                                    <p:cond delay="0"/>
                                  </p:stCondLst>
                                  <p:childTnLst>
                                    <p:set>
                                      <p:cBhvr additive="repl">
                                        <p:cTn id="30" dur="1" fill="hold">
                                          <p:stCondLst>
                                            <p:cond delay="0"/>
                                          </p:stCondLst>
                                        </p:cTn>
                                        <p:tgtEl>
                                          <p:spTgt spid="8204"/>
                                        </p:tgtEl>
                                        <p:attrNameLst>
                                          <p:attrName>style.visibility</p:attrName>
                                        </p:attrNameLst>
                                      </p:cBhvr>
                                      <p:to>
                                        <p:strVal val="visible"/>
                                      </p:to>
                                    </p:set>
                                  </p:childTnLst>
                                </p:cTn>
                              </p:par>
                              <p:par>
                                <p:cTn id="31" presetID="1" presetClass="entr" fill="hold" grpId="0" nodeType="withEffect">
                                  <p:stCondLst>
                                    <p:cond delay="0"/>
                                  </p:stCondLst>
                                  <p:childTnLst>
                                    <p:set>
                                      <p:cBhvr additive="repl">
                                        <p:cTn id="32" dur="1" fill="hold">
                                          <p:stCondLst>
                                            <p:cond delay="0"/>
                                          </p:stCondLst>
                                        </p:cTn>
                                        <p:tgtEl>
                                          <p:spTgt spid="8209"/>
                                        </p:tgtEl>
                                        <p:attrNameLst>
                                          <p:attrName>style.visibility</p:attrName>
                                        </p:attrNameLst>
                                      </p:cBhvr>
                                      <p:to>
                                        <p:strVal val="visible"/>
                                      </p:to>
                                    </p:set>
                                  </p:childTnLst>
                                </p:cTn>
                              </p:par>
                              <p:par>
                                <p:cTn id="33" presetID="1" presetClass="entr" fill="hold" grpId="0" nodeType="withEffect">
                                  <p:stCondLst>
                                    <p:cond delay="0"/>
                                  </p:stCondLst>
                                  <p:childTnLst>
                                    <p:set>
                                      <p:cBhvr additive="repl">
                                        <p:cTn id="34" dur="1" fill="hold">
                                          <p:stCondLst>
                                            <p:cond delay="0"/>
                                          </p:stCondLst>
                                        </p:cTn>
                                        <p:tgtEl>
                                          <p:spTgt spid="8210"/>
                                        </p:tgtEl>
                                        <p:attrNameLst>
                                          <p:attrName>style.visibility</p:attrName>
                                        </p:attrNameLst>
                                      </p:cBhvr>
                                      <p:to>
                                        <p:strVal val="visible"/>
                                      </p:to>
                                    </p:set>
                                  </p:childTnLst>
                                </p:cTn>
                              </p:par>
                              <p:par>
                                <p:cTn id="35" presetID="1" presetClass="entr" fill="hold" nodeType="withEffect">
                                  <p:stCondLst>
                                    <p:cond delay="0"/>
                                  </p:stCondLst>
                                  <p:childTnLst>
                                    <p:set>
                                      <p:cBhvr additive="repl">
                                        <p:cTn id="36" dur="1" fill="hold">
                                          <p:stCondLst>
                                            <p:cond delay="0"/>
                                          </p:stCondLst>
                                        </p:cTn>
                                        <p:tgtEl>
                                          <p:spTgt spid="8216">
                                            <p:txEl>
                                              <p:pRg st="1" end="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fill="hold" nodeType="clickEffect">
                                  <p:stCondLst>
                                    <p:cond delay="0"/>
                                  </p:stCondLst>
                                  <p:childTnLst>
                                    <p:set>
                                      <p:cBhvr additive="repl">
                                        <p:cTn id="40" dur="1" fill="hold">
                                          <p:stCondLst>
                                            <p:cond delay="0"/>
                                          </p:stCondLst>
                                        </p:cTn>
                                        <p:tgtEl>
                                          <p:spTgt spid="8197"/>
                                        </p:tgtEl>
                                        <p:attrNameLst>
                                          <p:attrName>style.visibility</p:attrName>
                                        </p:attrNameLst>
                                      </p:cBhvr>
                                      <p:to>
                                        <p:strVal val="visible"/>
                                      </p:to>
                                    </p:set>
                                  </p:childTnLst>
                                </p:cTn>
                              </p:par>
                              <p:par>
                                <p:cTn id="41" presetID="1" presetClass="entr" fill="hold" nodeType="withEffect">
                                  <p:stCondLst>
                                    <p:cond delay="0"/>
                                  </p:stCondLst>
                                  <p:childTnLst>
                                    <p:set>
                                      <p:cBhvr additive="repl">
                                        <p:cTn id="42" dur="1" fill="hold">
                                          <p:stCondLst>
                                            <p:cond delay="0"/>
                                          </p:stCondLst>
                                        </p:cTn>
                                        <p:tgtEl>
                                          <p:spTgt spid="820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fill="hold" nodeType="clickEffect">
                                  <p:stCondLst>
                                    <p:cond delay="0"/>
                                  </p:stCondLst>
                                  <p:childTnLst>
                                    <p:set>
                                      <p:cBhvr additive="repl">
                                        <p:cTn id="46" dur="1" fill="hold">
                                          <p:stCondLst>
                                            <p:cond delay="0"/>
                                          </p:stCondLst>
                                        </p:cTn>
                                        <p:tgtEl>
                                          <p:spTgt spid="8206"/>
                                        </p:tgtEl>
                                        <p:attrNameLst>
                                          <p:attrName>style.visibility</p:attrName>
                                        </p:attrNameLst>
                                      </p:cBhvr>
                                      <p:to>
                                        <p:strVal val="visible"/>
                                      </p:to>
                                    </p:set>
                                  </p:childTnLst>
                                </p:cTn>
                              </p:par>
                              <p:par>
                                <p:cTn id="47" presetID="1" presetClass="entr" fill="hold" grpId="0" nodeType="withEffect">
                                  <p:stCondLst>
                                    <p:cond delay="0"/>
                                  </p:stCondLst>
                                  <p:childTnLst>
                                    <p:set>
                                      <p:cBhvr additive="repl">
                                        <p:cTn id="48" dur="1" fill="hold">
                                          <p:stCondLst>
                                            <p:cond delay="0"/>
                                          </p:stCondLst>
                                        </p:cTn>
                                        <p:tgtEl>
                                          <p:spTgt spid="8211"/>
                                        </p:tgtEl>
                                        <p:attrNameLst>
                                          <p:attrName>style.visibility</p:attrName>
                                        </p:attrNameLst>
                                      </p:cBhvr>
                                      <p:to>
                                        <p:strVal val="visible"/>
                                      </p:to>
                                    </p:set>
                                  </p:childTnLst>
                                </p:cTn>
                              </p:par>
                              <p:par>
                                <p:cTn id="49" presetID="1" presetClass="entr" fill="hold" nodeType="withEffect">
                                  <p:stCondLst>
                                    <p:cond delay="0"/>
                                  </p:stCondLst>
                                  <p:childTnLst>
                                    <p:set>
                                      <p:cBhvr additive="repl">
                                        <p:cTn id="50" dur="1" fill="hold">
                                          <p:stCondLst>
                                            <p:cond delay="0"/>
                                          </p:stCondLst>
                                        </p:cTn>
                                        <p:tgtEl>
                                          <p:spTgt spid="8214"/>
                                        </p:tgtEl>
                                        <p:attrNameLst>
                                          <p:attrName>style.visibility</p:attrName>
                                        </p:attrNameLst>
                                      </p:cBhvr>
                                      <p:to>
                                        <p:strVal val="visible"/>
                                      </p:to>
                                    </p:set>
                                  </p:childTnLst>
                                </p:cTn>
                              </p:par>
                              <p:par>
                                <p:cTn id="51" presetID="1" presetClass="entr" fill="hold" nodeType="withEffect">
                                  <p:stCondLst>
                                    <p:cond delay="0"/>
                                  </p:stCondLst>
                                  <p:childTnLst>
                                    <p:set>
                                      <p:cBhvr additive="repl">
                                        <p:cTn id="52" dur="1" fill="hold">
                                          <p:stCondLst>
                                            <p:cond delay="0"/>
                                          </p:stCondLst>
                                        </p:cTn>
                                        <p:tgtEl>
                                          <p:spTgt spid="8216">
                                            <p:txEl>
                                              <p:pRg st="2" end="2"/>
                                            </p:txEl>
                                          </p:spTgt>
                                        </p:tgtEl>
                                        <p:attrNameLst>
                                          <p:attrName>style.visibility</p:attrName>
                                        </p:attrNameLst>
                                      </p:cBhvr>
                                      <p:to>
                                        <p:strVal val="visible"/>
                                      </p:to>
                                    </p:set>
                                  </p:childTnLst>
                                </p:cTn>
                              </p:par>
                              <p:par>
                                <p:cTn id="53" presetID="1" presetClass="entr" fill="hold" grpId="0" nodeType="withEffect">
                                  <p:stCondLst>
                                    <p:cond delay="0"/>
                                  </p:stCondLst>
                                  <p:childTnLst>
                                    <p:set>
                                      <p:cBhvr additive="repl">
                                        <p:cTn id="54" dur="1" fill="hold">
                                          <p:stCondLst>
                                            <p:cond delay="0"/>
                                          </p:stCondLst>
                                        </p:cTn>
                                        <p:tgtEl>
                                          <p:spTgt spid="8217"/>
                                        </p:tgtEl>
                                        <p:attrNameLst>
                                          <p:attrName>style.visibility</p:attrName>
                                        </p:attrNameLst>
                                      </p:cBhvr>
                                      <p:to>
                                        <p:strVal val="visible"/>
                                      </p:to>
                                    </p:set>
                                  </p:childTnLst>
                                </p:cTn>
                              </p:par>
                              <p:par>
                                <p:cTn id="55" presetID="1" presetClass="entr" fill="hold" grpId="0" nodeType="withEffect">
                                  <p:stCondLst>
                                    <p:cond delay="0"/>
                                  </p:stCondLst>
                                  <p:childTnLst>
                                    <p:set>
                                      <p:cBhvr additive="repl">
                                        <p:cTn id="56" dur="1" fill="hold">
                                          <p:stCondLst>
                                            <p:cond delay="0"/>
                                          </p:stCondLst>
                                        </p:cTn>
                                        <p:tgtEl>
                                          <p:spTgt spid="821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fill="hold" nodeType="clickEffect">
                                  <p:stCondLst>
                                    <p:cond delay="0"/>
                                  </p:stCondLst>
                                  <p:childTnLst>
                                    <p:set>
                                      <p:cBhvr additive="repl">
                                        <p:cTn id="60" dur="1" fill="hold">
                                          <p:stCondLst>
                                            <p:cond delay="0"/>
                                          </p:stCondLst>
                                        </p:cTn>
                                        <p:tgtEl>
                                          <p:spTgt spid="8198"/>
                                        </p:tgtEl>
                                        <p:attrNameLst>
                                          <p:attrName>style.visibility</p:attrName>
                                        </p:attrNameLst>
                                      </p:cBhvr>
                                      <p:to>
                                        <p:strVal val="visible"/>
                                      </p:to>
                                    </p:set>
                                  </p:childTnLst>
                                </p:cTn>
                              </p:par>
                              <p:par>
                                <p:cTn id="61" presetID="1" presetClass="entr" fill="hold" nodeType="withEffect">
                                  <p:stCondLst>
                                    <p:cond delay="0"/>
                                  </p:stCondLst>
                                  <p:childTnLst>
                                    <p:set>
                                      <p:cBhvr additive="repl">
                                        <p:cTn id="62" dur="1" fill="hold">
                                          <p:stCondLst>
                                            <p:cond delay="0"/>
                                          </p:stCondLst>
                                        </p:cTn>
                                        <p:tgtEl>
                                          <p:spTgt spid="8215"/>
                                        </p:tgtEl>
                                        <p:attrNameLst>
                                          <p:attrName>style.visibility</p:attrName>
                                        </p:attrNameLst>
                                      </p:cBhvr>
                                      <p:to>
                                        <p:strVal val="visible"/>
                                      </p:to>
                                    </p:set>
                                  </p:childTnLst>
                                </p:cTn>
                              </p:par>
                              <p:par>
                                <p:cTn id="63" presetID="1" presetClass="entr" fill="hold" nodeType="withEffect">
                                  <p:stCondLst>
                                    <p:cond delay="0"/>
                                  </p:stCondLst>
                                  <p:childTnLst>
                                    <p:set>
                                      <p:cBhvr additive="repl">
                                        <p:cTn id="64" dur="1" fill="hold">
                                          <p:stCondLst>
                                            <p:cond delay="0"/>
                                          </p:stCondLst>
                                        </p:cTn>
                                        <p:tgtEl>
                                          <p:spTgt spid="82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7" grpId="0" animBg="1"/>
      <p:bldP spid="8208" grpId="0" animBg="1"/>
      <p:bldP spid="8209" grpId="0" animBg="1"/>
      <p:bldP spid="8210" grpId="0" animBg="1"/>
      <p:bldP spid="8211" grpId="0" animBg="1"/>
      <p:bldP spid="8212" grpId="0" animBg="1"/>
      <p:bldP spid="8213" grpId="0" animBg="1"/>
      <p:bldP spid="8217" grpId="0" animBg="1"/>
      <p:bldP spid="82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
          <p:cNvSpPr>
            <a:spLocks noGrp="1" noChangeArrowheads="1"/>
          </p:cNvSpPr>
          <p:nvPr>
            <p:ph type="title"/>
          </p:nvPr>
        </p:nvSpPr>
        <p:spPr>
          <a:xfrm>
            <a:off x="685800" y="228600"/>
            <a:ext cx="7727950" cy="946150"/>
          </a:xfrm>
        </p:spPr>
        <p:txBody>
          <a:bodyPr lIns="90000" tIns="46800" rIns="90000" bIns="46800"/>
          <a:lstStyle/>
          <a:p>
            <a:pPr eaLnBrk="1">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Recognizing Textual Entailment (RTE)</a:t>
            </a:r>
          </a:p>
        </p:txBody>
      </p:sp>
      <p:sp>
        <p:nvSpPr>
          <p:cNvPr id="215043" name="Rectangle 2"/>
          <p:cNvSpPr>
            <a:spLocks noGrp="1" noChangeArrowheads="1"/>
          </p:cNvSpPr>
          <p:nvPr>
            <p:ph type="body" idx="1"/>
          </p:nvPr>
        </p:nvSpPr>
        <p:spPr>
          <a:xfrm>
            <a:off x="152400" y="1358728"/>
            <a:ext cx="9199562" cy="5276850"/>
          </a:xfrm>
        </p:spPr>
        <p:txBody>
          <a:bodyPr lIns="90000" tIns="46800" rIns="90000" bIns="46800"/>
          <a:lstStyle/>
          <a:p>
            <a:pPr marL="249238" indent="-249238" eaLnBrk="1">
              <a:spcBef>
                <a:spcPts val="725"/>
              </a:spcBef>
              <a:buFont typeface="Times New Roman" pitchFamily="18"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600" dirty="0"/>
              <a:t>Premise: “A man is cutting a pickle”</a:t>
            </a:r>
          </a:p>
          <a:p>
            <a:pPr marL="249238" indent="-249238" eaLnBrk="1">
              <a:spcBef>
                <a:spcPts val="725"/>
              </a:spcBef>
              <a:buClrTx/>
              <a:buFontTx/>
              <a:buNone/>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dirty="0">
                <a:latin typeface="Symbol" pitchFamily="18" charset="2"/>
              </a:rPr>
              <a:t></a:t>
            </a:r>
            <a:r>
              <a:rPr lang="en-US" dirty="0" err="1">
                <a:latin typeface="Asana Math" pitchFamily="2" charset="0"/>
              </a:rPr>
              <a:t>x,y,z</a:t>
            </a:r>
            <a:r>
              <a:rPr lang="en-US" dirty="0">
                <a:latin typeface="Asana Math" pitchFamily="2" charset="0"/>
              </a:rPr>
              <a:t> [man(x) ∧ cut(y) ∧ agent(y, x) ∧ pickle(z) ∧ patient(y, z)]</a:t>
            </a:r>
          </a:p>
          <a:p>
            <a:pPr marL="249238" indent="-249238" eaLnBrk="1">
              <a:spcBef>
                <a:spcPts val="725"/>
              </a:spcBef>
              <a:buClrTx/>
              <a:buFontTx/>
              <a:buNone/>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endParaRPr lang="en-US" sz="2200" dirty="0">
              <a:latin typeface="Asana Math" pitchFamily="2" charset="0"/>
            </a:endParaRPr>
          </a:p>
          <a:p>
            <a:pPr marL="249238" indent="-249238" eaLnBrk="1">
              <a:spcBef>
                <a:spcPts val="725"/>
              </a:spcBef>
              <a:buFont typeface="Times New Roman" pitchFamily="18"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600" dirty="0"/>
              <a:t>Hypothesis: “A guy is slicing a cucumber”</a:t>
            </a:r>
          </a:p>
          <a:p>
            <a:pPr marL="249238" indent="-249238" eaLnBrk="1">
              <a:spcBef>
                <a:spcPts val="725"/>
              </a:spcBef>
              <a:buClrTx/>
              <a:buFontTx/>
              <a:buNone/>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dirty="0">
                <a:latin typeface="Symbol" pitchFamily="18" charset="2"/>
              </a:rPr>
              <a:t></a:t>
            </a:r>
            <a:r>
              <a:rPr lang="en-US" dirty="0" err="1">
                <a:latin typeface="Asana Math" pitchFamily="2" charset="0"/>
              </a:rPr>
              <a:t>x,y,z</a:t>
            </a:r>
            <a:r>
              <a:rPr lang="en-US" dirty="0">
                <a:latin typeface="Asana Math" pitchFamily="2" charset="0"/>
              </a:rPr>
              <a:t> [guy(x) ∧ slice(y) ∧ agent(y, x) ∧ cucumber(z) ∧ patient(y, z)]</a:t>
            </a:r>
          </a:p>
          <a:p>
            <a:pPr marL="249238" indent="-249238" eaLnBrk="1">
              <a:spcBef>
                <a:spcPts val="725"/>
              </a:spcBef>
              <a:buClrTx/>
              <a:buFontTx/>
              <a:buNone/>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endParaRPr lang="en-US" sz="2600" dirty="0">
              <a:latin typeface="Asana Math" pitchFamily="2" charset="0"/>
            </a:endParaRPr>
          </a:p>
          <a:p>
            <a:pPr marL="249238" indent="-249238" eaLnBrk="1">
              <a:spcBef>
                <a:spcPts val="725"/>
              </a:spcBef>
              <a:buFont typeface="Times New Roman" pitchFamily="18"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600" dirty="0"/>
              <a:t>Inference: Pr(Hypothesis | Premise)</a:t>
            </a:r>
          </a:p>
          <a:p>
            <a:pPr marL="1449388" lvl="1" indent="-534988" eaLnBrk="1">
              <a:buFont typeface="Times New Roman" pitchFamily="18"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600" dirty="0"/>
              <a:t>Degree of entailment</a:t>
            </a:r>
          </a:p>
        </p:txBody>
      </p:sp>
      <p:sp>
        <p:nvSpPr>
          <p:cNvPr id="215044" name="Text Box 3"/>
          <p:cNvSpPr txBox="1">
            <a:spLocks noChangeArrowheads="1"/>
          </p:cNvSpPr>
          <p:nvPr/>
        </p:nvSpPr>
        <p:spPr bwMode="auto">
          <a:xfrm>
            <a:off x="6934200" y="6400800"/>
            <a:ext cx="1905000" cy="457200"/>
          </a:xfrm>
          <a:prstGeom prst="rect">
            <a:avLst/>
          </a:prstGeom>
          <a:noFill/>
          <a:ln w="9525">
            <a:noFill/>
            <a:miter lim="800000"/>
            <a:headEnd/>
            <a:tailEnd/>
          </a:ln>
        </p:spPr>
        <p:txBody>
          <a:bodyPr lIns="90000" tIns="46800" rIns="90000" bIns="46800"/>
          <a:lstStyle/>
          <a:p>
            <a:pPr algn="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C2563F0C-3C52-45ED-859B-AF9C4299FDFB}" type="slidenum">
              <a:rPr lang="ar-SA" sz="1200">
                <a:solidFill>
                  <a:srgbClr val="000000"/>
                </a:solidFill>
                <a:latin typeface="Arial" pitchFamily="34" charset="0"/>
              </a:rPr>
              <a:pPr algn="r" defTabSz="457200">
                <a:buSzPct val="1000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12</a:t>
            </a:fld>
            <a:endParaRPr lang="ar-SA" sz="1200">
              <a:solidFill>
                <a:srgbClr val="000000"/>
              </a:solidFill>
              <a:latin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9pPr>
          </a:lstStyle>
          <a:p>
            <a:pPr algn="r" defTabSz="457200">
              <a:buSzPct val="100000"/>
            </a:pPr>
            <a:fld id="{87412363-3FA2-2742-B19B-EA68171F669E}" type="slidenum">
              <a:rPr lang="ar-SA" sz="1200"/>
              <a:pPr algn="r" defTabSz="457200">
                <a:buSzPct val="100000"/>
              </a:pPr>
              <a:t>13</a:t>
            </a:fld>
            <a:endParaRPr lang="ar-SA" sz="1200"/>
          </a:p>
        </p:txBody>
      </p:sp>
      <p:sp>
        <p:nvSpPr>
          <p:cNvPr id="12290" name="Rectangle 2"/>
          <p:cNvSpPr>
            <a:spLocks noGrp="1" noChangeArrowheads="1"/>
          </p:cNvSpPr>
          <p:nvPr>
            <p:ph type="title"/>
          </p:nvPr>
        </p:nvSpPr>
        <p:spPr>
          <a:xfrm>
            <a:off x="685800" y="228600"/>
            <a:ext cx="7727950" cy="946150"/>
          </a:xfrm>
          <a:ln/>
        </p:spPr>
        <p:txBody>
          <a:bodyPr lIns="90000" tIns="46800" rIns="90000" bIns="4680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Distributional Lexical Rules</a:t>
            </a:r>
          </a:p>
        </p:txBody>
      </p:sp>
      <p:sp>
        <p:nvSpPr>
          <p:cNvPr id="12291" name="Rectangle 3"/>
          <p:cNvSpPr>
            <a:spLocks noGrp="1" noChangeArrowheads="1"/>
          </p:cNvSpPr>
          <p:nvPr>
            <p:ph type="body" idx="1"/>
          </p:nvPr>
        </p:nvSpPr>
        <p:spPr>
          <a:xfrm>
            <a:off x="685800" y="1371600"/>
            <a:ext cx="7924800" cy="5467350"/>
          </a:xfrm>
          <a:ln/>
        </p:spPr>
        <p:txBody>
          <a:bodyPr lIns="90000" tIns="46800" rIns="90000" bIns="46800">
            <a:normAutofit/>
          </a:bodyPr>
          <a:lstStyle/>
          <a:p>
            <a:pPr marL="249238" indent="-249238">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800" dirty="0"/>
              <a:t>For </a:t>
            </a:r>
            <a:r>
              <a:rPr lang="en-US" sz="2800" u="sng" dirty="0"/>
              <a:t>all pairs</a:t>
            </a:r>
            <a:r>
              <a:rPr lang="en-US" sz="2800" dirty="0"/>
              <a:t> of words (</a:t>
            </a:r>
            <a:r>
              <a:rPr lang="en-US" sz="2800" i="1" dirty="0"/>
              <a:t>a, b</a:t>
            </a:r>
            <a:r>
              <a:rPr lang="en-US" sz="2800" dirty="0"/>
              <a:t>) where </a:t>
            </a:r>
            <a:r>
              <a:rPr lang="en-US" sz="2800" i="1" dirty="0"/>
              <a:t>a </a:t>
            </a:r>
            <a:r>
              <a:rPr lang="en-US" sz="2800" dirty="0"/>
              <a:t>is in </a:t>
            </a:r>
            <a:r>
              <a:rPr lang="en-US" sz="2800" i="1" dirty="0"/>
              <a:t>S1 </a:t>
            </a:r>
            <a:r>
              <a:rPr lang="en-US" sz="2800" dirty="0"/>
              <a:t>and </a:t>
            </a:r>
            <a:r>
              <a:rPr lang="en-US" sz="2800" i="1" dirty="0"/>
              <a:t>b </a:t>
            </a:r>
            <a:r>
              <a:rPr lang="en-US" sz="2800" dirty="0"/>
              <a:t>is in </a:t>
            </a:r>
            <a:r>
              <a:rPr lang="en-US" sz="2800" i="1" dirty="0"/>
              <a:t>S2</a:t>
            </a:r>
            <a:r>
              <a:rPr lang="en-US" sz="2800" dirty="0"/>
              <a:t> add a soft rule relating the two</a:t>
            </a:r>
          </a:p>
          <a:p>
            <a:pPr marL="685800" lvl="1" indent="-228600">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dirty="0">
                <a:latin typeface="Symbol" charset="0"/>
              </a:rPr>
              <a:t></a:t>
            </a:r>
            <a:r>
              <a:rPr lang="en-US" sz="2400" dirty="0">
                <a:latin typeface="Asana Math" charset="0"/>
              </a:rPr>
              <a:t>x a(x) → b(x)	  </a:t>
            </a:r>
            <a:r>
              <a:rPr lang="en-US" sz="2400" b="1" dirty="0">
                <a:latin typeface="Asana Math" charset="0"/>
              </a:rPr>
              <a:t>| </a:t>
            </a:r>
            <a:r>
              <a:rPr lang="en-US" sz="2400" dirty="0" err="1">
                <a:latin typeface="Asana Math" charset="0"/>
              </a:rPr>
              <a:t>wt</a:t>
            </a:r>
            <a:r>
              <a:rPr lang="en-US" sz="2400" dirty="0">
                <a:latin typeface="Asana Math" charset="0"/>
              </a:rPr>
              <a:t>(a, b)</a:t>
            </a:r>
          </a:p>
          <a:p>
            <a:pPr marL="685800" lvl="1" indent="-228600">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dirty="0" err="1">
                <a:latin typeface="Asana Math" charset="0"/>
              </a:rPr>
              <a:t>wt</a:t>
            </a:r>
            <a:r>
              <a:rPr lang="en-US" sz="2400" dirty="0">
                <a:latin typeface="Asana Math" charset="0"/>
              </a:rPr>
              <a:t>(a, b) = f( </a:t>
            </a:r>
            <a:r>
              <a:rPr lang="en-US" sz="2400" dirty="0" err="1">
                <a:latin typeface="Asana Math" charset="0"/>
              </a:rPr>
              <a:t>cos</a:t>
            </a:r>
            <a:r>
              <a:rPr lang="en-US" sz="2400" dirty="0">
                <a:latin typeface="Asana Math" charset="0"/>
              </a:rPr>
              <a:t>(a, b) )</a:t>
            </a:r>
          </a:p>
          <a:p>
            <a:pPr marL="249238" indent="-249238">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800" dirty="0"/>
              <a:t>Premise: “A man is cutting  pickles”</a:t>
            </a:r>
          </a:p>
          <a:p>
            <a:pPr marL="249238" indent="-249238">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800" dirty="0"/>
              <a:t>Hypothesis: “A guy is slicing cucumber”</a:t>
            </a:r>
          </a:p>
          <a:p>
            <a:pPr marL="685800" lvl="1" indent="-228600">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dirty="0">
                <a:latin typeface="Symbol" charset="0"/>
              </a:rPr>
              <a:t></a:t>
            </a:r>
            <a:r>
              <a:rPr lang="en-US" sz="2400" dirty="0">
                <a:latin typeface="Asana Math" charset="0"/>
              </a:rPr>
              <a:t>x man(x) → guy(x)	</a:t>
            </a:r>
            <a:r>
              <a:rPr lang="en-US" sz="2400" b="1" dirty="0">
                <a:latin typeface="Asana Math" charset="0"/>
              </a:rPr>
              <a:t>| </a:t>
            </a:r>
            <a:r>
              <a:rPr lang="en-US" sz="2400" dirty="0" err="1">
                <a:latin typeface="Asana Math" charset="0"/>
              </a:rPr>
              <a:t>wt</a:t>
            </a:r>
            <a:r>
              <a:rPr lang="en-US" sz="2400" dirty="0">
                <a:latin typeface="Asana Math" charset="0"/>
              </a:rPr>
              <a:t>(man, guy)</a:t>
            </a:r>
          </a:p>
          <a:p>
            <a:pPr marL="685800" lvl="1" indent="-228600">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dirty="0">
                <a:latin typeface="Symbol" charset="0"/>
              </a:rPr>
              <a:t></a:t>
            </a:r>
            <a:r>
              <a:rPr lang="en-US" sz="2400" dirty="0">
                <a:latin typeface="Asana Math" charset="0"/>
              </a:rPr>
              <a:t>x cut(x) → slice(x)	</a:t>
            </a:r>
            <a:r>
              <a:rPr lang="en-US" sz="2400" b="1" dirty="0">
                <a:latin typeface="Asana Math" charset="0"/>
              </a:rPr>
              <a:t>| </a:t>
            </a:r>
            <a:r>
              <a:rPr lang="en-US" sz="2400" dirty="0" err="1">
                <a:latin typeface="Asana Math" charset="0"/>
              </a:rPr>
              <a:t>wt</a:t>
            </a:r>
            <a:r>
              <a:rPr lang="en-US" sz="2400" dirty="0">
                <a:latin typeface="Asana Math" charset="0"/>
              </a:rPr>
              <a:t>(cut, slice)</a:t>
            </a:r>
          </a:p>
          <a:p>
            <a:pPr marL="685800" lvl="1" indent="-228600">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dirty="0">
                <a:latin typeface="Symbol" charset="0"/>
              </a:rPr>
              <a:t></a:t>
            </a:r>
            <a:r>
              <a:rPr lang="en-US" sz="2400" dirty="0">
                <a:latin typeface="Asana Math" charset="0"/>
              </a:rPr>
              <a:t>x pickle(x) → cucumber(x)	</a:t>
            </a:r>
            <a:r>
              <a:rPr lang="en-US" sz="2400" b="1" dirty="0">
                <a:latin typeface="Asana Math" charset="0"/>
              </a:rPr>
              <a:t>| </a:t>
            </a:r>
            <a:r>
              <a:rPr lang="en-US" sz="2400" dirty="0" err="1">
                <a:latin typeface="Asana Math" charset="0"/>
              </a:rPr>
              <a:t>wt</a:t>
            </a:r>
            <a:r>
              <a:rPr lang="en-US" sz="2400" dirty="0">
                <a:latin typeface="Asana Math" charset="0"/>
              </a:rPr>
              <a:t>(pickle, cucumber)</a:t>
            </a:r>
          </a:p>
          <a:p>
            <a:pPr marL="685800" lvl="1" indent="-228600">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dirty="0">
                <a:latin typeface="Symbol" charset="0"/>
              </a:rPr>
              <a:t></a:t>
            </a:r>
            <a:r>
              <a:rPr lang="en-US" sz="2400" dirty="0">
                <a:latin typeface="Asana Math" charset="0"/>
              </a:rPr>
              <a:t>x man(x) → cucumber(x)	</a:t>
            </a:r>
            <a:r>
              <a:rPr lang="en-US" sz="2400" b="1" dirty="0">
                <a:latin typeface="Asana Math" charset="0"/>
              </a:rPr>
              <a:t>| </a:t>
            </a:r>
            <a:r>
              <a:rPr lang="en-US" sz="2400" dirty="0" err="1">
                <a:latin typeface="Asana Math" charset="0"/>
              </a:rPr>
              <a:t>wt</a:t>
            </a:r>
            <a:r>
              <a:rPr lang="en-US" sz="2400" dirty="0">
                <a:latin typeface="Asana Math" charset="0"/>
              </a:rPr>
              <a:t>(man, cucumber)</a:t>
            </a:r>
          </a:p>
          <a:p>
            <a:pPr marL="685800" lvl="1" indent="-228600">
              <a:buFont typeface="Times New Roman" charset="0"/>
              <a:buChar char="–"/>
              <a:tabLst>
                <a:tab pos="249238" algn="l"/>
                <a:tab pos="361950" algn="l"/>
                <a:tab pos="819150" algn="l"/>
                <a:tab pos="1276350" algn="l"/>
                <a:tab pos="1733550" algn="l"/>
                <a:tab pos="2190750" algn="l"/>
                <a:tab pos="2647950" algn="l"/>
                <a:tab pos="3105150" algn="l"/>
                <a:tab pos="3562350" algn="l"/>
                <a:tab pos="4019550" algn="l"/>
                <a:tab pos="4476750" algn="l"/>
                <a:tab pos="4933950" algn="l"/>
                <a:tab pos="5391150" algn="l"/>
                <a:tab pos="5848350" algn="l"/>
                <a:tab pos="6305550" algn="l"/>
                <a:tab pos="6762750" algn="l"/>
                <a:tab pos="7219950" algn="l"/>
                <a:tab pos="7677150" algn="l"/>
                <a:tab pos="8134350" algn="l"/>
                <a:tab pos="8591550" algn="l"/>
                <a:tab pos="9048750" algn="l"/>
              </a:tabLst>
            </a:pPr>
            <a:r>
              <a:rPr lang="en-US" sz="2400" dirty="0">
                <a:latin typeface="Symbol" charset="0"/>
              </a:rPr>
              <a:t></a:t>
            </a:r>
            <a:r>
              <a:rPr lang="en-US" sz="2400" dirty="0">
                <a:latin typeface="Asana Math" charset="0"/>
              </a:rPr>
              <a:t>x pickle(x) → guy(x)	</a:t>
            </a:r>
            <a:r>
              <a:rPr lang="en-US" sz="2400" b="1" dirty="0">
                <a:latin typeface="Asana Math" charset="0"/>
              </a:rPr>
              <a:t>| </a:t>
            </a:r>
            <a:r>
              <a:rPr lang="en-US" sz="2400" dirty="0" err="1">
                <a:latin typeface="Asana Math" charset="0"/>
              </a:rPr>
              <a:t>wt</a:t>
            </a:r>
            <a:r>
              <a:rPr lang="en-US" sz="2400" dirty="0">
                <a:latin typeface="Asana Math" charset="0"/>
              </a:rPr>
              <a:t>(pickle, guy)</a:t>
            </a:r>
          </a:p>
        </p:txBody>
      </p:sp>
      <p:sp>
        <p:nvSpPr>
          <p:cNvPr id="12292" name="Text Box 4"/>
          <p:cNvSpPr txBox="1">
            <a:spLocks noChangeArrowheads="1"/>
          </p:cNvSpPr>
          <p:nvPr/>
        </p:nvSpPr>
        <p:spPr bwMode="auto">
          <a:xfrm>
            <a:off x="2928980" y="2667000"/>
            <a:ext cx="1600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5pPr>
            <a:lvl6pPr marL="25146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6pPr>
            <a:lvl7pPr marL="29718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7pPr>
            <a:lvl8pPr marL="34290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8pPr>
            <a:lvl9pPr marL="3886200" indent="-228600" fontAlgn="base">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Arial" charset="0"/>
                <a:ea typeface="ＭＳ Ｐゴシック" charset="0"/>
                <a:cs typeface="Arial" charset="0"/>
              </a:defRPr>
            </a:lvl9pPr>
          </a:lstStyle>
          <a:p>
            <a:pPr defTabSz="457200">
              <a:spcBef>
                <a:spcPts val="875"/>
              </a:spcBef>
              <a:buSzPct val="100000"/>
            </a:pPr>
            <a:r>
              <a:rPr lang="en-US" sz="1400" dirty="0"/>
              <a:t>→  →</a:t>
            </a:r>
          </a:p>
        </p:txBody>
      </p:sp>
    </p:spTree>
    <p:extLst>
      <p:ext uri="{BB962C8B-B14F-4D97-AF65-F5344CB8AC3E}">
        <p14:creationId xmlns:p14="http://schemas.microsoft.com/office/powerpoint/2010/main" val="392863819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fill="hold" nodeType="withEffect">
                                  <p:stCondLst>
                                    <p:cond delay="0"/>
                                  </p:stCondLst>
                                  <p:childTnLst>
                                    <p:set>
                                      <p:cBhvr additive="repl">
                                        <p:cTn id="8" dur="1" fill="hold">
                                          <p:stCondLst>
                                            <p:cond delay="0"/>
                                          </p:stCondLst>
                                        </p:cTn>
                                        <p:tgtEl>
                                          <p:spTgt spid="12291">
                                            <p:txEl>
                                              <p:pRg st="4" end="4"/>
                                            </p:txEl>
                                          </p:spTgt>
                                        </p:tgtEl>
                                        <p:attrNameLst>
                                          <p:attrName>style.visibility</p:attrName>
                                        </p:attrNameLst>
                                      </p:cBhvr>
                                      <p:to>
                                        <p:strVal val="visible"/>
                                      </p:to>
                                    </p:set>
                                  </p:childTnLst>
                                </p:cTn>
                              </p:par>
                              <p:par>
                                <p:cTn id="9" presetID="1" presetClass="entr" fill="hold" nodeType="withEffect">
                                  <p:stCondLst>
                                    <p:cond delay="0"/>
                                  </p:stCondLst>
                                  <p:childTnLst>
                                    <p:set>
                                      <p:cBhvr additive="repl">
                                        <p:cTn id="10" dur="1" fill="hold">
                                          <p:stCondLst>
                                            <p:cond delay="0"/>
                                          </p:stCondLst>
                                        </p:cTn>
                                        <p:tgtEl>
                                          <p:spTgt spid="12291">
                                            <p:txEl>
                                              <p:pRg st="5" end="5"/>
                                            </p:txEl>
                                          </p:spTgt>
                                        </p:tgtEl>
                                        <p:attrNameLst>
                                          <p:attrName>style.visibility</p:attrName>
                                        </p:attrNameLst>
                                      </p:cBhvr>
                                      <p:to>
                                        <p:strVal val="visible"/>
                                      </p:to>
                                    </p:set>
                                  </p:childTnLst>
                                </p:cTn>
                              </p:par>
                              <p:par>
                                <p:cTn id="11" presetID="1" presetClass="entr" fill="hold" nodeType="withEffect">
                                  <p:stCondLst>
                                    <p:cond delay="0"/>
                                  </p:stCondLst>
                                  <p:childTnLst>
                                    <p:set>
                                      <p:cBhvr additive="repl">
                                        <p:cTn id="12" dur="1" fill="hold">
                                          <p:stCondLst>
                                            <p:cond delay="0"/>
                                          </p:stCondLst>
                                        </p:cTn>
                                        <p:tgtEl>
                                          <p:spTgt spid="12291">
                                            <p:txEl>
                                              <p:pRg st="6" end="6"/>
                                            </p:txEl>
                                          </p:spTgt>
                                        </p:tgtEl>
                                        <p:attrNameLst>
                                          <p:attrName>style.visibility</p:attrName>
                                        </p:attrNameLst>
                                      </p:cBhvr>
                                      <p:to>
                                        <p:strVal val="visible"/>
                                      </p:to>
                                    </p:set>
                                  </p:childTnLst>
                                </p:cTn>
                              </p:par>
                              <p:par>
                                <p:cTn id="13" presetID="1" presetClass="entr" fill="hold" nodeType="withEffect">
                                  <p:stCondLst>
                                    <p:cond delay="0"/>
                                  </p:stCondLst>
                                  <p:childTnLst>
                                    <p:set>
                                      <p:cBhvr additive="repl">
                                        <p:cTn id="14" dur="1" fill="hold">
                                          <p:stCondLst>
                                            <p:cond delay="0"/>
                                          </p:stCondLst>
                                        </p:cTn>
                                        <p:tgtEl>
                                          <p:spTgt spid="12291">
                                            <p:txEl>
                                              <p:pRg st="7" end="7"/>
                                            </p:txEl>
                                          </p:spTgt>
                                        </p:tgtEl>
                                        <p:attrNameLst>
                                          <p:attrName>style.visibility</p:attrName>
                                        </p:attrNameLst>
                                      </p:cBhvr>
                                      <p:to>
                                        <p:strVal val="visible"/>
                                      </p:to>
                                    </p:set>
                                  </p:childTnLst>
                                </p:cTn>
                              </p:par>
                              <p:par>
                                <p:cTn id="15" presetID="1" presetClass="entr" fill="hold" nodeType="withEffect">
                                  <p:stCondLst>
                                    <p:cond delay="0"/>
                                  </p:stCondLst>
                                  <p:childTnLst>
                                    <p:set>
                                      <p:cBhvr additive="repl">
                                        <p:cTn id="16" dur="1" fill="hold">
                                          <p:stCondLst>
                                            <p:cond delay="0"/>
                                          </p:stCondLst>
                                        </p:cTn>
                                        <p:tgtEl>
                                          <p:spTgt spid="12291">
                                            <p:txEl>
                                              <p:pRg st="8" end="8"/>
                                            </p:txEl>
                                          </p:spTgt>
                                        </p:tgtEl>
                                        <p:attrNameLst>
                                          <p:attrName>style.visibility</p:attrName>
                                        </p:attrNameLst>
                                      </p:cBhvr>
                                      <p:to>
                                        <p:strVal val="visible"/>
                                      </p:to>
                                    </p:set>
                                  </p:childTnLst>
                                </p:cTn>
                              </p:par>
                              <p:par>
                                <p:cTn id="17" presetID="1" presetClass="entr" fill="hold" nodeType="withEffect">
                                  <p:stCondLst>
                                    <p:cond delay="0"/>
                                  </p:stCondLst>
                                  <p:childTnLst>
                                    <p:set>
                                      <p:cBhvr additive="repl">
                                        <p:cTn id="18" dur="1" fill="hold">
                                          <p:stCondLst>
                                            <p:cond delay="0"/>
                                          </p:stCondLst>
                                        </p:cTn>
                                        <p:tgtEl>
                                          <p:spTgt spid="122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59E8D-E488-4E3A-8323-740F7BB2908C}"/>
              </a:ext>
            </a:extLst>
          </p:cNvPr>
          <p:cNvSpPr>
            <a:spLocks noGrp="1"/>
          </p:cNvSpPr>
          <p:nvPr>
            <p:ph type="title"/>
          </p:nvPr>
        </p:nvSpPr>
        <p:spPr/>
        <p:txBody>
          <a:bodyPr/>
          <a:lstStyle/>
          <a:p>
            <a:r>
              <a:rPr lang="en-US" dirty="0"/>
              <a:t>Extension to QA</a:t>
            </a:r>
          </a:p>
        </p:txBody>
      </p:sp>
      <p:sp>
        <p:nvSpPr>
          <p:cNvPr id="3" name="Content Placeholder 2">
            <a:extLst>
              <a:ext uri="{FF2B5EF4-FFF2-40B4-BE49-F238E27FC236}">
                <a16:creationId xmlns:a16="http://schemas.microsoft.com/office/drawing/2014/main" id="{319145C4-0A1B-4DF4-ABF5-9C1738915150}"/>
              </a:ext>
            </a:extLst>
          </p:cNvPr>
          <p:cNvSpPr>
            <a:spLocks noGrp="1"/>
          </p:cNvSpPr>
          <p:nvPr>
            <p:ph idx="1"/>
          </p:nvPr>
        </p:nvSpPr>
        <p:spPr/>
        <p:txBody>
          <a:bodyPr/>
          <a:lstStyle/>
          <a:p>
            <a:r>
              <a:rPr lang="en-US" dirty="0"/>
              <a:t>Could extend approach to QA by generating constructive proofs of existentially quantified queries in probabilistic logic as in logic programming (e.g. Prolog).</a:t>
            </a:r>
          </a:p>
        </p:txBody>
      </p:sp>
      <p:sp>
        <p:nvSpPr>
          <p:cNvPr id="4" name="Slide Number Placeholder 3">
            <a:extLst>
              <a:ext uri="{FF2B5EF4-FFF2-40B4-BE49-F238E27FC236}">
                <a16:creationId xmlns:a16="http://schemas.microsoft.com/office/drawing/2014/main" id="{71998D18-16E5-4D7E-9E5D-1BFE24C9ACC5}"/>
              </a:ext>
            </a:extLst>
          </p:cNvPr>
          <p:cNvSpPr>
            <a:spLocks noGrp="1"/>
          </p:cNvSpPr>
          <p:nvPr>
            <p:ph type="sldNum" sz="quarter" idx="11"/>
          </p:nvPr>
        </p:nvSpPr>
        <p:spPr/>
        <p:txBody>
          <a:bodyPr/>
          <a:lstStyle/>
          <a:p>
            <a:fld id="{1E9E53C0-BBD4-4B19-A908-DE3CF7B165B1}" type="slidenum">
              <a:rPr lang="en-US" smtClean="0"/>
              <a:pPr/>
              <a:t>14</a:t>
            </a:fld>
            <a:endParaRPr lang="en-US">
              <a:latin typeface="+mn-lt"/>
            </a:endParaRPr>
          </a:p>
        </p:txBody>
      </p:sp>
    </p:spTree>
    <p:extLst>
      <p:ext uri="{BB962C8B-B14F-4D97-AF65-F5344CB8AC3E}">
        <p14:creationId xmlns:p14="http://schemas.microsoft.com/office/powerpoint/2010/main" val="227004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C77E-D301-44FC-9A67-1A30F51F2C3D}"/>
              </a:ext>
            </a:extLst>
          </p:cNvPr>
          <p:cNvSpPr>
            <a:spLocks noGrp="1"/>
          </p:cNvSpPr>
          <p:nvPr>
            <p:ph type="title"/>
          </p:nvPr>
        </p:nvSpPr>
        <p:spPr/>
        <p:txBody>
          <a:bodyPr/>
          <a:lstStyle/>
          <a:p>
            <a:r>
              <a:rPr lang="en-US" dirty="0"/>
              <a:t>Neuro-Symbolic Integration</a:t>
            </a:r>
          </a:p>
        </p:txBody>
      </p:sp>
      <p:sp>
        <p:nvSpPr>
          <p:cNvPr id="3" name="Content Placeholder 2">
            <a:extLst>
              <a:ext uri="{FF2B5EF4-FFF2-40B4-BE49-F238E27FC236}">
                <a16:creationId xmlns:a16="http://schemas.microsoft.com/office/drawing/2014/main" id="{A54E215B-9CC9-449D-82FB-A1BA7F9993AB}"/>
              </a:ext>
            </a:extLst>
          </p:cNvPr>
          <p:cNvSpPr>
            <a:spLocks noGrp="1"/>
          </p:cNvSpPr>
          <p:nvPr>
            <p:ph idx="1"/>
          </p:nvPr>
        </p:nvSpPr>
        <p:spPr/>
        <p:txBody>
          <a:bodyPr/>
          <a:lstStyle/>
          <a:p>
            <a:r>
              <a:rPr lang="en-US" dirty="0"/>
              <a:t>Can also integrate logical and vector approaches using deep learning.</a:t>
            </a:r>
          </a:p>
        </p:txBody>
      </p:sp>
      <p:sp>
        <p:nvSpPr>
          <p:cNvPr id="4" name="Slide Number Placeholder 3">
            <a:extLst>
              <a:ext uri="{FF2B5EF4-FFF2-40B4-BE49-F238E27FC236}">
                <a16:creationId xmlns:a16="http://schemas.microsoft.com/office/drawing/2014/main" id="{C9D0F6E7-8805-4CA0-A63C-9297C07136C6}"/>
              </a:ext>
            </a:extLst>
          </p:cNvPr>
          <p:cNvSpPr>
            <a:spLocks noGrp="1"/>
          </p:cNvSpPr>
          <p:nvPr>
            <p:ph type="sldNum" sz="quarter" idx="11"/>
          </p:nvPr>
        </p:nvSpPr>
        <p:spPr/>
        <p:txBody>
          <a:bodyPr/>
          <a:lstStyle/>
          <a:p>
            <a:fld id="{1E9E53C0-BBD4-4B19-A908-DE3CF7B165B1}" type="slidenum">
              <a:rPr lang="en-US" smtClean="0"/>
              <a:pPr/>
              <a:t>15</a:t>
            </a:fld>
            <a:endParaRPr lang="en-US">
              <a:latin typeface="+mn-lt"/>
            </a:endParaRPr>
          </a:p>
        </p:txBody>
      </p:sp>
    </p:spTree>
    <p:extLst>
      <p:ext uri="{BB962C8B-B14F-4D97-AF65-F5344CB8AC3E}">
        <p14:creationId xmlns:p14="http://schemas.microsoft.com/office/powerpoint/2010/main" val="177171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47797-0EA3-46A1-8533-93527D6671CC}"/>
              </a:ext>
            </a:extLst>
          </p:cNvPr>
          <p:cNvSpPr>
            <a:spLocks noGrp="1"/>
          </p:cNvSpPr>
          <p:nvPr>
            <p:ph type="title"/>
          </p:nvPr>
        </p:nvSpPr>
        <p:spPr/>
        <p:txBody>
          <a:bodyPr/>
          <a:lstStyle/>
          <a:p>
            <a:r>
              <a:rPr lang="en-US" dirty="0"/>
              <a:t>Modular NN’s</a:t>
            </a:r>
          </a:p>
        </p:txBody>
      </p:sp>
      <p:sp>
        <p:nvSpPr>
          <p:cNvPr id="3" name="Content Placeholder 2">
            <a:extLst>
              <a:ext uri="{FF2B5EF4-FFF2-40B4-BE49-F238E27FC236}">
                <a16:creationId xmlns:a16="http://schemas.microsoft.com/office/drawing/2014/main" id="{E4AD75E2-53C1-4A9C-99C9-341C445590C8}"/>
              </a:ext>
            </a:extLst>
          </p:cNvPr>
          <p:cNvSpPr>
            <a:spLocks noGrp="1"/>
          </p:cNvSpPr>
          <p:nvPr>
            <p:ph idx="1"/>
          </p:nvPr>
        </p:nvSpPr>
        <p:spPr>
          <a:xfrm>
            <a:off x="685800" y="1371600"/>
            <a:ext cx="7772400" cy="1828800"/>
          </a:xfrm>
        </p:spPr>
        <p:txBody>
          <a:bodyPr/>
          <a:lstStyle/>
          <a:p>
            <a:r>
              <a:rPr lang="en-US" dirty="0"/>
              <a:t>An existing approach to integrating the two is Andreas et al.’s Neural Module Networks (NAACL 2016, ICCV 2017, ECCV 2018)</a:t>
            </a:r>
          </a:p>
        </p:txBody>
      </p:sp>
      <p:sp>
        <p:nvSpPr>
          <p:cNvPr id="4" name="Slide Number Placeholder 3">
            <a:extLst>
              <a:ext uri="{FF2B5EF4-FFF2-40B4-BE49-F238E27FC236}">
                <a16:creationId xmlns:a16="http://schemas.microsoft.com/office/drawing/2014/main" id="{457D5627-7EC6-401E-A0C8-64AC576E2ECE}"/>
              </a:ext>
            </a:extLst>
          </p:cNvPr>
          <p:cNvSpPr>
            <a:spLocks noGrp="1"/>
          </p:cNvSpPr>
          <p:nvPr>
            <p:ph type="sldNum" sz="quarter" idx="11"/>
          </p:nvPr>
        </p:nvSpPr>
        <p:spPr/>
        <p:txBody>
          <a:bodyPr/>
          <a:lstStyle/>
          <a:p>
            <a:fld id="{C807B0A0-3952-48D0-A831-2CBA31B04643}" type="slidenum">
              <a:rPr lang="en-US" smtClean="0"/>
              <a:pPr/>
              <a:t>16</a:t>
            </a:fld>
            <a:endParaRPr lang="en-US">
              <a:latin typeface="+mn-lt"/>
            </a:endParaRPr>
          </a:p>
        </p:txBody>
      </p:sp>
      <p:pic>
        <p:nvPicPr>
          <p:cNvPr id="6" name="Picture 5">
            <a:extLst>
              <a:ext uri="{FF2B5EF4-FFF2-40B4-BE49-F238E27FC236}">
                <a16:creationId xmlns:a16="http://schemas.microsoft.com/office/drawing/2014/main" id="{D4674391-8936-4E07-B26B-D150CF46B87E}"/>
              </a:ext>
            </a:extLst>
          </p:cNvPr>
          <p:cNvPicPr>
            <a:picLocks noChangeAspect="1"/>
          </p:cNvPicPr>
          <p:nvPr/>
        </p:nvPicPr>
        <p:blipFill>
          <a:blip r:embed="rId2" cstate="print"/>
          <a:stretch>
            <a:fillRect/>
          </a:stretch>
        </p:blipFill>
        <p:spPr>
          <a:xfrm>
            <a:off x="1524000" y="3013988"/>
            <a:ext cx="2590800" cy="3810874"/>
          </a:xfrm>
          <a:prstGeom prst="rect">
            <a:avLst/>
          </a:prstGeom>
        </p:spPr>
      </p:pic>
      <p:pic>
        <p:nvPicPr>
          <p:cNvPr id="7" name="Picture 6">
            <a:extLst>
              <a:ext uri="{FF2B5EF4-FFF2-40B4-BE49-F238E27FC236}">
                <a16:creationId xmlns:a16="http://schemas.microsoft.com/office/drawing/2014/main" id="{E5E3826A-A364-40B0-B5A4-4284D77E4C85}"/>
              </a:ext>
            </a:extLst>
          </p:cNvPr>
          <p:cNvPicPr>
            <a:picLocks noChangeAspect="1"/>
          </p:cNvPicPr>
          <p:nvPr/>
        </p:nvPicPr>
        <p:blipFill>
          <a:blip r:embed="rId3" cstate="print"/>
          <a:stretch>
            <a:fillRect/>
          </a:stretch>
        </p:blipFill>
        <p:spPr>
          <a:xfrm>
            <a:off x="4581986" y="3124200"/>
            <a:ext cx="3876214" cy="3158211"/>
          </a:xfrm>
          <a:prstGeom prst="rect">
            <a:avLst/>
          </a:prstGeom>
        </p:spPr>
      </p:pic>
    </p:spTree>
    <p:extLst>
      <p:ext uri="{BB962C8B-B14F-4D97-AF65-F5344CB8AC3E}">
        <p14:creationId xmlns:p14="http://schemas.microsoft.com/office/powerpoint/2010/main" val="154787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7020-17BC-47E9-97B3-75188A33BA95}"/>
              </a:ext>
            </a:extLst>
          </p:cNvPr>
          <p:cNvSpPr>
            <a:spLocks noGrp="1"/>
          </p:cNvSpPr>
          <p:nvPr>
            <p:ph type="title"/>
          </p:nvPr>
        </p:nvSpPr>
        <p:spPr/>
        <p:txBody>
          <a:bodyPr/>
          <a:lstStyle/>
          <a:p>
            <a:r>
              <a:rPr lang="en-US" dirty="0"/>
              <a:t>NMN’s to N2NMNs</a:t>
            </a:r>
          </a:p>
        </p:txBody>
      </p:sp>
      <p:sp>
        <p:nvSpPr>
          <p:cNvPr id="3" name="Content Placeholder 2">
            <a:extLst>
              <a:ext uri="{FF2B5EF4-FFF2-40B4-BE49-F238E27FC236}">
                <a16:creationId xmlns:a16="http://schemas.microsoft.com/office/drawing/2014/main" id="{558B524B-6810-4D89-B8D9-273705603B4B}"/>
              </a:ext>
            </a:extLst>
          </p:cNvPr>
          <p:cNvSpPr>
            <a:spLocks noGrp="1"/>
          </p:cNvSpPr>
          <p:nvPr>
            <p:ph idx="1"/>
          </p:nvPr>
        </p:nvSpPr>
        <p:spPr/>
        <p:txBody>
          <a:bodyPr/>
          <a:lstStyle/>
          <a:p>
            <a:r>
              <a:rPr lang="en-US" dirty="0"/>
              <a:t>NMNs used a fixed parser to construct the module  layout, newer end-to-end version learns to construct the right layout.</a:t>
            </a:r>
          </a:p>
        </p:txBody>
      </p:sp>
      <p:sp>
        <p:nvSpPr>
          <p:cNvPr id="4" name="Slide Number Placeholder 3">
            <a:extLst>
              <a:ext uri="{FF2B5EF4-FFF2-40B4-BE49-F238E27FC236}">
                <a16:creationId xmlns:a16="http://schemas.microsoft.com/office/drawing/2014/main" id="{7B8C0CF7-C5A3-4086-81FF-33FF305987CD}"/>
              </a:ext>
            </a:extLst>
          </p:cNvPr>
          <p:cNvSpPr>
            <a:spLocks noGrp="1"/>
          </p:cNvSpPr>
          <p:nvPr>
            <p:ph type="sldNum" sz="quarter" idx="11"/>
          </p:nvPr>
        </p:nvSpPr>
        <p:spPr/>
        <p:txBody>
          <a:bodyPr/>
          <a:lstStyle/>
          <a:p>
            <a:fld id="{C807B0A0-3952-48D0-A831-2CBA31B04643}" type="slidenum">
              <a:rPr lang="en-US" smtClean="0"/>
              <a:pPr/>
              <a:t>17</a:t>
            </a:fld>
            <a:endParaRPr lang="en-US">
              <a:latin typeface="+mn-lt"/>
            </a:endParaRPr>
          </a:p>
        </p:txBody>
      </p:sp>
      <p:pic>
        <p:nvPicPr>
          <p:cNvPr id="5" name="Picture 4">
            <a:extLst>
              <a:ext uri="{FF2B5EF4-FFF2-40B4-BE49-F238E27FC236}">
                <a16:creationId xmlns:a16="http://schemas.microsoft.com/office/drawing/2014/main" id="{7AD76BB0-A06A-4B4A-9E92-AC830B5E4C4E}"/>
              </a:ext>
            </a:extLst>
          </p:cNvPr>
          <p:cNvPicPr>
            <a:picLocks noChangeAspect="1"/>
          </p:cNvPicPr>
          <p:nvPr/>
        </p:nvPicPr>
        <p:blipFill>
          <a:blip r:embed="rId2" cstate="print"/>
          <a:stretch>
            <a:fillRect/>
          </a:stretch>
        </p:blipFill>
        <p:spPr>
          <a:xfrm>
            <a:off x="1127224" y="3048000"/>
            <a:ext cx="6889551" cy="3581400"/>
          </a:xfrm>
          <a:prstGeom prst="rect">
            <a:avLst/>
          </a:prstGeom>
        </p:spPr>
      </p:pic>
    </p:spTree>
    <p:extLst>
      <p:ext uri="{BB962C8B-B14F-4D97-AF65-F5344CB8AC3E}">
        <p14:creationId xmlns:p14="http://schemas.microsoft.com/office/powerpoint/2010/main" val="3536374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Theorem Proving (NTP)</a:t>
            </a:r>
          </a:p>
        </p:txBody>
      </p:sp>
      <p:sp>
        <p:nvSpPr>
          <p:cNvPr id="3" name="Content Placeholder 2"/>
          <p:cNvSpPr>
            <a:spLocks noGrp="1"/>
          </p:cNvSpPr>
          <p:nvPr>
            <p:ph idx="1"/>
          </p:nvPr>
        </p:nvSpPr>
        <p:spPr/>
        <p:txBody>
          <a:bodyPr/>
          <a:lstStyle/>
          <a:p>
            <a:r>
              <a:rPr lang="en-US" sz="2800" dirty="0"/>
              <a:t>NTPs (</a:t>
            </a:r>
            <a:r>
              <a:rPr lang="en-US" sz="2800" dirty="0" err="1"/>
              <a:t>Rocktaschel</a:t>
            </a:r>
            <a:r>
              <a:rPr lang="en-US" sz="2800" dirty="0"/>
              <a:t> and Riedel, 2017) are end-to-end differentiable deductive </a:t>
            </a:r>
            <a:r>
              <a:rPr lang="en-US" sz="2800" dirty="0" err="1"/>
              <a:t>reasoners</a:t>
            </a:r>
            <a:r>
              <a:rPr lang="en-US" sz="2800" dirty="0"/>
              <a:t> based on Prolog’s backward chaining, where discrete unification between atoms is replaced by a differentiable operator computing the similarities between their embeddings.</a:t>
            </a:r>
          </a:p>
          <a:p>
            <a:r>
              <a:rPr lang="en-US" sz="2800" dirty="0"/>
              <a:t>NTPs have been applied to complex QA that combines reasoning over both KBs and text (</a:t>
            </a:r>
            <a:r>
              <a:rPr lang="en-US" sz="2800" dirty="0" err="1"/>
              <a:t>Minervini</a:t>
            </a:r>
            <a:r>
              <a:rPr lang="en-US" sz="2800" dirty="0"/>
              <a:t> </a:t>
            </a:r>
            <a:r>
              <a:rPr lang="en-US" sz="2800" i="1" dirty="0"/>
              <a:t>et al</a:t>
            </a:r>
            <a:r>
              <a:rPr lang="en-US" sz="2800" dirty="0"/>
              <a:t>., AAAI-20).</a:t>
            </a:r>
          </a:p>
        </p:txBody>
      </p:sp>
      <p:sp>
        <p:nvSpPr>
          <p:cNvPr id="4" name="Slide Number Placeholder 3"/>
          <p:cNvSpPr>
            <a:spLocks noGrp="1"/>
          </p:cNvSpPr>
          <p:nvPr>
            <p:ph type="sldNum" sz="quarter" idx="11"/>
          </p:nvPr>
        </p:nvSpPr>
        <p:spPr/>
        <p:txBody>
          <a:bodyPr/>
          <a:lstStyle/>
          <a:p>
            <a:fld id="{1E9E53C0-BBD4-4B19-A908-DE3CF7B165B1}" type="slidenum">
              <a:rPr lang="en-US" smtClean="0"/>
              <a:pPr/>
              <a:t>18</a:t>
            </a:fld>
            <a:endParaRPr lang="en-US">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6C260-3B6A-46BE-B8AB-3E0954F763FC}"/>
              </a:ext>
            </a:extLst>
          </p:cNvPr>
          <p:cNvSpPr>
            <a:spLocks noGrp="1"/>
          </p:cNvSpPr>
          <p:nvPr>
            <p:ph type="title"/>
          </p:nvPr>
        </p:nvSpPr>
        <p:spPr>
          <a:xfrm>
            <a:off x="762000" y="3220244"/>
            <a:ext cx="7772400" cy="990600"/>
          </a:xfrm>
        </p:spPr>
        <p:txBody>
          <a:bodyPr/>
          <a:lstStyle/>
          <a:p>
            <a:r>
              <a:rPr lang="en-US" dirty="0"/>
              <a:t>Plan-Based Understanding</a:t>
            </a:r>
          </a:p>
        </p:txBody>
      </p:sp>
      <p:sp>
        <p:nvSpPr>
          <p:cNvPr id="4" name="Slide Number Placeholder 3">
            <a:extLst>
              <a:ext uri="{FF2B5EF4-FFF2-40B4-BE49-F238E27FC236}">
                <a16:creationId xmlns:a16="http://schemas.microsoft.com/office/drawing/2014/main" id="{22DD1D9D-9048-4921-A81E-A9125F531D82}"/>
              </a:ext>
            </a:extLst>
          </p:cNvPr>
          <p:cNvSpPr>
            <a:spLocks noGrp="1"/>
          </p:cNvSpPr>
          <p:nvPr>
            <p:ph type="sldNum" sz="quarter" idx="11"/>
          </p:nvPr>
        </p:nvSpPr>
        <p:spPr/>
        <p:txBody>
          <a:bodyPr/>
          <a:lstStyle/>
          <a:p>
            <a:fld id="{1E9E53C0-BBD4-4B19-A908-DE3CF7B165B1}" type="slidenum">
              <a:rPr lang="en-US" smtClean="0"/>
              <a:pPr/>
              <a:t>19</a:t>
            </a:fld>
            <a:endParaRPr lang="en-US">
              <a:latin typeface="+mn-lt"/>
            </a:endParaRPr>
          </a:p>
        </p:txBody>
      </p:sp>
    </p:spTree>
    <p:extLst>
      <p:ext uri="{BB962C8B-B14F-4D97-AF65-F5344CB8AC3E}">
        <p14:creationId xmlns:p14="http://schemas.microsoft.com/office/powerpoint/2010/main" val="69845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Semantic Parsing</a:t>
            </a:r>
          </a:p>
        </p:txBody>
      </p:sp>
      <p:sp>
        <p:nvSpPr>
          <p:cNvPr id="3" name="Content Placeholder 2"/>
          <p:cNvSpPr>
            <a:spLocks noGrp="1"/>
          </p:cNvSpPr>
          <p:nvPr>
            <p:ph idx="1"/>
          </p:nvPr>
        </p:nvSpPr>
        <p:spPr/>
        <p:txBody>
          <a:bodyPr/>
          <a:lstStyle/>
          <a:p>
            <a:r>
              <a:rPr lang="en-US" dirty="0"/>
              <a:t>Mapping a natural-language sentence to a detailed representation of its complete meaning in a fully formal language that:</a:t>
            </a:r>
          </a:p>
          <a:p>
            <a:pPr lvl="1"/>
            <a:r>
              <a:rPr lang="en-US" dirty="0"/>
              <a:t>Has a rich ontology of types, properties, and relations.</a:t>
            </a:r>
          </a:p>
          <a:p>
            <a:pPr lvl="1"/>
            <a:r>
              <a:rPr lang="en-US" dirty="0"/>
              <a:t>Supports automated reasoning or execution.</a:t>
            </a:r>
          </a:p>
        </p:txBody>
      </p:sp>
      <p:sp>
        <p:nvSpPr>
          <p:cNvPr id="4" name="Slide Number Placeholder 3"/>
          <p:cNvSpPr>
            <a:spLocks noGrp="1"/>
          </p:cNvSpPr>
          <p:nvPr>
            <p:ph type="sldNum" sz="quarter" idx="11"/>
          </p:nvPr>
        </p:nvSpPr>
        <p:spPr/>
        <p:txBody>
          <a:bodyPr/>
          <a:lstStyle/>
          <a:p>
            <a:fld id="{C807B0A0-3952-48D0-A831-2CBA31B04643}" type="slidenum">
              <a:rPr lang="en-US" smtClean="0"/>
              <a:pPr/>
              <a:t>2</a:t>
            </a:fld>
            <a:endParaRPr lang="en-US">
              <a:latin typeface="+mn-lt"/>
            </a:endParaRPr>
          </a:p>
        </p:txBody>
      </p:sp>
    </p:spTree>
    <p:extLst>
      <p:ext uri="{BB962C8B-B14F-4D97-AF65-F5344CB8AC3E}">
        <p14:creationId xmlns:p14="http://schemas.microsoft.com/office/powerpoint/2010/main" val="1453565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6E1CD-5681-4764-8FB0-9B8ABF969571}"/>
              </a:ext>
            </a:extLst>
          </p:cNvPr>
          <p:cNvSpPr>
            <a:spLocks noGrp="1"/>
          </p:cNvSpPr>
          <p:nvPr>
            <p:ph type="title"/>
          </p:nvPr>
        </p:nvSpPr>
        <p:spPr/>
        <p:txBody>
          <a:bodyPr/>
          <a:lstStyle/>
          <a:p>
            <a:r>
              <a:rPr lang="en-US" dirty="0"/>
              <a:t>NLP Idol: Plucked from Obscurity </a:t>
            </a:r>
            <a:br>
              <a:rPr lang="en-US" dirty="0"/>
            </a:br>
            <a:r>
              <a:rPr lang="en-US" dirty="0"/>
              <a:t>@NAACL 2012</a:t>
            </a:r>
          </a:p>
        </p:txBody>
      </p:sp>
      <p:sp>
        <p:nvSpPr>
          <p:cNvPr id="3" name="Content Placeholder 2">
            <a:extLst>
              <a:ext uri="{FF2B5EF4-FFF2-40B4-BE49-F238E27FC236}">
                <a16:creationId xmlns:a16="http://schemas.microsoft.com/office/drawing/2014/main" id="{6E0CBE68-FEAB-4736-A9AF-356B6672DC34}"/>
              </a:ext>
            </a:extLst>
          </p:cNvPr>
          <p:cNvSpPr>
            <a:spLocks noGrp="1"/>
          </p:cNvSpPr>
          <p:nvPr>
            <p:ph idx="1"/>
          </p:nvPr>
        </p:nvSpPr>
        <p:spPr/>
        <p:txBody>
          <a:bodyPr/>
          <a:lstStyle/>
          <a:p>
            <a:r>
              <a:rPr lang="en-US" dirty="0"/>
              <a:t>Four contestants pitched an old, under-appreciated paper people should reconsider.</a:t>
            </a:r>
          </a:p>
          <a:p>
            <a:r>
              <a:rPr lang="en-US" dirty="0"/>
              <a:t>I pitched the following old paper on “plan-based story understanding”:</a:t>
            </a:r>
          </a:p>
          <a:p>
            <a:pPr lvl="1"/>
            <a:r>
              <a:rPr lang="en-US" dirty="0"/>
              <a:t>R. Wilensky (1981), "PAM," in Inside Computer Understanding, </a:t>
            </a:r>
            <a:r>
              <a:rPr lang="en-US" dirty="0" err="1"/>
              <a:t>Schank</a:t>
            </a:r>
            <a:r>
              <a:rPr lang="en-US" dirty="0"/>
              <a:t>, R. and </a:t>
            </a:r>
            <a:r>
              <a:rPr lang="en-US" dirty="0" err="1"/>
              <a:t>Riesbeck</a:t>
            </a:r>
            <a:r>
              <a:rPr lang="en-US" dirty="0"/>
              <a:t>, C. (Eds.), Lawrence Erlbaum Assoc., Hillsdale, NJ.</a:t>
            </a:r>
          </a:p>
          <a:p>
            <a:r>
              <a:rPr lang="en-US" dirty="0"/>
              <a:t>I won both the judges and audience vote!</a:t>
            </a:r>
          </a:p>
        </p:txBody>
      </p:sp>
      <p:sp>
        <p:nvSpPr>
          <p:cNvPr id="4" name="Slide Number Placeholder 3">
            <a:extLst>
              <a:ext uri="{FF2B5EF4-FFF2-40B4-BE49-F238E27FC236}">
                <a16:creationId xmlns:a16="http://schemas.microsoft.com/office/drawing/2014/main" id="{8C282738-99B1-4A5F-9DAD-EC71EEF7E846}"/>
              </a:ext>
            </a:extLst>
          </p:cNvPr>
          <p:cNvSpPr>
            <a:spLocks noGrp="1"/>
          </p:cNvSpPr>
          <p:nvPr>
            <p:ph type="sldNum" sz="quarter" idx="11"/>
          </p:nvPr>
        </p:nvSpPr>
        <p:spPr/>
        <p:txBody>
          <a:bodyPr/>
          <a:lstStyle/>
          <a:p>
            <a:fld id="{1E9E53C0-BBD4-4B19-A908-DE3CF7B165B1}" type="slidenum">
              <a:rPr lang="en-US" smtClean="0"/>
              <a:pPr/>
              <a:t>20</a:t>
            </a:fld>
            <a:endParaRPr lang="en-US">
              <a:latin typeface="+mn-lt"/>
            </a:endParaRPr>
          </a:p>
        </p:txBody>
      </p:sp>
    </p:spTree>
    <p:extLst>
      <p:ext uri="{BB962C8B-B14F-4D97-AF65-F5344CB8AC3E}">
        <p14:creationId xmlns:p14="http://schemas.microsoft.com/office/powerpoint/2010/main" val="3121299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924800" cy="990600"/>
          </a:xfrm>
        </p:spPr>
        <p:txBody>
          <a:bodyPr/>
          <a:lstStyle/>
          <a:p>
            <a:r>
              <a:rPr lang="en-US" dirty="0"/>
              <a:t>Story Understanding Research in the 70’s</a:t>
            </a:r>
          </a:p>
        </p:txBody>
      </p:sp>
      <p:sp>
        <p:nvSpPr>
          <p:cNvPr id="3" name="Content Placeholder 2"/>
          <p:cNvSpPr>
            <a:spLocks noGrp="1"/>
          </p:cNvSpPr>
          <p:nvPr>
            <p:ph idx="1"/>
          </p:nvPr>
        </p:nvSpPr>
        <p:spPr/>
        <p:txBody>
          <a:bodyPr/>
          <a:lstStyle/>
          <a:p>
            <a:r>
              <a:rPr lang="en-US" sz="2800" dirty="0"/>
              <a:t>There was a body of NLP research in the 1970’s that explored “deep” knowledge-based understanding of short narratives.</a:t>
            </a:r>
          </a:p>
          <a:p>
            <a:r>
              <a:rPr lang="en-US" sz="2800" dirty="0"/>
              <a:t>Began with </a:t>
            </a:r>
            <a:r>
              <a:rPr lang="en-US" sz="2800" dirty="0" err="1"/>
              <a:t>Charniak’s</a:t>
            </a:r>
            <a:r>
              <a:rPr lang="en-US" sz="2800" dirty="0"/>
              <a:t> 1972 PhD thesis “Towards a model of children’s story comprehension”</a:t>
            </a:r>
          </a:p>
          <a:p>
            <a:r>
              <a:rPr lang="en-US" sz="2800" dirty="0"/>
              <a:t>Several PhD theses at Yale under </a:t>
            </a:r>
            <a:r>
              <a:rPr lang="en-US" sz="2800" dirty="0" err="1"/>
              <a:t>Schank</a:t>
            </a:r>
            <a:r>
              <a:rPr lang="en-US" sz="2800" dirty="0"/>
              <a:t> in the late 70’s, based on ideas in his 1977 book with Abelson: </a:t>
            </a:r>
            <a:r>
              <a:rPr lang="en-US" sz="2800" i="1" dirty="0"/>
              <a:t>Scripts, plans, goals, and understanding</a:t>
            </a:r>
            <a:r>
              <a:rPr lang="en-US" sz="2800" dirty="0"/>
              <a:t>.</a:t>
            </a:r>
          </a:p>
        </p:txBody>
      </p:sp>
      <p:sp>
        <p:nvSpPr>
          <p:cNvPr id="4" name="Slide Number Placeholder 3"/>
          <p:cNvSpPr>
            <a:spLocks noGrp="1"/>
          </p:cNvSpPr>
          <p:nvPr>
            <p:ph type="sldNum" sz="quarter" idx="11"/>
          </p:nvPr>
        </p:nvSpPr>
        <p:spPr/>
        <p:txBody>
          <a:bodyPr/>
          <a:lstStyle/>
          <a:p>
            <a:fld id="{1E9E53C0-BBD4-4B19-A908-DE3CF7B165B1}" type="slidenum">
              <a:rPr lang="en-US" smtClean="0"/>
              <a:pPr/>
              <a:t>21</a:t>
            </a:fld>
            <a:endParaRPr lang="en-US">
              <a:latin typeface="+mn-lt"/>
            </a:endParaRPr>
          </a:p>
        </p:txBody>
      </p:sp>
    </p:spTree>
    <p:extLst>
      <p:ext uri="{BB962C8B-B14F-4D97-AF65-F5344CB8AC3E}">
        <p14:creationId xmlns:p14="http://schemas.microsoft.com/office/powerpoint/2010/main" val="3212630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PAM</a:t>
            </a:r>
            <a:br>
              <a:rPr lang="en-US" dirty="0"/>
            </a:br>
            <a:r>
              <a:rPr lang="en-US" dirty="0"/>
              <a:t>(Plan Applier Mechanism)</a:t>
            </a:r>
          </a:p>
        </p:txBody>
      </p:sp>
      <p:sp>
        <p:nvSpPr>
          <p:cNvPr id="3" name="Content Placeholder 2"/>
          <p:cNvSpPr>
            <a:spLocks noGrp="1"/>
          </p:cNvSpPr>
          <p:nvPr>
            <p:ph idx="1"/>
          </p:nvPr>
        </p:nvSpPr>
        <p:spPr>
          <a:xfrm>
            <a:off x="533400" y="1371600"/>
            <a:ext cx="8077200" cy="5181600"/>
          </a:xfrm>
        </p:spPr>
        <p:txBody>
          <a:bodyPr/>
          <a:lstStyle/>
          <a:p>
            <a:r>
              <a:rPr lang="en-US" dirty="0"/>
              <a:t>Many stories do not fit a stereotypical script.</a:t>
            </a:r>
          </a:p>
          <a:p>
            <a:r>
              <a:rPr lang="en-US" dirty="0"/>
              <a:t>Need to produce “causal explanations” of characters actions in terms of their goals and plans.</a:t>
            </a:r>
          </a:p>
          <a:p>
            <a:r>
              <a:rPr lang="en-US" dirty="0"/>
              <a:t>Requires knowledge of actions (preconditions and effects), typical goals, and novel plan construction. </a:t>
            </a:r>
          </a:p>
          <a:p>
            <a:r>
              <a:rPr lang="en-US" dirty="0"/>
              <a:t>Uses this knowledge to recognize novel plans in stories.</a:t>
            </a:r>
          </a:p>
        </p:txBody>
      </p:sp>
      <p:sp>
        <p:nvSpPr>
          <p:cNvPr id="4" name="Slide Number Placeholder 3"/>
          <p:cNvSpPr>
            <a:spLocks noGrp="1"/>
          </p:cNvSpPr>
          <p:nvPr>
            <p:ph type="sldNum" sz="quarter" idx="11"/>
          </p:nvPr>
        </p:nvSpPr>
        <p:spPr/>
        <p:txBody>
          <a:bodyPr/>
          <a:lstStyle/>
          <a:p>
            <a:fld id="{1E9E53C0-BBD4-4B19-A908-DE3CF7B165B1}" type="slidenum">
              <a:rPr lang="en-US" smtClean="0"/>
              <a:pPr/>
              <a:t>22</a:t>
            </a:fld>
            <a:endParaRPr lang="en-US">
              <a:latin typeface="+mn-lt"/>
            </a:endParaRPr>
          </a:p>
        </p:txBody>
      </p:sp>
    </p:spTree>
    <p:extLst>
      <p:ext uri="{BB962C8B-B14F-4D97-AF65-F5344CB8AC3E}">
        <p14:creationId xmlns:p14="http://schemas.microsoft.com/office/powerpoint/2010/main" val="326224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PAM System</a:t>
            </a:r>
          </a:p>
        </p:txBody>
      </p:sp>
      <p:sp>
        <p:nvSpPr>
          <p:cNvPr id="3" name="Content Placeholder 2"/>
          <p:cNvSpPr>
            <a:spLocks noGrp="1"/>
          </p:cNvSpPr>
          <p:nvPr>
            <p:ph idx="1"/>
          </p:nvPr>
        </p:nvSpPr>
        <p:spPr/>
        <p:txBody>
          <a:bodyPr/>
          <a:lstStyle/>
          <a:p>
            <a:r>
              <a:rPr lang="en-US" dirty="0"/>
              <a:t>Actual implementation is a “Rube Goldberg” machine that uses ad-hoc symbolic rule-based methods to construct plan-based explanations.</a:t>
            </a:r>
          </a:p>
          <a:p>
            <a:r>
              <a:rPr lang="en-US" dirty="0"/>
              <a:t>Constructed explanations allow answering “why” questions in an intuitive and interesting manner.</a:t>
            </a:r>
          </a:p>
        </p:txBody>
      </p:sp>
      <p:sp>
        <p:nvSpPr>
          <p:cNvPr id="4" name="Slide Number Placeholder 3"/>
          <p:cNvSpPr>
            <a:spLocks noGrp="1"/>
          </p:cNvSpPr>
          <p:nvPr>
            <p:ph type="sldNum" sz="quarter" idx="11"/>
          </p:nvPr>
        </p:nvSpPr>
        <p:spPr/>
        <p:txBody>
          <a:bodyPr/>
          <a:lstStyle/>
          <a:p>
            <a:fld id="{1E9E53C0-BBD4-4B19-A908-DE3CF7B165B1}" type="slidenum">
              <a:rPr lang="en-US" smtClean="0"/>
              <a:pPr/>
              <a:t>23</a:t>
            </a:fld>
            <a:endParaRPr lang="en-US">
              <a:latin typeface="+mn-lt"/>
            </a:endParaRPr>
          </a:p>
        </p:txBody>
      </p:sp>
    </p:spTree>
    <p:extLst>
      <p:ext uri="{BB962C8B-B14F-4D97-AF65-F5344CB8AC3E}">
        <p14:creationId xmlns:p14="http://schemas.microsoft.com/office/powerpoint/2010/main" val="157920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Plan Based Understanding</a:t>
            </a:r>
          </a:p>
        </p:txBody>
      </p:sp>
      <p:sp>
        <p:nvSpPr>
          <p:cNvPr id="3" name="Content Placeholder 2"/>
          <p:cNvSpPr>
            <a:spLocks noGrp="1"/>
          </p:cNvSpPr>
          <p:nvPr>
            <p:ph idx="1"/>
          </p:nvPr>
        </p:nvSpPr>
        <p:spPr/>
        <p:txBody>
          <a:bodyPr/>
          <a:lstStyle/>
          <a:p>
            <a:r>
              <a:rPr lang="en-US" dirty="0"/>
              <a:t>John was hungry.   He got out his iPhone.</a:t>
            </a:r>
          </a:p>
          <a:p>
            <a:r>
              <a:rPr lang="en-US" dirty="0"/>
              <a:t>Mary needed money.  She called her parents.</a:t>
            </a:r>
          </a:p>
          <a:p>
            <a:r>
              <a:rPr lang="en-US" dirty="0"/>
              <a:t>John was depressed.  He got a rope.</a:t>
            </a:r>
          </a:p>
          <a:p>
            <a:pPr marL="0" indent="0">
              <a:buNone/>
            </a:pPr>
            <a:endParaRPr lang="en-US" dirty="0"/>
          </a:p>
        </p:txBody>
      </p:sp>
      <p:sp>
        <p:nvSpPr>
          <p:cNvPr id="4" name="Slide Number Placeholder 3"/>
          <p:cNvSpPr>
            <a:spLocks noGrp="1"/>
          </p:cNvSpPr>
          <p:nvPr>
            <p:ph type="sldNum" sz="quarter" idx="11"/>
          </p:nvPr>
        </p:nvSpPr>
        <p:spPr/>
        <p:txBody>
          <a:bodyPr/>
          <a:lstStyle/>
          <a:p>
            <a:fld id="{1E9E53C0-BBD4-4B19-A908-DE3CF7B165B1}" type="slidenum">
              <a:rPr lang="en-US" smtClean="0"/>
              <a:pPr/>
              <a:t>24</a:t>
            </a:fld>
            <a:endParaRPr lang="en-US">
              <a:latin typeface="+mn-lt"/>
            </a:endParaRPr>
          </a:p>
        </p:txBody>
      </p:sp>
    </p:spTree>
    <p:extLst>
      <p:ext uri="{BB962C8B-B14F-4D97-AF65-F5344CB8AC3E}">
        <p14:creationId xmlns:p14="http://schemas.microsoft.com/office/powerpoint/2010/main" val="230387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1371600"/>
            <a:ext cx="8077200" cy="9828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Sample PAM Trace</a:t>
            </a:r>
          </a:p>
        </p:txBody>
      </p:sp>
      <p:sp>
        <p:nvSpPr>
          <p:cNvPr id="4" name="Slide Number Placeholder 3"/>
          <p:cNvSpPr>
            <a:spLocks noGrp="1"/>
          </p:cNvSpPr>
          <p:nvPr>
            <p:ph type="sldNum" sz="quarter" idx="11"/>
          </p:nvPr>
        </p:nvSpPr>
        <p:spPr/>
        <p:txBody>
          <a:bodyPr/>
          <a:lstStyle/>
          <a:p>
            <a:fld id="{1E9E53C0-BBD4-4B19-A908-DE3CF7B165B1}" type="slidenum">
              <a:rPr lang="en-US" smtClean="0"/>
              <a:pPr/>
              <a:t>25</a:t>
            </a:fld>
            <a:endParaRPr lang="en-US">
              <a:latin typeface="+mn-lt"/>
            </a:endParaRPr>
          </a:p>
        </p:txBody>
      </p:sp>
    </p:spTree>
    <p:extLst>
      <p:ext uri="{BB962C8B-B14F-4D97-AF65-F5344CB8AC3E}">
        <p14:creationId xmlns:p14="http://schemas.microsoft.com/office/powerpoint/2010/main" val="427964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Explanation Based Learning of</a:t>
            </a:r>
            <a:br>
              <a:rPr lang="en-US" dirty="0"/>
            </a:br>
            <a:r>
              <a:rPr lang="en-US" dirty="0"/>
              <a:t>Narrative Schemas</a:t>
            </a:r>
          </a:p>
        </p:txBody>
      </p:sp>
      <p:sp>
        <p:nvSpPr>
          <p:cNvPr id="20483" name="Rectangle 3"/>
          <p:cNvSpPr>
            <a:spLocks noGrp="1" noChangeArrowheads="1"/>
          </p:cNvSpPr>
          <p:nvPr>
            <p:ph type="body" idx="1"/>
          </p:nvPr>
        </p:nvSpPr>
        <p:spPr>
          <a:xfrm>
            <a:off x="685800" y="1600200"/>
            <a:ext cx="7943850" cy="4800600"/>
          </a:xfrm>
        </p:spPr>
        <p:txBody>
          <a:bodyPr/>
          <a:lstStyle/>
          <a:p>
            <a:pPr eaLnBrk="1" hangingPunct="1"/>
            <a:r>
              <a:rPr lang="en-US" dirty="0"/>
              <a:t>My 1987 PhD thesis research used PAM-like plan-based understanding to produce explanations for novel stories.</a:t>
            </a:r>
          </a:p>
          <a:p>
            <a:pPr eaLnBrk="1" hangingPunct="1"/>
            <a:r>
              <a:rPr lang="en-US" dirty="0"/>
              <a:t>It then generalized these explanations into new scripts using explanation-based learning.</a:t>
            </a:r>
          </a:p>
        </p:txBody>
      </p:sp>
    </p:spTree>
    <p:extLst>
      <p:ext uri="{BB962C8B-B14F-4D97-AF65-F5344CB8AC3E}">
        <p14:creationId xmlns:p14="http://schemas.microsoft.com/office/powerpoint/2010/main" val="290485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lnSpc>
                <a:spcPct val="90000"/>
              </a:lnSpc>
            </a:pPr>
            <a:r>
              <a:rPr lang="en-US"/>
              <a:t>G</a:t>
            </a:r>
            <a:r>
              <a:rPr lang="en-US" sz="2800"/>
              <a:t>ENESIS </a:t>
            </a:r>
            <a:r>
              <a:rPr lang="en-US"/>
              <a:t>Trace </a:t>
            </a:r>
            <a:br>
              <a:rPr lang="en-US"/>
            </a:br>
            <a:r>
              <a:rPr lang="en-US" sz="2800"/>
              <a:t>Inititial Schema Learning</a:t>
            </a:r>
          </a:p>
        </p:txBody>
      </p:sp>
      <p:sp>
        <p:nvSpPr>
          <p:cNvPr id="21507" name="Text Box 5"/>
          <p:cNvSpPr txBox="1">
            <a:spLocks noChangeArrowheads="1"/>
          </p:cNvSpPr>
          <p:nvPr/>
        </p:nvSpPr>
        <p:spPr bwMode="auto">
          <a:xfrm>
            <a:off x="322263" y="1600200"/>
            <a:ext cx="8526462"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l" eaLnBrk="1" hangingPunct="1"/>
            <a:r>
              <a:rPr lang="en-US" sz="2400" dirty="0">
                <a:solidFill>
                  <a:srgbClr val="000000"/>
                </a:solidFill>
                <a:ea typeface="宋体" pitchFamily="2" charset="-122"/>
              </a:rPr>
              <a:t>Fred is Mary's father and is a millionaire.  John approached Mary and pointed a gun at her.  She was wearing blue jeans.  He told her if she did not get in his car then he would shoot her.  He drove her to his hotel and locked her in his room.  John called Fred and told him John was holding Mary captive. John told Fred if Fred gave him 250000 dollars at </a:t>
            </a:r>
            <a:r>
              <a:rPr lang="en-US" sz="2400" dirty="0" err="1">
                <a:solidFill>
                  <a:srgbClr val="000000"/>
                </a:solidFill>
                <a:ea typeface="宋体" pitchFamily="2" charset="-122"/>
              </a:rPr>
              <a:t>Trenos</a:t>
            </a:r>
            <a:r>
              <a:rPr lang="en-US" sz="2400" dirty="0">
                <a:solidFill>
                  <a:srgbClr val="000000"/>
                </a:solidFill>
                <a:ea typeface="宋体" pitchFamily="2" charset="-122"/>
              </a:rPr>
              <a:t> then John would release Mary.  Fred paid him the ransom and the kidnapper released Mary. Valerie is Fred's wife and he told her that someone had kidnapped Mary.</a:t>
            </a:r>
          </a:p>
          <a:p>
            <a:pPr algn="l" eaLnBrk="1" hangingPunct="1"/>
            <a:endParaRPr lang="en-US" dirty="0">
              <a:solidFill>
                <a:srgbClr val="000000"/>
              </a:solidFill>
              <a:ea typeface="宋体" pitchFamily="2" charset="-122"/>
            </a:endParaRPr>
          </a:p>
        </p:txBody>
      </p:sp>
    </p:spTree>
    <p:extLst>
      <p:ext uri="{BB962C8B-B14F-4D97-AF65-F5344CB8AC3E}">
        <p14:creationId xmlns:p14="http://schemas.microsoft.com/office/powerpoint/2010/main" val="1058037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Explanation Graph of Story</a:t>
            </a:r>
          </a:p>
        </p:txBody>
      </p:sp>
      <p:pic>
        <p:nvPicPr>
          <p:cNvPr id="25603" name="Picture 5" descr="genesis-fi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20443">
            <a:off x="1549400" y="989013"/>
            <a:ext cx="6116638" cy="586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Rectangle 6"/>
          <p:cNvSpPr>
            <a:spLocks noChangeArrowheads="1"/>
          </p:cNvSpPr>
          <p:nvPr/>
        </p:nvSpPr>
        <p:spPr bwMode="auto">
          <a:xfrm>
            <a:off x="1365250" y="987425"/>
            <a:ext cx="6559550" cy="32861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2400">
              <a:solidFill>
                <a:srgbClr val="000000"/>
              </a:solidFill>
              <a:ea typeface="宋体" pitchFamily="2" charset="-122"/>
            </a:endParaRPr>
          </a:p>
        </p:txBody>
      </p:sp>
      <p:sp>
        <p:nvSpPr>
          <p:cNvPr id="25605" name="Rectangle 7"/>
          <p:cNvSpPr>
            <a:spLocks noChangeArrowheads="1"/>
          </p:cNvSpPr>
          <p:nvPr/>
        </p:nvSpPr>
        <p:spPr bwMode="auto">
          <a:xfrm>
            <a:off x="1116013" y="6616700"/>
            <a:ext cx="6559550" cy="328613"/>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endParaRPr lang="en-US" sz="2400">
              <a:solidFill>
                <a:srgbClr val="000000"/>
              </a:solidFill>
              <a:ea typeface="宋体" pitchFamily="2" charset="-122"/>
            </a:endParaRPr>
          </a:p>
        </p:txBody>
      </p:sp>
    </p:spTree>
    <p:extLst>
      <p:ext uri="{BB962C8B-B14F-4D97-AF65-F5344CB8AC3E}">
        <p14:creationId xmlns:p14="http://schemas.microsoft.com/office/powerpoint/2010/main" val="3133254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G</a:t>
            </a:r>
            <a:r>
              <a:rPr lang="en-US" sz="2800"/>
              <a:t>ENESIS </a:t>
            </a:r>
            <a:r>
              <a:rPr lang="en-US"/>
              <a:t>Trace</a:t>
            </a:r>
            <a:br>
              <a:rPr lang="en-US"/>
            </a:br>
            <a:r>
              <a:rPr lang="en-US" sz="2800"/>
              <a:t>Question Answering</a:t>
            </a:r>
          </a:p>
        </p:txBody>
      </p:sp>
      <p:sp>
        <p:nvSpPr>
          <p:cNvPr id="22531" name="Text Box 5"/>
          <p:cNvSpPr txBox="1">
            <a:spLocks noChangeArrowheads="1"/>
          </p:cNvSpPr>
          <p:nvPr/>
        </p:nvSpPr>
        <p:spPr bwMode="auto">
          <a:xfrm>
            <a:off x="4211638" y="28590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eaLnBrk="1" hangingPunct="1"/>
            <a:endParaRPr lang="en-US" sz="2400">
              <a:solidFill>
                <a:srgbClr val="000000"/>
              </a:solidFill>
              <a:ea typeface="宋体" pitchFamily="2" charset="-122"/>
            </a:endParaRPr>
          </a:p>
        </p:txBody>
      </p:sp>
      <p:sp>
        <p:nvSpPr>
          <p:cNvPr id="22532" name="Text Box 6"/>
          <p:cNvSpPr txBox="1">
            <a:spLocks noChangeArrowheads="1"/>
          </p:cNvSpPr>
          <p:nvPr/>
        </p:nvSpPr>
        <p:spPr bwMode="auto">
          <a:xfrm>
            <a:off x="309563" y="1085850"/>
            <a:ext cx="8526462" cy="603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a:solidFill>
                  <a:schemeClr val="tx1"/>
                </a:solidFill>
                <a:latin typeface="Times New Roman" pitchFamily="18" charset="0"/>
              </a:defRPr>
            </a:lvl1pPr>
            <a:lvl2pPr marL="742950" indent="-285750" eaLnBrk="0" hangingPunct="0">
              <a:defRPr sz="1600">
                <a:solidFill>
                  <a:schemeClr val="tx1"/>
                </a:solidFill>
                <a:latin typeface="Times New Roman" pitchFamily="18" charset="0"/>
              </a:defRPr>
            </a:lvl2pPr>
            <a:lvl3pPr marL="1143000" indent="-228600" eaLnBrk="0" hangingPunct="0">
              <a:defRPr sz="1600">
                <a:solidFill>
                  <a:schemeClr val="tx1"/>
                </a:solidFill>
                <a:latin typeface="Times New Roman" pitchFamily="18" charset="0"/>
              </a:defRPr>
            </a:lvl3pPr>
            <a:lvl4pPr marL="1600200" indent="-228600" eaLnBrk="0" hangingPunct="0">
              <a:defRPr sz="1600">
                <a:solidFill>
                  <a:schemeClr val="tx1"/>
                </a:solidFill>
                <a:latin typeface="Times New Roman" pitchFamily="18" charset="0"/>
              </a:defRPr>
            </a:lvl4pPr>
            <a:lvl5pPr marL="2057400" indent="-228600" eaLnBrk="0" hangingPunct="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l" eaLnBrk="1" hangingPunct="1"/>
            <a:endParaRPr lang="en-US" sz="2400" dirty="0">
              <a:solidFill>
                <a:srgbClr val="000000"/>
              </a:solidFill>
              <a:ea typeface="宋体" pitchFamily="2" charset="-122"/>
            </a:endParaRPr>
          </a:p>
          <a:p>
            <a:pPr algn="l" eaLnBrk="1" hangingPunct="1"/>
            <a:r>
              <a:rPr lang="en-US" sz="2400" dirty="0">
                <a:solidFill>
                  <a:srgbClr val="000000"/>
                </a:solidFill>
                <a:ea typeface="宋体" pitchFamily="2" charset="-122"/>
              </a:rPr>
              <a:t>&gt;Why did John aim the gun at Mary?</a:t>
            </a:r>
          </a:p>
          <a:p>
            <a:pPr algn="l" eaLnBrk="1" hangingPunct="1"/>
            <a:r>
              <a:rPr lang="en-US" sz="2400" dirty="0">
                <a:solidFill>
                  <a:srgbClr val="000000"/>
                </a:solidFill>
                <a:ea typeface="宋体" pitchFamily="2" charset="-122"/>
              </a:rPr>
              <a:t>So John could threaten to shoot Mary with the gun unless Mary went from John in to the car.</a:t>
            </a:r>
          </a:p>
          <a:p>
            <a:pPr algn="l" eaLnBrk="1" hangingPunct="1"/>
            <a:endParaRPr lang="en-US" sz="2400" dirty="0">
              <a:solidFill>
                <a:srgbClr val="000000"/>
              </a:solidFill>
              <a:ea typeface="宋体" pitchFamily="2" charset="-122"/>
            </a:endParaRPr>
          </a:p>
          <a:p>
            <a:pPr algn="l" eaLnBrk="1" hangingPunct="1"/>
            <a:r>
              <a:rPr lang="en-US" sz="2400" dirty="0">
                <a:solidFill>
                  <a:srgbClr val="000000"/>
                </a:solidFill>
                <a:ea typeface="宋体" pitchFamily="2" charset="-122"/>
              </a:rPr>
              <a:t>&gt;Why did Mary get into the car?</a:t>
            </a:r>
          </a:p>
          <a:p>
            <a:pPr algn="l" eaLnBrk="1" hangingPunct="1"/>
            <a:r>
              <a:rPr lang="en-US" sz="2400" dirty="0">
                <a:solidFill>
                  <a:srgbClr val="000000"/>
                </a:solidFill>
                <a:ea typeface="宋体" pitchFamily="2" charset="-122"/>
              </a:rPr>
              <a:t>Because Mary wanted not to be shot and because Mary believed that if Mary did not go from John into the car then John would shoot Mary with the gun.</a:t>
            </a:r>
          </a:p>
          <a:p>
            <a:pPr algn="l" eaLnBrk="1" hangingPunct="1"/>
            <a:endParaRPr lang="en-US" sz="2400" dirty="0">
              <a:solidFill>
                <a:srgbClr val="000000"/>
              </a:solidFill>
              <a:ea typeface="宋体" pitchFamily="2" charset="-122"/>
            </a:endParaRPr>
          </a:p>
          <a:p>
            <a:pPr algn="l" eaLnBrk="1" hangingPunct="1"/>
            <a:r>
              <a:rPr lang="en-US" sz="2400" dirty="0">
                <a:solidFill>
                  <a:srgbClr val="000000"/>
                </a:solidFill>
                <a:ea typeface="宋体" pitchFamily="2" charset="-122"/>
              </a:rPr>
              <a:t>&gt;Why did Fred give John the money?</a:t>
            </a:r>
          </a:p>
          <a:p>
            <a:pPr algn="l" eaLnBrk="1" hangingPunct="1"/>
            <a:r>
              <a:rPr lang="en-US" sz="2400" dirty="0">
                <a:solidFill>
                  <a:srgbClr val="000000"/>
                </a:solidFill>
                <a:ea typeface="宋体" pitchFamily="2" charset="-122"/>
              </a:rPr>
              <a:t>Because Fred believed that if Fred gave John the $250000 at </a:t>
            </a:r>
            <a:r>
              <a:rPr lang="en-US" sz="2400" dirty="0" err="1">
                <a:solidFill>
                  <a:srgbClr val="000000"/>
                </a:solidFill>
                <a:ea typeface="宋体" pitchFamily="2" charset="-122"/>
              </a:rPr>
              <a:t>Trenos</a:t>
            </a:r>
            <a:r>
              <a:rPr lang="en-US" sz="2400" dirty="0">
                <a:solidFill>
                  <a:srgbClr val="000000"/>
                </a:solidFill>
                <a:ea typeface="宋体" pitchFamily="2" charset="-122"/>
              </a:rPr>
              <a:t> then John would release Mary and because Fred wanted Mary to be free more than he wanted to have the $250000.</a:t>
            </a:r>
          </a:p>
          <a:p>
            <a:pPr algn="l" eaLnBrk="1" hangingPunct="1"/>
            <a:endParaRPr lang="en-US" sz="1800" dirty="0">
              <a:solidFill>
                <a:srgbClr val="000000"/>
              </a:solidFill>
              <a:ea typeface="宋体" pitchFamily="2" charset="-122"/>
            </a:endParaRPr>
          </a:p>
          <a:p>
            <a:pPr algn="l" eaLnBrk="1" hangingPunct="1"/>
            <a:endParaRPr lang="en-US" dirty="0">
              <a:solidFill>
                <a:srgbClr val="000000"/>
              </a:solidFill>
              <a:ea typeface="宋体" pitchFamily="2" charset="-122"/>
            </a:endParaRPr>
          </a:p>
          <a:p>
            <a:pPr algn="l" eaLnBrk="1" hangingPunct="1"/>
            <a:r>
              <a:rPr lang="en-US" dirty="0">
                <a:solidFill>
                  <a:srgbClr val="000000"/>
                </a:solidFill>
                <a:ea typeface="宋体" pitchFamily="2" charset="-122"/>
              </a:rPr>
              <a:t>&gt;</a:t>
            </a:r>
          </a:p>
        </p:txBody>
      </p:sp>
    </p:spTree>
    <p:extLst>
      <p:ext uri="{BB962C8B-B14F-4D97-AF65-F5344CB8AC3E}">
        <p14:creationId xmlns:p14="http://schemas.microsoft.com/office/powerpoint/2010/main" val="236591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fld id="{7FC436B7-A1EC-4A0B-8E12-D22D10C1275B}" type="slidenum">
              <a:rPr lang="en-US" sz="1200" smtClean="0">
                <a:latin typeface="Helvetica" pitchFamily="34" charset="0"/>
              </a:rPr>
              <a:pPr eaLnBrk="1" hangingPunct="1"/>
              <a:t>3</a:t>
            </a:fld>
            <a:endParaRPr lang="en-US" sz="1200"/>
          </a:p>
        </p:txBody>
      </p:sp>
      <p:sp>
        <p:nvSpPr>
          <p:cNvPr id="28675" name="Rectangle 2"/>
          <p:cNvSpPr>
            <a:spLocks noGrp="1" noChangeArrowheads="1"/>
          </p:cNvSpPr>
          <p:nvPr>
            <p:ph type="title"/>
          </p:nvPr>
        </p:nvSpPr>
        <p:spPr/>
        <p:txBody>
          <a:bodyPr/>
          <a:lstStyle/>
          <a:p>
            <a:pPr eaLnBrk="1" hangingPunct="1"/>
            <a:r>
              <a:rPr lang="en-US"/>
              <a:t>Geoquery:</a:t>
            </a:r>
            <a:br>
              <a:rPr lang="en-US"/>
            </a:br>
            <a:r>
              <a:rPr lang="en-US"/>
              <a:t> A Database Query Application</a:t>
            </a:r>
          </a:p>
        </p:txBody>
      </p:sp>
      <p:sp>
        <p:nvSpPr>
          <p:cNvPr id="28676" name="Rectangle 3"/>
          <p:cNvSpPr>
            <a:spLocks noGrp="1" noChangeArrowheads="1"/>
          </p:cNvSpPr>
          <p:nvPr>
            <p:ph type="body" idx="1"/>
          </p:nvPr>
        </p:nvSpPr>
        <p:spPr/>
        <p:txBody>
          <a:bodyPr/>
          <a:lstStyle/>
          <a:p>
            <a:pPr eaLnBrk="1" hangingPunct="1"/>
            <a:r>
              <a:rPr lang="en-US" sz="2800" dirty="0"/>
              <a:t>Query application for a U.S. geography database containing about 800 facts </a:t>
            </a:r>
            <a:r>
              <a:rPr lang="en-US" altLang="zh-CN" sz="2400" dirty="0">
                <a:solidFill>
                  <a:srgbClr val="006600"/>
                </a:solidFill>
                <a:ea typeface="SimSun" pitchFamily="2" charset="-122"/>
              </a:rPr>
              <a:t>[</a:t>
            </a:r>
            <a:r>
              <a:rPr lang="en-US" altLang="zh-CN" sz="2400" dirty="0" err="1">
                <a:solidFill>
                  <a:srgbClr val="006600"/>
                </a:solidFill>
                <a:ea typeface="SimSun" pitchFamily="2" charset="-122"/>
              </a:rPr>
              <a:t>Zelle</a:t>
            </a:r>
            <a:r>
              <a:rPr lang="en-US" altLang="zh-CN" sz="2400" dirty="0">
                <a:solidFill>
                  <a:srgbClr val="006600"/>
                </a:solidFill>
                <a:ea typeface="SimSun" pitchFamily="2" charset="-122"/>
              </a:rPr>
              <a:t> &amp; Mooney, 1996] </a:t>
            </a:r>
          </a:p>
          <a:p>
            <a:pPr eaLnBrk="1" hangingPunct="1"/>
            <a:endParaRPr lang="en-US" sz="2000" dirty="0">
              <a:solidFill>
                <a:srgbClr val="006600"/>
              </a:solidFill>
            </a:endParaRPr>
          </a:p>
          <a:p>
            <a:pPr eaLnBrk="1" hangingPunct="1"/>
            <a:endParaRPr lang="en-US" dirty="0"/>
          </a:p>
        </p:txBody>
      </p:sp>
      <p:sp>
        <p:nvSpPr>
          <p:cNvPr id="335876" name="AutoShape 4"/>
          <p:cNvSpPr>
            <a:spLocks noChangeArrowheads="1"/>
          </p:cNvSpPr>
          <p:nvPr/>
        </p:nvSpPr>
        <p:spPr bwMode="auto">
          <a:xfrm>
            <a:off x="1308100" y="2536825"/>
            <a:ext cx="3725863" cy="1524000"/>
          </a:xfrm>
          <a:prstGeom prst="wedgeEllipseCallout">
            <a:avLst>
              <a:gd name="adj1" fmla="val -59116"/>
              <a:gd name="adj2" fmla="val -26667"/>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r>
              <a:rPr lang="en-US" sz="2400" dirty="0">
                <a:solidFill>
                  <a:srgbClr val="009900"/>
                </a:solidFill>
                <a:latin typeface="Arial" charset="0"/>
                <a:ea typeface="SimSun" pitchFamily="2" charset="-122"/>
              </a:rPr>
              <a:t>What is the smallest state by area?</a:t>
            </a:r>
          </a:p>
        </p:txBody>
      </p:sp>
      <p:sp>
        <p:nvSpPr>
          <p:cNvPr id="335877" name="Text Box 5"/>
          <p:cNvSpPr txBox="1">
            <a:spLocks noChangeArrowheads="1"/>
          </p:cNvSpPr>
          <p:nvPr/>
        </p:nvSpPr>
        <p:spPr bwMode="auto">
          <a:xfrm>
            <a:off x="5148263" y="4956175"/>
            <a:ext cx="874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dirty="0">
                <a:solidFill>
                  <a:schemeClr val="accent2"/>
                </a:solidFill>
                <a:latin typeface="Arial" charset="0"/>
                <a:ea typeface="SimSun" pitchFamily="2" charset="-122"/>
              </a:rPr>
              <a:t>Query</a:t>
            </a:r>
          </a:p>
        </p:txBody>
      </p:sp>
      <p:sp>
        <p:nvSpPr>
          <p:cNvPr id="335878" name="Text Box 6"/>
          <p:cNvSpPr txBox="1">
            <a:spLocks noChangeArrowheads="1"/>
          </p:cNvSpPr>
          <p:nvPr/>
        </p:nvSpPr>
        <p:spPr bwMode="auto">
          <a:xfrm>
            <a:off x="193675" y="5186363"/>
            <a:ext cx="4954588" cy="3693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sz="1800" dirty="0">
                <a:solidFill>
                  <a:schemeClr val="accent2"/>
                </a:solidFill>
                <a:latin typeface="Arial" charset="0"/>
                <a:ea typeface="SimSun" pitchFamily="2" charset="-122"/>
              </a:rPr>
              <a:t>answer(x1,smallest(x2,(state(x1),area(x1,x2))))</a:t>
            </a:r>
          </a:p>
        </p:txBody>
      </p:sp>
      <p:sp>
        <p:nvSpPr>
          <p:cNvPr id="335879" name="Line 7"/>
          <p:cNvSpPr>
            <a:spLocks noChangeShapeType="1"/>
          </p:cNvSpPr>
          <p:nvPr/>
        </p:nvSpPr>
        <p:spPr bwMode="auto">
          <a:xfrm>
            <a:off x="3227388" y="4071938"/>
            <a:ext cx="0" cy="1114425"/>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35880" name="Text Box 8"/>
          <p:cNvSpPr txBox="1">
            <a:spLocks noChangeArrowheads="1"/>
          </p:cNvSpPr>
          <p:nvPr/>
        </p:nvSpPr>
        <p:spPr bwMode="auto">
          <a:xfrm>
            <a:off x="1038225" y="4341813"/>
            <a:ext cx="217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a:solidFill>
                  <a:srgbClr val="FF6600"/>
                </a:solidFill>
                <a:latin typeface="Arial" charset="0"/>
                <a:ea typeface="SimSun" pitchFamily="2" charset="-122"/>
              </a:rPr>
              <a:t>Semantic Parsing</a:t>
            </a:r>
          </a:p>
        </p:txBody>
      </p:sp>
      <p:sp>
        <p:nvSpPr>
          <p:cNvPr id="335881" name="Line 9"/>
          <p:cNvSpPr>
            <a:spLocks noChangeShapeType="1"/>
          </p:cNvSpPr>
          <p:nvPr/>
        </p:nvSpPr>
        <p:spPr bwMode="auto">
          <a:xfrm flipV="1">
            <a:off x="5148263" y="5378450"/>
            <a:ext cx="1036637"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pic>
        <p:nvPicPr>
          <p:cNvPr id="335883" name="Picture 11" descr="Picture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875" y="2536825"/>
            <a:ext cx="896938"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5884" name="Text Box 12"/>
          <p:cNvSpPr txBox="1">
            <a:spLocks noChangeArrowheads="1"/>
          </p:cNvSpPr>
          <p:nvPr/>
        </p:nvSpPr>
        <p:spPr bwMode="auto">
          <a:xfrm>
            <a:off x="6184900" y="3035300"/>
            <a:ext cx="2563019" cy="40011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eaLnBrk="1" hangingPunct="1"/>
            <a:r>
              <a:rPr lang="en-US" b="1" dirty="0">
                <a:solidFill>
                  <a:schemeClr val="accent2"/>
                </a:solidFill>
                <a:ea typeface="SimSun" pitchFamily="2" charset="-122"/>
              </a:rPr>
              <a:t>Rhode Island</a:t>
            </a:r>
          </a:p>
        </p:txBody>
      </p:sp>
      <p:sp>
        <p:nvSpPr>
          <p:cNvPr id="335886" name="Text Box 14"/>
          <p:cNvSpPr txBox="1">
            <a:spLocks noChangeArrowheads="1"/>
          </p:cNvSpPr>
          <p:nvPr/>
        </p:nvSpPr>
        <p:spPr bwMode="auto">
          <a:xfrm>
            <a:off x="7519194" y="3759991"/>
            <a:ext cx="1228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algn="ctr" eaLnBrk="1" hangingPunct="1"/>
            <a:r>
              <a:rPr lang="en-US" dirty="0">
                <a:solidFill>
                  <a:schemeClr val="accent2"/>
                </a:solidFill>
                <a:latin typeface="Arial" charset="0"/>
                <a:ea typeface="SimSun" pitchFamily="2" charset="-122"/>
              </a:rPr>
              <a:t>Answer</a:t>
            </a:r>
          </a:p>
        </p:txBody>
      </p:sp>
      <p:grpSp>
        <p:nvGrpSpPr>
          <p:cNvPr id="3" name="Group 2"/>
          <p:cNvGrpSpPr/>
          <p:nvPr/>
        </p:nvGrpSpPr>
        <p:grpSpPr>
          <a:xfrm>
            <a:off x="6184900" y="4430713"/>
            <a:ext cx="2668588" cy="1953004"/>
            <a:chOff x="6184900" y="4430713"/>
            <a:chExt cx="2668588" cy="1953004"/>
          </a:xfrm>
        </p:grpSpPr>
        <p:pic>
          <p:nvPicPr>
            <p:cNvPr id="335882" name="Picture 10" descr="us-stat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1302" y="5029200"/>
              <a:ext cx="2075783" cy="1354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lowchart: Magnetic Disk 1"/>
            <p:cNvSpPr/>
            <p:nvPr/>
          </p:nvSpPr>
          <p:spPr bwMode="auto">
            <a:xfrm>
              <a:off x="6184900" y="4430713"/>
              <a:ext cx="2668588" cy="1944687"/>
            </a:xfrm>
            <a:prstGeom prst="flowChartMagneticDisk">
              <a:avLst/>
            </a:prstGeom>
            <a:noFill/>
            <a:ln w="38100" cap="flat" cmpd="sng" algn="ctr">
              <a:solidFill>
                <a:srgbClr val="C00000"/>
              </a:solidFill>
              <a:prstDash val="solid"/>
              <a:round/>
              <a:headEnd type="none" w="med" len="med"/>
              <a:tailEnd type="none" w="med" len="med"/>
            </a:ln>
            <a:effectLst/>
          </p:spPr>
          <p:txBody>
            <a:bodyPr vert="horz" wrap="non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8" charset="0"/>
              </a:endParaRPr>
            </a:p>
          </p:txBody>
        </p:sp>
      </p:grpSp>
      <p:sp>
        <p:nvSpPr>
          <p:cNvPr id="19" name="Line 13"/>
          <p:cNvSpPr>
            <a:spLocks noChangeShapeType="1"/>
          </p:cNvSpPr>
          <p:nvPr/>
        </p:nvSpPr>
        <p:spPr bwMode="auto">
          <a:xfrm flipH="1" flipV="1">
            <a:off x="7506877" y="3497261"/>
            <a:ext cx="0" cy="922337"/>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extLst>
      <p:ext uri="{BB962C8B-B14F-4D97-AF65-F5344CB8AC3E}">
        <p14:creationId xmlns:p14="http://schemas.microsoft.com/office/powerpoint/2010/main" val="300851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8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58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58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587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587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58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58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588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5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animBg="1"/>
      <p:bldP spid="335877" grpId="0"/>
      <p:bldP spid="335878" grpId="0" animBg="1"/>
      <p:bldP spid="335879" grpId="0" animBg="1"/>
      <p:bldP spid="335880" grpId="0"/>
      <p:bldP spid="335881" grpId="0" animBg="1"/>
      <p:bldP spid="335884" grpId="0" animBg="1"/>
      <p:bldP spid="335886" grpId="0"/>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Modernizing Plan-Based Understanding</a:t>
            </a:r>
          </a:p>
        </p:txBody>
      </p:sp>
      <p:sp>
        <p:nvSpPr>
          <p:cNvPr id="4" name="Slide Number Placeholder 3"/>
          <p:cNvSpPr>
            <a:spLocks noGrp="1"/>
          </p:cNvSpPr>
          <p:nvPr>
            <p:ph type="sldNum" sz="quarter" idx="11"/>
          </p:nvPr>
        </p:nvSpPr>
        <p:spPr/>
        <p:txBody>
          <a:bodyPr/>
          <a:lstStyle/>
          <a:p>
            <a:fld id="{1E9E53C0-BBD4-4B19-A908-DE3CF7B165B1}" type="slidenum">
              <a:rPr lang="en-US" smtClean="0"/>
              <a:pPr/>
              <a:t>30</a:t>
            </a:fld>
            <a:endParaRPr lang="en-US">
              <a:latin typeface="+mn-lt"/>
            </a:endParaRPr>
          </a:p>
        </p:txBody>
      </p:sp>
      <p:sp>
        <p:nvSpPr>
          <p:cNvPr id="6" name="Content Placeholder 2"/>
          <p:cNvSpPr txBox="1">
            <a:spLocks/>
          </p:cNvSpPr>
          <p:nvPr/>
        </p:nvSpPr>
        <p:spPr bwMode="auto">
          <a:xfrm>
            <a:off x="609600" y="1600200"/>
            <a:ext cx="77724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rgbClr val="FF0000"/>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00CC00"/>
              </a:buClr>
              <a:buChar char="–"/>
              <a:defRPr sz="2800">
                <a:solidFill>
                  <a:srgbClr val="333399"/>
                </a:solidFill>
                <a:latin typeface="+mn-lt"/>
              </a:defRPr>
            </a:lvl2pPr>
            <a:lvl3pPr marL="1143000" indent="-228600" algn="l" rtl="0" fontAlgn="base">
              <a:spcBef>
                <a:spcPct val="20000"/>
              </a:spcBef>
              <a:spcAft>
                <a:spcPct val="0"/>
              </a:spcAft>
              <a:buClr>
                <a:srgbClr val="3333CC"/>
              </a:buClr>
              <a:buChar char="•"/>
              <a:defRPr sz="2400">
                <a:solidFill>
                  <a:srgbClr val="006600"/>
                </a:solidFill>
                <a:latin typeface="+mn-lt"/>
              </a:defRPr>
            </a:lvl3pPr>
            <a:lvl4pPr marL="1600200" indent="-228600" algn="l" rtl="0" fontAlgn="base">
              <a:spcBef>
                <a:spcPct val="20000"/>
              </a:spcBef>
              <a:spcAft>
                <a:spcPct val="0"/>
              </a:spcAft>
              <a:buClr>
                <a:srgbClr val="3333CC"/>
              </a:buClr>
              <a:buChar char="–"/>
              <a:defRPr sz="2000">
                <a:solidFill>
                  <a:schemeClr val="tx1"/>
                </a:solidFill>
                <a:latin typeface="+mn-lt"/>
              </a:defRPr>
            </a:lvl4pPr>
            <a:lvl5pPr marL="2057400" indent="-228600" algn="l" rtl="0" fontAlgn="base">
              <a:spcBef>
                <a:spcPct val="20000"/>
              </a:spcBef>
              <a:spcAft>
                <a:spcPct val="0"/>
              </a:spcAft>
              <a:buClr>
                <a:srgbClr val="3333CC"/>
              </a:buClr>
              <a:buChar char="»"/>
              <a:defRPr sz="2000">
                <a:solidFill>
                  <a:srgbClr val="0000CC"/>
                </a:solidFill>
                <a:latin typeface="+mn-lt"/>
              </a:defRPr>
            </a:lvl5pPr>
            <a:lvl6pPr marL="2514600" indent="-228600" algn="l" rtl="0" fontAlgn="base">
              <a:spcBef>
                <a:spcPct val="20000"/>
              </a:spcBef>
              <a:spcAft>
                <a:spcPct val="0"/>
              </a:spcAft>
              <a:buClr>
                <a:srgbClr val="3333CC"/>
              </a:buClr>
              <a:buChar char="»"/>
              <a:defRPr sz="2000">
                <a:solidFill>
                  <a:srgbClr val="0000CC"/>
                </a:solidFill>
                <a:latin typeface="+mn-lt"/>
              </a:defRPr>
            </a:lvl6pPr>
            <a:lvl7pPr marL="2971800" indent="-228600" algn="l" rtl="0" fontAlgn="base">
              <a:spcBef>
                <a:spcPct val="20000"/>
              </a:spcBef>
              <a:spcAft>
                <a:spcPct val="0"/>
              </a:spcAft>
              <a:buClr>
                <a:srgbClr val="3333CC"/>
              </a:buClr>
              <a:buChar char="»"/>
              <a:defRPr sz="2000">
                <a:solidFill>
                  <a:srgbClr val="0000CC"/>
                </a:solidFill>
                <a:latin typeface="+mn-lt"/>
              </a:defRPr>
            </a:lvl7pPr>
            <a:lvl8pPr marL="3429000" indent="-228600" algn="l" rtl="0" fontAlgn="base">
              <a:spcBef>
                <a:spcPct val="20000"/>
              </a:spcBef>
              <a:spcAft>
                <a:spcPct val="0"/>
              </a:spcAft>
              <a:buClr>
                <a:srgbClr val="3333CC"/>
              </a:buClr>
              <a:buChar char="»"/>
              <a:defRPr sz="2000">
                <a:solidFill>
                  <a:srgbClr val="0000CC"/>
                </a:solidFill>
                <a:latin typeface="+mn-lt"/>
              </a:defRPr>
            </a:lvl8pPr>
            <a:lvl9pPr marL="3886200" indent="-228600" algn="l" rtl="0" fontAlgn="base">
              <a:spcBef>
                <a:spcPct val="20000"/>
              </a:spcBef>
              <a:spcAft>
                <a:spcPct val="0"/>
              </a:spcAft>
              <a:buClr>
                <a:srgbClr val="3333CC"/>
              </a:buClr>
              <a:buChar char="»"/>
              <a:defRPr sz="2000">
                <a:solidFill>
                  <a:srgbClr val="0000CC"/>
                </a:solidFill>
                <a:latin typeface="+mn-lt"/>
              </a:defRPr>
            </a:lvl9pPr>
          </a:lstStyle>
          <a:p>
            <a:r>
              <a:rPr lang="en-US" sz="2800" dirty="0"/>
              <a:t>We need new statistical/neural learning and  inference methods to make this process robust.</a:t>
            </a:r>
          </a:p>
          <a:p>
            <a:r>
              <a:rPr lang="en-US" sz="2800" dirty="0"/>
              <a:t>We have started work on this:</a:t>
            </a:r>
          </a:p>
          <a:p>
            <a:pPr lvl="1"/>
            <a:r>
              <a:rPr lang="en-US" sz="2400" dirty="0"/>
              <a:t>Use UW’s COMET </a:t>
            </a:r>
            <a:r>
              <a:rPr lang="en-US" sz="2400" dirty="0">
                <a:solidFill>
                  <a:srgbClr val="C00000"/>
                </a:solidFill>
              </a:rPr>
              <a:t>(Commonsense Transformers for Automatic Knowledge Graph Construction, </a:t>
            </a:r>
            <a:r>
              <a:rPr lang="en-US" sz="2400" dirty="0" err="1">
                <a:solidFill>
                  <a:srgbClr val="C00000"/>
                </a:solidFill>
              </a:rPr>
              <a:t>Bosselut</a:t>
            </a:r>
            <a:r>
              <a:rPr lang="en-US" sz="2400" dirty="0">
                <a:solidFill>
                  <a:srgbClr val="C00000"/>
                </a:solidFill>
              </a:rPr>
              <a:t>, et al., ACL-2019) </a:t>
            </a:r>
            <a:r>
              <a:rPr lang="en-US" sz="2400" dirty="0"/>
              <a:t>to generate robust predictions of “effects” and “needs” of NL sentences.</a:t>
            </a:r>
          </a:p>
          <a:p>
            <a:pPr lvl="1"/>
            <a:r>
              <a:rPr lang="en-US" sz="2400" dirty="0"/>
              <a:t>Use a BERT-based sentence similarity metric to match predicted  “effects” of one sentence in a documents to predicted “needs” of another. </a:t>
            </a:r>
          </a:p>
          <a:p>
            <a:pPr lvl="1"/>
            <a:r>
              <a:rPr lang="en-US" sz="2400" dirty="0"/>
              <a:t>Construct a “causal chain” of events that better supports answering  “why” questions.</a:t>
            </a:r>
            <a:endParaRPr lang="en-US" sz="2400" dirty="0">
              <a:solidFill>
                <a:srgbClr val="C00000"/>
              </a:solidFill>
            </a:endParaRPr>
          </a:p>
          <a:p>
            <a:endParaRPr lang="en-US" sz="2800" dirty="0"/>
          </a:p>
          <a:p>
            <a:endParaRPr lang="en-US" sz="1800" dirty="0"/>
          </a:p>
          <a:p>
            <a:pPr marL="0" indent="0">
              <a:buFontTx/>
              <a:buNone/>
            </a:pPr>
            <a:r>
              <a:rPr lang="en-US" sz="1600" dirty="0"/>
              <a:t>       </a:t>
            </a:r>
            <a:endParaRPr lang="en-US" sz="1400" dirty="0"/>
          </a:p>
        </p:txBody>
      </p:sp>
    </p:spTree>
    <p:extLst>
      <p:ext uri="{BB962C8B-B14F-4D97-AF65-F5344CB8AC3E}">
        <p14:creationId xmlns:p14="http://schemas.microsoft.com/office/powerpoint/2010/main" val="299987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8C91-658B-4A40-9E2E-AD98F458A1B8}"/>
              </a:ext>
            </a:extLst>
          </p:cNvPr>
          <p:cNvSpPr>
            <a:spLocks noGrp="1"/>
          </p:cNvSpPr>
          <p:nvPr>
            <p:ph type="title"/>
          </p:nvPr>
        </p:nvSpPr>
        <p:spPr/>
        <p:txBody>
          <a:bodyPr/>
          <a:lstStyle/>
          <a:p>
            <a:r>
              <a:rPr lang="en-US" dirty="0"/>
              <a:t>Sample Piece of Causal Graph Constructed using COMET</a:t>
            </a:r>
          </a:p>
        </p:txBody>
      </p:sp>
      <p:pic>
        <p:nvPicPr>
          <p:cNvPr id="6" name="Content Placeholder 5" descr="A close up of a map&#10;&#10;Description automatically generated">
            <a:extLst>
              <a:ext uri="{FF2B5EF4-FFF2-40B4-BE49-F238E27FC236}">
                <a16:creationId xmlns:a16="http://schemas.microsoft.com/office/drawing/2014/main" id="{0F2253CD-715E-4BFA-99AE-2299685C0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0" y="1447800"/>
            <a:ext cx="2603051" cy="5281455"/>
          </a:xfrm>
        </p:spPr>
      </p:pic>
      <p:sp>
        <p:nvSpPr>
          <p:cNvPr id="4" name="Slide Number Placeholder 3">
            <a:extLst>
              <a:ext uri="{FF2B5EF4-FFF2-40B4-BE49-F238E27FC236}">
                <a16:creationId xmlns:a16="http://schemas.microsoft.com/office/drawing/2014/main" id="{BFD2A594-3634-4516-8720-876D9ED686B7}"/>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E9E53C0-BBD4-4B19-A908-DE3CF7B165B1}" type="slidenum">
              <a:rPr kumimoji="0" lang="en-US" sz="1200" b="0" i="0" u="none" strike="noStrike" kern="1200" cap="none" spc="0" normalizeH="0" baseline="0" noProof="0" smtClean="0">
                <a:ln>
                  <a:noFill/>
                </a:ln>
                <a:solidFill>
                  <a:srgbClr val="000000"/>
                </a:solidFill>
                <a:effectLst/>
                <a:uLnTx/>
                <a:uFillTx/>
                <a:latin typeface="Helvetic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Times New Roman"/>
              <a:ea typeface="+mn-ea"/>
              <a:cs typeface="+mn-cs"/>
            </a:endParaRPr>
          </a:p>
        </p:txBody>
      </p:sp>
      <p:sp>
        <p:nvSpPr>
          <p:cNvPr id="8" name="Rectangle 1">
            <a:extLst>
              <a:ext uri="{FF2B5EF4-FFF2-40B4-BE49-F238E27FC236}">
                <a16:creationId xmlns:a16="http://schemas.microsoft.com/office/drawing/2014/main" id="{96899037-E307-4E6B-8184-284C485EFAB5}"/>
              </a:ext>
            </a:extLst>
          </p:cNvPr>
          <p:cNvSpPr>
            <a:spLocks noChangeArrowheads="1"/>
          </p:cNvSpPr>
          <p:nvPr/>
        </p:nvSpPr>
        <p:spPr bwMode="auto">
          <a:xfrm>
            <a:off x="327454" y="1546355"/>
            <a:ext cx="447314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Arial Unicode MS"/>
                <a:ea typeface="+mn-ea"/>
                <a:cs typeface="+mn-cs"/>
              </a:rPr>
              <a:t>Short Story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Arial Unicode MS"/>
                <a:ea typeface="+mn-ea"/>
                <a:cs typeface="+mn-cs"/>
              </a:rPr>
              <a:t>from CATERS Data Set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Arial Unicode MS"/>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Unicode MS"/>
                <a:ea typeface="+mn-ea"/>
                <a:cs typeface="+mn-cs"/>
              </a:rPr>
              <a:t>Randy was a famous basketball player. Suddenly, people exposed him for having an affair. This caused a lot of problems. He got kicked off the team. He now has to find a new job.</a:t>
            </a:r>
            <a:r>
              <a:rPr kumimoji="0" lang="en-US" altLang="en-US" sz="1600" b="0" i="0" u="none" strike="noStrike" kern="1200" cap="none" spc="0" normalizeH="0" baseline="0" noProof="0" dirty="0">
                <a:ln>
                  <a:noFill/>
                </a:ln>
                <a:solidFill>
                  <a:srgbClr val="000000"/>
                </a:solidFill>
                <a:effectLst/>
                <a:uLnTx/>
                <a:uFillTx/>
                <a:latin typeface="Times New Roman" pitchFamily="18" charset="0"/>
                <a:ea typeface="+mn-ea"/>
                <a:cs typeface="+mn-cs"/>
              </a:rPr>
              <a:t> </a:t>
            </a:r>
            <a:endParaRPr kumimoji="0" lang="en-US" altLang="en-US" sz="5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49875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260C-34A1-4D95-96E6-653FEE2E037F}"/>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AE0E482-7248-4ED7-9418-BF5C4977C85A}"/>
              </a:ext>
            </a:extLst>
          </p:cNvPr>
          <p:cNvSpPr>
            <a:spLocks noGrp="1"/>
          </p:cNvSpPr>
          <p:nvPr>
            <p:ph idx="1"/>
          </p:nvPr>
        </p:nvSpPr>
        <p:spPr/>
        <p:txBody>
          <a:bodyPr/>
          <a:lstStyle/>
          <a:p>
            <a:r>
              <a:rPr lang="en-US" dirty="0"/>
              <a:t>Integrating logical and vector-space approaches is a promising approach to RCQA.</a:t>
            </a:r>
          </a:p>
          <a:p>
            <a:r>
              <a:rPr lang="en-US" dirty="0"/>
              <a:t>Modernizing and </a:t>
            </a:r>
            <a:r>
              <a:rPr lang="en-US" dirty="0" err="1"/>
              <a:t>robustifying</a:t>
            </a:r>
            <a:r>
              <a:rPr lang="en-US" dirty="0"/>
              <a:t> plan-based understanding is another promising approach to RCQA.</a:t>
            </a:r>
          </a:p>
        </p:txBody>
      </p:sp>
      <p:sp>
        <p:nvSpPr>
          <p:cNvPr id="4" name="Slide Number Placeholder 3">
            <a:extLst>
              <a:ext uri="{FF2B5EF4-FFF2-40B4-BE49-F238E27FC236}">
                <a16:creationId xmlns:a16="http://schemas.microsoft.com/office/drawing/2014/main" id="{368AC159-C2D8-45A3-A17C-411C35B222B9}"/>
              </a:ext>
            </a:extLst>
          </p:cNvPr>
          <p:cNvSpPr>
            <a:spLocks noGrp="1"/>
          </p:cNvSpPr>
          <p:nvPr>
            <p:ph type="sldNum" sz="quarter" idx="11"/>
          </p:nvPr>
        </p:nvSpPr>
        <p:spPr/>
        <p:txBody>
          <a:bodyPr/>
          <a:lstStyle/>
          <a:p>
            <a:fld id="{1E9E53C0-BBD4-4B19-A908-DE3CF7B165B1}" type="slidenum">
              <a:rPr lang="en-US" smtClean="0"/>
              <a:pPr/>
              <a:t>32</a:t>
            </a:fld>
            <a:endParaRPr lang="en-US">
              <a:latin typeface="+mn-lt"/>
            </a:endParaRPr>
          </a:p>
        </p:txBody>
      </p:sp>
    </p:spTree>
    <p:extLst>
      <p:ext uri="{BB962C8B-B14F-4D97-AF65-F5344CB8AC3E}">
        <p14:creationId xmlns:p14="http://schemas.microsoft.com/office/powerpoint/2010/main" val="89929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Most Popular Meme</a:t>
            </a:r>
          </a:p>
        </p:txBody>
      </p:sp>
      <p:sp>
        <p:nvSpPr>
          <p:cNvPr id="3" name="Content Placeholder 2"/>
          <p:cNvSpPr>
            <a:spLocks noGrp="1"/>
          </p:cNvSpPr>
          <p:nvPr>
            <p:ph idx="1"/>
          </p:nvPr>
        </p:nvSpPr>
        <p:spPr>
          <a:xfrm>
            <a:off x="495300" y="1371600"/>
            <a:ext cx="8153400" cy="4687888"/>
          </a:xfrm>
        </p:spPr>
        <p:txBody>
          <a:bodyPr/>
          <a:lstStyle/>
          <a:p>
            <a:r>
              <a:rPr lang="en-US" dirty="0"/>
              <a:t>Recently, I have become particularly well known for a certain strongly stated comment, which can be embedded into the following vector: </a:t>
            </a:r>
            <a:r>
              <a:rPr lang="en-US" dirty="0">
                <a:hlinkClick r:id="rId2"/>
              </a:rPr>
              <a:t>(0.62384789, 0.232328242, 0.2394182754, 0.9234583745, 0.9034527345, 0.2348534598743, 0.789045724387, 0.34750893274895, 0.23475809273485723, 0.23452374958, 0.094358923475823475, 0.908452352348905, 0.024375823785, 0.980459238409582345)</a:t>
            </a:r>
            <a:r>
              <a:rPr lang="en-US" dirty="0"/>
              <a:t> (click to decode).</a:t>
            </a:r>
          </a:p>
        </p:txBody>
      </p:sp>
      <p:sp>
        <p:nvSpPr>
          <p:cNvPr id="4" name="Slide Number Placeholder 3"/>
          <p:cNvSpPr>
            <a:spLocks noGrp="1"/>
          </p:cNvSpPr>
          <p:nvPr>
            <p:ph type="sldNum" sz="quarter" idx="11"/>
          </p:nvPr>
        </p:nvSpPr>
        <p:spPr/>
        <p:txBody>
          <a:bodyPr/>
          <a:lstStyle/>
          <a:p>
            <a:fld id="{C807B0A0-3952-48D0-A831-2CBA31B04643}" type="slidenum">
              <a:rPr lang="en-US" smtClean="0"/>
              <a:pPr/>
              <a:t>4</a:t>
            </a:fld>
            <a:endParaRPr lang="en-US">
              <a:latin typeface="+mn-lt"/>
            </a:endParaRPr>
          </a:p>
        </p:txBody>
      </p:sp>
    </p:spTree>
    <p:extLst>
      <p:ext uri="{BB962C8B-B14F-4D97-AF65-F5344CB8AC3E}">
        <p14:creationId xmlns:p14="http://schemas.microsoft.com/office/powerpoint/2010/main" val="363247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Most Popular Meme</a:t>
            </a:r>
          </a:p>
        </p:txBody>
      </p:sp>
      <p:sp>
        <p:nvSpPr>
          <p:cNvPr id="3" name="Content Placeholder 2"/>
          <p:cNvSpPr>
            <a:spLocks noGrp="1"/>
          </p:cNvSpPr>
          <p:nvPr>
            <p:ph idx="1"/>
          </p:nvPr>
        </p:nvSpPr>
        <p:spPr/>
        <p:txBody>
          <a:bodyPr/>
          <a:lstStyle/>
          <a:p>
            <a:r>
              <a:rPr lang="en-US" b="1" dirty="0"/>
              <a:t>"You can't cram the meaning of a whole %&amp;!$# sentence into a single $&amp;!#* vector!" </a:t>
            </a:r>
          </a:p>
          <a:p>
            <a:pPr lvl="1"/>
            <a:r>
              <a:rPr lang="en-US" dirty="0"/>
              <a:t>This was a statement in my opening invited talk at the </a:t>
            </a:r>
            <a:r>
              <a:rPr lang="en-US" dirty="0">
                <a:hlinkClick r:id="rId2"/>
              </a:rPr>
              <a:t>ACL 2014 Workshop on Semantic Parsing</a:t>
            </a:r>
            <a:r>
              <a:rPr lang="en-US" dirty="0"/>
              <a:t>, the slides are available on this site. As I said at the talk, you can use your language model of informal English to fill in the masked portions. </a:t>
            </a:r>
          </a:p>
          <a:p>
            <a:endParaRPr lang="en-US" dirty="0"/>
          </a:p>
        </p:txBody>
      </p:sp>
      <p:sp>
        <p:nvSpPr>
          <p:cNvPr id="4" name="Slide Number Placeholder 3"/>
          <p:cNvSpPr>
            <a:spLocks noGrp="1"/>
          </p:cNvSpPr>
          <p:nvPr>
            <p:ph type="sldNum" sz="quarter" idx="11"/>
          </p:nvPr>
        </p:nvSpPr>
        <p:spPr/>
        <p:txBody>
          <a:bodyPr/>
          <a:lstStyle/>
          <a:p>
            <a:fld id="{C807B0A0-3952-48D0-A831-2CBA31B04643}" type="slidenum">
              <a:rPr lang="en-US" smtClean="0"/>
              <a:pPr/>
              <a:t>5</a:t>
            </a:fld>
            <a:endParaRPr lang="en-US">
              <a:latin typeface="+mn-lt"/>
            </a:endParaRPr>
          </a:p>
        </p:txBody>
      </p:sp>
    </p:spTree>
    <p:extLst>
      <p:ext uri="{BB962C8B-B14F-4D97-AF65-F5344CB8AC3E}">
        <p14:creationId xmlns:p14="http://schemas.microsoft.com/office/powerpoint/2010/main" val="890438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0728210-38C2-44AA-9D90-1FCD092931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7620000"/>
            <a:ext cx="7086600" cy="12907738"/>
          </a:xfrm>
        </p:spPr>
      </p:pic>
      <p:sp>
        <p:nvSpPr>
          <p:cNvPr id="4" name="Slide Number Placeholder 3">
            <a:extLst>
              <a:ext uri="{FF2B5EF4-FFF2-40B4-BE49-F238E27FC236}">
                <a16:creationId xmlns:a16="http://schemas.microsoft.com/office/drawing/2014/main" id="{D8AF42F9-428D-4988-A46A-D5EB3378F55E}"/>
              </a:ext>
            </a:extLst>
          </p:cNvPr>
          <p:cNvSpPr>
            <a:spLocks noGrp="1"/>
          </p:cNvSpPr>
          <p:nvPr>
            <p:ph type="sldNum" sz="quarter" idx="11"/>
          </p:nvPr>
        </p:nvSpPr>
        <p:spPr/>
        <p:txBody>
          <a:bodyPr/>
          <a:lstStyle/>
          <a:p>
            <a:fld id="{C807B0A0-3952-48D0-A831-2CBA31B04643}" type="slidenum">
              <a:rPr lang="en-US" smtClean="0"/>
              <a:pPr/>
              <a:t>6</a:t>
            </a:fld>
            <a:endParaRPr lang="en-US">
              <a:latin typeface="+mn-lt"/>
            </a:endParaRPr>
          </a:p>
        </p:txBody>
      </p:sp>
      <p:sp>
        <p:nvSpPr>
          <p:cNvPr id="2" name="Title 1">
            <a:extLst>
              <a:ext uri="{FF2B5EF4-FFF2-40B4-BE49-F238E27FC236}">
                <a16:creationId xmlns:a16="http://schemas.microsoft.com/office/drawing/2014/main" id="{BAD38F1B-C75A-4921-AAD9-0FEAB03CF02F}"/>
              </a:ext>
            </a:extLst>
          </p:cNvPr>
          <p:cNvSpPr>
            <a:spLocks noGrp="1"/>
          </p:cNvSpPr>
          <p:nvPr>
            <p:ph type="title"/>
          </p:nvPr>
        </p:nvSpPr>
        <p:spPr>
          <a:xfrm>
            <a:off x="381000" y="-76200"/>
            <a:ext cx="8382000" cy="1752600"/>
          </a:xfrm>
          <a:solidFill>
            <a:schemeClr val="bg1"/>
          </a:solidFill>
        </p:spPr>
        <p:txBody>
          <a:bodyPr/>
          <a:lstStyle/>
          <a:p>
            <a:r>
              <a:rPr lang="en-US" dirty="0"/>
              <a:t>Can you effectively cram </a:t>
            </a:r>
            <a:br>
              <a:rPr lang="en-US" dirty="0"/>
            </a:br>
            <a:r>
              <a:rPr lang="en-US" dirty="0"/>
              <a:t>this VQA problem into a vector?</a:t>
            </a:r>
          </a:p>
        </p:txBody>
      </p:sp>
      <p:sp>
        <p:nvSpPr>
          <p:cNvPr id="7" name="TextBox 6">
            <a:extLst>
              <a:ext uri="{FF2B5EF4-FFF2-40B4-BE49-F238E27FC236}">
                <a16:creationId xmlns:a16="http://schemas.microsoft.com/office/drawing/2014/main" id="{CDB9EED2-3B04-4415-8C2B-C9B021E40A07}"/>
              </a:ext>
            </a:extLst>
          </p:cNvPr>
          <p:cNvSpPr txBox="1"/>
          <p:nvPr/>
        </p:nvSpPr>
        <p:spPr>
          <a:xfrm flipH="1">
            <a:off x="914400" y="5403465"/>
            <a:ext cx="7467600" cy="954107"/>
          </a:xfrm>
          <a:prstGeom prst="rect">
            <a:avLst/>
          </a:prstGeom>
          <a:noFill/>
        </p:spPr>
        <p:txBody>
          <a:bodyPr wrap="square" rtlCol="0">
            <a:spAutoFit/>
          </a:bodyPr>
          <a:lstStyle/>
          <a:p>
            <a:pPr algn="l"/>
            <a:r>
              <a:rPr lang="en-US" sz="2800" dirty="0"/>
              <a:t>What was the number of stars minus the number of stripes on the US flag in 1900?</a:t>
            </a:r>
          </a:p>
        </p:txBody>
      </p:sp>
    </p:spTree>
    <p:extLst>
      <p:ext uri="{BB962C8B-B14F-4D97-AF65-F5344CB8AC3E}">
        <p14:creationId xmlns:p14="http://schemas.microsoft.com/office/powerpoint/2010/main" val="95988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42FFD-29DD-476D-9552-C4F87003ADD7}"/>
              </a:ext>
            </a:extLst>
          </p:cNvPr>
          <p:cNvSpPr>
            <a:spLocks noGrp="1"/>
          </p:cNvSpPr>
          <p:nvPr>
            <p:ph type="title"/>
          </p:nvPr>
        </p:nvSpPr>
        <p:spPr/>
        <p:txBody>
          <a:bodyPr/>
          <a:lstStyle/>
          <a:p>
            <a:r>
              <a:rPr lang="en-US" dirty="0"/>
              <a:t>Integrating Logic and Vectors </a:t>
            </a:r>
            <a:br>
              <a:rPr lang="en-US" dirty="0"/>
            </a:br>
            <a:r>
              <a:rPr lang="en-US" dirty="0"/>
              <a:t>in Natural Language Semantics</a:t>
            </a:r>
          </a:p>
        </p:txBody>
      </p:sp>
      <p:sp>
        <p:nvSpPr>
          <p:cNvPr id="3" name="Content Placeholder 2">
            <a:extLst>
              <a:ext uri="{FF2B5EF4-FFF2-40B4-BE49-F238E27FC236}">
                <a16:creationId xmlns:a16="http://schemas.microsoft.com/office/drawing/2014/main" id="{7672FCDA-4B54-4648-BDF9-BE293523F728}"/>
              </a:ext>
            </a:extLst>
          </p:cNvPr>
          <p:cNvSpPr>
            <a:spLocks noGrp="1"/>
          </p:cNvSpPr>
          <p:nvPr>
            <p:ph idx="1"/>
          </p:nvPr>
        </p:nvSpPr>
        <p:spPr/>
        <p:txBody>
          <a:bodyPr/>
          <a:lstStyle/>
          <a:p>
            <a:r>
              <a:rPr lang="en-US" dirty="0"/>
              <a:t>Both logical and vector representations of natural language semantics have strengths and weaknesses.  </a:t>
            </a:r>
          </a:p>
          <a:p>
            <a:r>
              <a:rPr lang="en-US" dirty="0"/>
              <a:t>Integrating both representations can improve reasoning for complex QA.</a:t>
            </a:r>
          </a:p>
        </p:txBody>
      </p:sp>
      <p:sp>
        <p:nvSpPr>
          <p:cNvPr id="4" name="Slide Number Placeholder 3">
            <a:extLst>
              <a:ext uri="{FF2B5EF4-FFF2-40B4-BE49-F238E27FC236}">
                <a16:creationId xmlns:a16="http://schemas.microsoft.com/office/drawing/2014/main" id="{98F92A60-9CA2-4748-BD09-4602E8E916D9}"/>
              </a:ext>
            </a:extLst>
          </p:cNvPr>
          <p:cNvSpPr>
            <a:spLocks noGrp="1"/>
          </p:cNvSpPr>
          <p:nvPr>
            <p:ph type="sldNum" sz="quarter" idx="11"/>
          </p:nvPr>
        </p:nvSpPr>
        <p:spPr/>
        <p:txBody>
          <a:bodyPr/>
          <a:lstStyle/>
          <a:p>
            <a:fld id="{1E9E53C0-BBD4-4B19-A908-DE3CF7B165B1}" type="slidenum">
              <a:rPr lang="en-US" smtClean="0"/>
              <a:pPr/>
              <a:t>7</a:t>
            </a:fld>
            <a:endParaRPr lang="en-US">
              <a:latin typeface="+mn-lt"/>
            </a:endParaRPr>
          </a:p>
        </p:txBody>
      </p:sp>
    </p:spTree>
    <p:extLst>
      <p:ext uri="{BB962C8B-B14F-4D97-AF65-F5344CB8AC3E}">
        <p14:creationId xmlns:p14="http://schemas.microsoft.com/office/powerpoint/2010/main" val="229581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8769-F460-45EC-99BD-C383DB53DD7B}"/>
              </a:ext>
            </a:extLst>
          </p:cNvPr>
          <p:cNvSpPr>
            <a:spLocks noGrp="1"/>
          </p:cNvSpPr>
          <p:nvPr>
            <p:ph type="title"/>
          </p:nvPr>
        </p:nvSpPr>
        <p:spPr/>
        <p:txBody>
          <a:bodyPr/>
          <a:lstStyle/>
          <a:p>
            <a:r>
              <a:rPr lang="en-US" dirty="0"/>
              <a:t>Integrating Pattern Recognition and</a:t>
            </a:r>
            <a:br>
              <a:rPr lang="en-US" dirty="0"/>
            </a:br>
            <a:r>
              <a:rPr lang="en-US" dirty="0"/>
              <a:t>Symbolic Reasoning</a:t>
            </a:r>
          </a:p>
        </p:txBody>
      </p:sp>
      <p:sp>
        <p:nvSpPr>
          <p:cNvPr id="3" name="Content Placeholder 2">
            <a:extLst>
              <a:ext uri="{FF2B5EF4-FFF2-40B4-BE49-F238E27FC236}">
                <a16:creationId xmlns:a16="http://schemas.microsoft.com/office/drawing/2014/main" id="{E4B2292E-9040-402D-9DB5-45B63881255F}"/>
              </a:ext>
            </a:extLst>
          </p:cNvPr>
          <p:cNvSpPr>
            <a:spLocks noGrp="1"/>
          </p:cNvSpPr>
          <p:nvPr>
            <p:ph idx="1"/>
          </p:nvPr>
        </p:nvSpPr>
        <p:spPr>
          <a:xfrm>
            <a:off x="3733800" y="1440140"/>
            <a:ext cx="5029200" cy="4687888"/>
          </a:xfrm>
        </p:spPr>
        <p:txBody>
          <a:bodyPr/>
          <a:lstStyle/>
          <a:p>
            <a:r>
              <a:rPr lang="en-US" dirty="0"/>
              <a:t>NNs model thinking fast  ̶  pattern recognition.</a:t>
            </a:r>
          </a:p>
          <a:p>
            <a:r>
              <a:rPr lang="en-US" dirty="0"/>
              <a:t>GOFAI models thinking slow  ̶  symbolic reasoning.</a:t>
            </a:r>
          </a:p>
          <a:p>
            <a:r>
              <a:rPr lang="en-US" dirty="0"/>
              <a:t>Need to integrate both for effective AI.</a:t>
            </a:r>
          </a:p>
        </p:txBody>
      </p:sp>
      <p:sp>
        <p:nvSpPr>
          <p:cNvPr id="4" name="Slide Number Placeholder 3">
            <a:extLst>
              <a:ext uri="{FF2B5EF4-FFF2-40B4-BE49-F238E27FC236}">
                <a16:creationId xmlns:a16="http://schemas.microsoft.com/office/drawing/2014/main" id="{A41A39A6-85CE-4DCB-B301-583FF47344A0}"/>
              </a:ext>
            </a:extLst>
          </p:cNvPr>
          <p:cNvSpPr>
            <a:spLocks noGrp="1"/>
          </p:cNvSpPr>
          <p:nvPr>
            <p:ph type="sldNum" sz="quarter" idx="11"/>
          </p:nvPr>
        </p:nvSpPr>
        <p:spPr/>
        <p:txBody>
          <a:bodyPr/>
          <a:lstStyle/>
          <a:p>
            <a:fld id="{C807B0A0-3952-48D0-A831-2CBA31B04643}" type="slidenum">
              <a:rPr lang="en-US" smtClean="0"/>
              <a:pPr/>
              <a:t>8</a:t>
            </a:fld>
            <a:endParaRPr lang="en-US">
              <a:latin typeface="+mn-lt"/>
            </a:endParaRPr>
          </a:p>
        </p:txBody>
      </p:sp>
      <p:pic>
        <p:nvPicPr>
          <p:cNvPr id="5" name="Content Placeholder 5">
            <a:extLst>
              <a:ext uri="{FF2B5EF4-FFF2-40B4-BE49-F238E27FC236}">
                <a16:creationId xmlns:a16="http://schemas.microsoft.com/office/drawing/2014/main" id="{550BB0A8-FECD-4875-A365-4EF2203CE4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33400" y="1447800"/>
            <a:ext cx="3131509" cy="468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951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4AF9A-BE45-49A9-85B7-887FC0670754}"/>
              </a:ext>
            </a:extLst>
          </p:cNvPr>
          <p:cNvSpPr>
            <a:spLocks noGrp="1"/>
          </p:cNvSpPr>
          <p:nvPr>
            <p:ph type="title"/>
          </p:nvPr>
        </p:nvSpPr>
        <p:spPr/>
        <p:txBody>
          <a:bodyPr/>
          <a:lstStyle/>
          <a:p>
            <a:r>
              <a:rPr lang="en-US" dirty="0"/>
              <a:t>Integration Using Probabilistic Logic</a:t>
            </a:r>
          </a:p>
        </p:txBody>
      </p:sp>
      <p:sp>
        <p:nvSpPr>
          <p:cNvPr id="3" name="Content Placeholder 2">
            <a:extLst>
              <a:ext uri="{FF2B5EF4-FFF2-40B4-BE49-F238E27FC236}">
                <a16:creationId xmlns:a16="http://schemas.microsoft.com/office/drawing/2014/main" id="{64D05C89-9D62-4070-906E-263930153F18}"/>
              </a:ext>
            </a:extLst>
          </p:cNvPr>
          <p:cNvSpPr>
            <a:spLocks noGrp="1"/>
          </p:cNvSpPr>
          <p:nvPr>
            <p:ph idx="1"/>
          </p:nvPr>
        </p:nvSpPr>
        <p:spPr>
          <a:xfrm>
            <a:off x="381000" y="1371600"/>
            <a:ext cx="8305800" cy="4687888"/>
          </a:xfrm>
        </p:spPr>
        <p:txBody>
          <a:bodyPr/>
          <a:lstStyle/>
          <a:p>
            <a:r>
              <a:rPr lang="en-US" dirty="0"/>
              <a:t>We have integrated logic and vectors in NL semantics using MLNs and PSL:</a:t>
            </a:r>
          </a:p>
          <a:p>
            <a:pPr lvl="1"/>
            <a:r>
              <a:rPr lang="en-US" sz="2400" dirty="0" err="1"/>
              <a:t>Beltagy</a:t>
            </a:r>
            <a:r>
              <a:rPr lang="en-US" sz="2400" dirty="0"/>
              <a:t>, I., Chau, C., </a:t>
            </a:r>
            <a:r>
              <a:rPr lang="en-US" sz="2400" dirty="0" err="1"/>
              <a:t>Boleda</a:t>
            </a:r>
            <a:r>
              <a:rPr lang="en-US" sz="2400" dirty="0"/>
              <a:t>, G., </a:t>
            </a:r>
            <a:r>
              <a:rPr lang="en-US" sz="2400" dirty="0" err="1"/>
              <a:t>Garrette</a:t>
            </a:r>
            <a:r>
              <a:rPr lang="en-US" sz="2400" dirty="0"/>
              <a:t>, D., </a:t>
            </a:r>
            <a:r>
              <a:rPr lang="en-US" sz="2400" dirty="0" err="1"/>
              <a:t>Erk</a:t>
            </a:r>
            <a:r>
              <a:rPr lang="en-US" sz="2400" dirty="0"/>
              <a:t>, K., and Mooney, R., “Montague Meets Markov: Deep Semantics with Probabilistic Logical Form,” *SEM-2013.</a:t>
            </a:r>
          </a:p>
          <a:p>
            <a:pPr lvl="1"/>
            <a:r>
              <a:rPr lang="en-US" sz="2400" dirty="0" err="1"/>
              <a:t>Beltagy</a:t>
            </a:r>
            <a:r>
              <a:rPr lang="en-US" sz="2400" dirty="0"/>
              <a:t>, I., </a:t>
            </a:r>
            <a:r>
              <a:rPr lang="en-US" sz="2400" dirty="0" err="1"/>
              <a:t>Erk</a:t>
            </a:r>
            <a:r>
              <a:rPr lang="en-US" sz="2400" dirty="0"/>
              <a:t>, K., and Mooney, R.J., “Probabilistic Soft Logic for Semantic Textual Similarity,” ACL-</a:t>
            </a:r>
            <a:r>
              <a:rPr lang="it-IT" sz="2400" dirty="0"/>
              <a:t>2014.</a:t>
            </a:r>
            <a:endParaRPr lang="en-US" sz="2400" dirty="0"/>
          </a:p>
          <a:p>
            <a:pPr lvl="1"/>
            <a:r>
              <a:rPr lang="en-US" sz="2400" dirty="0" err="1"/>
              <a:t>Beltagy</a:t>
            </a:r>
            <a:r>
              <a:rPr lang="en-US" sz="2400" dirty="0"/>
              <a:t>, I., Roller, S., Cheng, P., </a:t>
            </a:r>
            <a:r>
              <a:rPr lang="en-US" sz="2400" dirty="0" err="1"/>
              <a:t>Erk</a:t>
            </a:r>
            <a:r>
              <a:rPr lang="en-US" sz="2400" dirty="0"/>
              <a:t>, K., and Mooney, R.J., “Representing Meaning with a Combination of Logical and Distributional Models,” </a:t>
            </a:r>
            <a:r>
              <a:rPr lang="en-US" sz="2400" i="1" dirty="0"/>
              <a:t>Computational Linguistics</a:t>
            </a:r>
            <a:r>
              <a:rPr lang="en-US" sz="2400" dirty="0"/>
              <a:t>, 42:4 (2016).</a:t>
            </a:r>
          </a:p>
        </p:txBody>
      </p:sp>
      <p:sp>
        <p:nvSpPr>
          <p:cNvPr id="4" name="Slide Number Placeholder 3">
            <a:extLst>
              <a:ext uri="{FF2B5EF4-FFF2-40B4-BE49-F238E27FC236}">
                <a16:creationId xmlns:a16="http://schemas.microsoft.com/office/drawing/2014/main" id="{51C67DD9-E9E6-40F3-BCA0-353D8B51D71E}"/>
              </a:ext>
            </a:extLst>
          </p:cNvPr>
          <p:cNvSpPr>
            <a:spLocks noGrp="1"/>
          </p:cNvSpPr>
          <p:nvPr>
            <p:ph type="sldNum" sz="quarter" idx="11"/>
          </p:nvPr>
        </p:nvSpPr>
        <p:spPr/>
        <p:txBody>
          <a:bodyPr/>
          <a:lstStyle/>
          <a:p>
            <a:fld id="{1E9E53C0-BBD4-4B19-A908-DE3CF7B165B1}" type="slidenum">
              <a:rPr lang="en-US" smtClean="0"/>
              <a:pPr/>
              <a:t>9</a:t>
            </a:fld>
            <a:endParaRPr lang="en-US">
              <a:latin typeface="+mn-lt"/>
            </a:endParaRPr>
          </a:p>
        </p:txBody>
      </p:sp>
    </p:spTree>
    <p:extLst>
      <p:ext uri="{BB962C8B-B14F-4D97-AF65-F5344CB8AC3E}">
        <p14:creationId xmlns:p14="http://schemas.microsoft.com/office/powerpoint/2010/main" val="370123910"/>
      </p:ext>
    </p:extLst>
  </p:cSld>
  <p:clrMapOvr>
    <a:masterClrMapping/>
  </p:clrMapOvr>
</p:sld>
</file>

<file path=ppt/theme/theme1.xml><?xml version="1.0" encoding="utf-8"?>
<a:theme xmlns:a="http://schemas.openxmlformats.org/drawingml/2006/main" name="models">
  <a:themeElements>
    <a:clrScheme name="">
      <a:dk1>
        <a:srgbClr val="000000"/>
      </a:dk1>
      <a:lt1>
        <a:srgbClr val="FFFFFF"/>
      </a:lt1>
      <a:dk2>
        <a:srgbClr val="3333FF"/>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66"/>
      </a:hlink>
      <a:folHlink>
        <a:srgbClr val="B2B2B2"/>
      </a:folHlink>
    </a:clrScheme>
    <a:fontScheme name="model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del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el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el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el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el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el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el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TCSml">
  <a:themeElements>
    <a:clrScheme name="UTCSm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TCSm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accent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UTCSml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TCSml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TCSml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TCSml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TCS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TCS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TCS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C:\My Documents\Powerpoint\IR Course\models.ppt</Template>
  <TotalTime>4994</TotalTime>
  <Words>1812</Words>
  <Application>Microsoft Office PowerPoint</Application>
  <PresentationFormat>On-screen Show (4:3)</PresentationFormat>
  <Paragraphs>183</Paragraphs>
  <Slides>32</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Arial Unicode MS</vt:lpstr>
      <vt:lpstr>Asana Math</vt:lpstr>
      <vt:lpstr>Helvetica</vt:lpstr>
      <vt:lpstr>Symbol</vt:lpstr>
      <vt:lpstr>Tahoma</vt:lpstr>
      <vt:lpstr>Times New Roman</vt:lpstr>
      <vt:lpstr>models</vt:lpstr>
      <vt:lpstr>UTCSml</vt:lpstr>
      <vt:lpstr>PowerPoint Presentation</vt:lpstr>
      <vt:lpstr>Semantic Parsing</vt:lpstr>
      <vt:lpstr>Geoquery:  A Database Query Application</vt:lpstr>
      <vt:lpstr>My Most Popular Meme</vt:lpstr>
      <vt:lpstr>My Most Popular Meme</vt:lpstr>
      <vt:lpstr>Can you effectively cram  this VQA problem into a vector?</vt:lpstr>
      <vt:lpstr>Integrating Logic and Vectors  in Natural Language Semantics</vt:lpstr>
      <vt:lpstr>Integrating Pattern Recognition and Symbolic Reasoning</vt:lpstr>
      <vt:lpstr>Integration Using Probabilistic Logic</vt:lpstr>
      <vt:lpstr>Hybrid Semantics in Probabilistic Logic</vt:lpstr>
      <vt:lpstr>System Architecture</vt:lpstr>
      <vt:lpstr>Recognizing Textual Entailment (RTE)</vt:lpstr>
      <vt:lpstr>Distributional Lexical Rules</vt:lpstr>
      <vt:lpstr>Extension to QA</vt:lpstr>
      <vt:lpstr>Neuro-Symbolic Integration</vt:lpstr>
      <vt:lpstr>Modular NN’s</vt:lpstr>
      <vt:lpstr>NMN’s to N2NMNs</vt:lpstr>
      <vt:lpstr>Neural Theorem Proving (NTP)</vt:lpstr>
      <vt:lpstr>Plan-Based Understanding</vt:lpstr>
      <vt:lpstr>NLP Idol: Plucked from Obscurity  @NAACL 2012</vt:lpstr>
      <vt:lpstr>Story Understanding Research in the 70’s</vt:lpstr>
      <vt:lpstr>PAM (Plan Applier Mechanism)</vt:lpstr>
      <vt:lpstr>PAM System</vt:lpstr>
      <vt:lpstr>Examples of Plan Based Understanding</vt:lpstr>
      <vt:lpstr>Sample PAM Trace</vt:lpstr>
      <vt:lpstr>Explanation Based Learning of Narrative Schemas</vt:lpstr>
      <vt:lpstr>GENESIS Trace  Inititial Schema Learning</vt:lpstr>
      <vt:lpstr>Explanation Graph of Story</vt:lpstr>
      <vt:lpstr>GENESIS Trace Question Answering</vt:lpstr>
      <vt:lpstr>Modernizing Plan-Based Understanding</vt:lpstr>
      <vt:lpstr>Sample Piece of Causal Graph Constructed using COMET</vt:lpstr>
      <vt:lpstr>Conclusions</vt:lpstr>
    </vt:vector>
  </TitlesOfParts>
  <Company>University of Texas at Austin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Information Retrieval and Web Search</dc:title>
  <dc:creator>Raymond Mooney</dc:creator>
  <cp:lastModifiedBy>Raymond Mooney</cp:lastModifiedBy>
  <cp:revision>104</cp:revision>
  <cp:lastPrinted>1601-01-01T00:00:00Z</cp:lastPrinted>
  <dcterms:created xsi:type="dcterms:W3CDTF">2001-05-20T22:11:52Z</dcterms:created>
  <dcterms:modified xsi:type="dcterms:W3CDTF">2020-02-03T13:20:29Z</dcterms:modified>
</cp:coreProperties>
</file>