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만든 이 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710" y="90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18" Type="http://schemas.openxmlformats.org/officeDocument/2006/relationships/image" Target="../media/image2.png"/><Relationship Id="rId26" Type="http://schemas.openxmlformats.org/officeDocument/2006/relationships/hyperlink" Target="https://pandas.pydata.org/pandas-docs/stable/reference/api/pandas.DataFrame.head.html?highlight=head" TargetMode="External"/><Relationship Id="rId21" Type="http://schemas.openxmlformats.org/officeDocument/2006/relationships/image" Target="../media/image5.png"/><Relationship Id="rId34" Type="http://schemas.openxmlformats.org/officeDocument/2006/relationships/hyperlink" Target="http://www.princetonoptimization.com/" TargetMode="External"/><Relationship Id="rId7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2" Type="http://schemas.openxmlformats.org/officeDocument/2006/relationships/hyperlink" Target="https://pandas.pydata.org/pandas-docs/stable/reference/api/pandas.DataFrame.html" TargetMode="External"/><Relationship Id="rId17" Type="http://schemas.openxmlformats.org/officeDocument/2006/relationships/image" Target="../media/image1.png"/><Relationship Id="rId25" Type="http://schemas.openxmlformats.org/officeDocument/2006/relationships/hyperlink" Target="https://pandas.pydata.org/pandas-docs/stable/reference/api/pandas.DataFrame.nsmallest.html?highlight=nsmallest" TargetMode="External"/><Relationship Id="rId33" Type="http://schemas.openxmlformats.org/officeDocument/2006/relationships/hyperlink" Target="http://pandas.pydata.org/" TargetMode="External"/><Relationship Id="rId2" Type="http://schemas.openxmlformats.org/officeDocument/2006/relationships/hyperlink" Target="https://pandas.pydata.org/pandas-docs/stable/user_guide/basics.html#sorting" TargetMode="External"/><Relationship Id="rId16" Type="http://schemas.openxmlformats.org/officeDocument/2006/relationships/hyperlink" Target="https://pandas.pydata.org/pandas-docs/stable/user_guide/index.html#user-guide" TargetMode="External"/><Relationship Id="rId20" Type="http://schemas.openxmlformats.org/officeDocument/2006/relationships/image" Target="../media/image4.png"/><Relationship Id="rId29" Type="http://schemas.openxmlformats.org/officeDocument/2006/relationships/hyperlink" Target="https://pandas.pydata.org/docs/reference/api/pandas.DataFrame.iloc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concat.html?highlight=concat#pandas.concat" TargetMode="External"/><Relationship Id="rId11" Type="http://schemas.openxmlformats.org/officeDocument/2006/relationships/hyperlink" Target="https://pandas.pydata.org/pandas-docs/stable/reference/api/pandas.DataFrame.drop.html?highlight=drop#pandas.DataFrame.drop" TargetMode="External"/><Relationship Id="rId24" Type="http://schemas.openxmlformats.org/officeDocument/2006/relationships/hyperlink" Target="https://pandas.pydata.org/pandas-docs/stable/reference/api/pandas.DataFrame.nlargest.html?highlight=nlargest" TargetMode="External"/><Relationship Id="rId32" Type="http://schemas.openxmlformats.org/officeDocument/2006/relationships/hyperlink" Target="https://pandas.pydata.org/pandas-docs/stable/reference/api/pandas.DataFrame.at.html#pandas.DataFrame.at" TargetMode="External"/><Relationship Id="rId37" Type="http://schemas.openxmlformats.org/officeDocument/2006/relationships/hyperlink" Target="https://hangeul.naver.com/2021/fonts/nanum" TargetMode="External"/><Relationship Id="rId5" Type="http://schemas.openxmlformats.org/officeDocument/2006/relationships/hyperlink" Target="https://pandas.pydata.org/pandas-docs/stable/reference/api/pandas.DataFrame.pivot.html?highlight=pivot#pandas.DataFrame.pivot" TargetMode="External"/><Relationship Id="rId15" Type="http://schemas.openxmlformats.org/officeDocument/2006/relationships/hyperlink" Target="https://pandas.pydata.org/pandas-docs/stable/reference/index.html#api" TargetMode="External"/><Relationship Id="rId23" Type="http://schemas.openxmlformats.org/officeDocument/2006/relationships/hyperlink" Target="https://pandas.pydata.org/pandas-docs/stable/reference/api/pandas.DataFrame.sample.html?highlight=sample#pandas.DataFrame.sample" TargetMode="External"/><Relationship Id="rId28" Type="http://schemas.openxmlformats.org/officeDocument/2006/relationships/hyperlink" Target="https://pandas.pydata.org/pandas-docs/stable/reference/api/pandas.DataFrame.filter.html?highlight=filter#pandas.DataFrame.filter" TargetMode="External"/><Relationship Id="rId36" Type="http://schemas.openxmlformats.org/officeDocument/2006/relationships/hyperlink" Target="https://pandas.pydata.org/docs/reference/api/pandas.DataFrame.query.html" TargetMode="External"/><Relationship Id="rId10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9" Type="http://schemas.openxmlformats.org/officeDocument/2006/relationships/image" Target="../media/image3.png"/><Relationship Id="rId31" Type="http://schemas.openxmlformats.org/officeDocument/2006/relationships/hyperlink" Target="https://pandas.pydata.org/pandas-docs/stable/reference/api/pandas.DataFrame.iat.html#pandas.DataFrame.iat" TargetMode="External"/><Relationship Id="rId4" Type="http://schemas.openxmlformats.org/officeDocument/2006/relationships/hyperlink" Target="https://pandas.pydata.org/pandas-docs/stable/reference/api/pandas.DataFrame.melt.html?highlight=melt#pandas.DataFrame.melt" TargetMode="External"/><Relationship Id="rId9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14" Type="http://schemas.openxmlformats.org/officeDocument/2006/relationships/hyperlink" Target="https://pandas.pydata.org/pandas-docs/stable/reference/api/pandas.DataFrame.query.html?highlight=query#pandas.DataFrame.query" TargetMode="External"/><Relationship Id="rId22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27" Type="http://schemas.openxmlformats.org/officeDocument/2006/relationships/hyperlink" Target="https://pandas.pydata.org/pandas-docs/stable/reference/api/pandas.DataFrame.tail.html?highlight=tail" TargetMode="External"/><Relationship Id="rId30" Type="http://schemas.openxmlformats.org/officeDocument/2006/relationships/hyperlink" Target="https://pandas.pydata.org/docs/reference/api/pandas.DataFrame.loc.html?highlight=loc" TargetMode="External"/><Relationship Id="rId35" Type="http://schemas.openxmlformats.org/officeDocument/2006/relationships/hyperlink" Target="https://www.rstudio.com/wp-content/uploads/2015/02/data-wrangling-cheatsheet.pdf" TargetMode="External"/><Relationship Id="rId8" Type="http://schemas.openxmlformats.org/officeDocument/2006/relationships/hyperlink" Target="https://pandas.pydata.org/pandas-docs/stable/reference/api/pandas.DataFrame.rename.html?highlight=rename#pandas.DataFrame.rename" TargetMode="External"/><Relationship Id="rId3" Type="http://schemas.openxmlformats.org/officeDocument/2006/relationships/hyperlink" Target="https://pandas.pydata.org/pandas-docs/stable/user_guide/basics.html#reindexing-and-altering-labels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image" Target="../media/image6.png"/><Relationship Id="rId7" Type="http://schemas.openxmlformats.org/officeDocument/2006/relationships/hyperlink" Target="https://pandas.pydata.org/pandas-docs/stable/reference/api/pandas.DataFrame.describe.html?highlight=describe#pandas.DataFrame.describe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user_guide/visualization.html" TargetMode="External"/><Relationship Id="rId5" Type="http://schemas.openxmlformats.org/officeDocument/2006/relationships/hyperlink" Target="https://pandas.pydata.org/pandas-docs/stable/reference/api/pandas.DataFrame.shape.html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49" Type="http://schemas.openxmlformats.org/officeDocument/2006/relationships/hyperlink" Target="https://hangeul.naver.com/2021/fonts/nanum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Relationship Id="rId48" Type="http://schemas.openxmlformats.org/officeDocument/2006/relationships/image" Target="../media/image7.png"/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3" Type="http://schemas.openxmlformats.org/officeDocument/2006/relationships/hyperlink" Target="https://pandas.pydata.org/pandas-docs/stable/user_guide/merging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reference/api/pandas.DataFrame.plot.html?highlight=plot#pandas.DataFrame.plot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nunique.html?highlight=nuniq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655879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생성</a:t>
            </a:r>
            <a:r>
              <a:rPr lang="en-US" altLang="ko-KR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(Creating DataFrame)</a:t>
            </a:r>
            <a:endParaRPr lang="en-US" sz="18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655879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재구조화</a:t>
            </a:r>
            <a:r>
              <a:rPr lang="en-US" altLang="ko-KR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(Data Reshaping)</a:t>
            </a:r>
            <a:r>
              <a:rPr 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1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레이아웃 변경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Change layout), </a:t>
            </a:r>
            <a:r>
              <a:rPr lang="ko-KR" altLang="en-US" sz="1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정렬</a:t>
            </a:r>
            <a:r>
              <a:rPr 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sz="12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2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), </a:t>
            </a:r>
            <a:r>
              <a:rPr lang="ko-KR" altLang="en-US" sz="18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재구성</a:t>
            </a:r>
            <a:r>
              <a:rPr lang="en-US" sz="12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sz="12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2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), </a:t>
            </a:r>
            <a:r>
              <a:rPr lang="ko-KR" altLang="en-US" sz="18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 변경</a:t>
            </a:r>
            <a:r>
              <a:rPr lang="en-US" sz="12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renaming)</a:t>
            </a:r>
            <a:endParaRPr 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0941" y="3176974"/>
            <a:ext cx="272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err="1">
                <a:latin typeface="Consolas" panose="020B0609020204030204" pitchFamily="49" charset="0"/>
              </a:rPr>
              <a:t>df</a:t>
            </a:r>
            <a:r>
              <a:rPr lang="en-US" sz="1200" b="1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70125" y="3176974"/>
            <a:ext cx="371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columns=‘var’, values=‘val’)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82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</a:t>
            </a:r>
            <a:r>
              <a:rPr lang="en-US" sz="1200" b="1">
                <a:latin typeface="Consolas" panose="020B0609020204030204" pitchFamily="49" charset="0"/>
              </a:rPr>
              <a:t>df2])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</a:t>
            </a:r>
            <a:r>
              <a:rPr lang="en-US" sz="1200" b="1">
                <a:latin typeface="Consolas" panose="020B0609020204030204" pitchFamily="49" charset="0"/>
              </a:rPr>
              <a:t>1)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389981" y="2114277"/>
            <a:ext cx="3691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sort_values</a:t>
            </a:r>
            <a:r>
              <a:rPr lang="en-US" sz="1200" b="1">
                <a:latin typeface="Consolas" panose="020B0609020204030204" pitchFamily="49" charset="0"/>
              </a:rPr>
              <a:t>('mpg’)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sort_</a:t>
            </a:r>
            <a:r>
              <a:rPr lang="en-US" sz="1200" b="1" err="1">
                <a:latin typeface="Consolas" panose="020B0609020204030204" pitchFamily="49" charset="0"/>
                <a:hlinkClick r:id="rId7"/>
              </a:rPr>
              <a:t>values</a:t>
            </a:r>
            <a:r>
              <a:rPr lang="en-US" sz="1200" b="1">
                <a:latin typeface="Consolas" panose="020B0609020204030204" pitchFamily="49" charset="0"/>
              </a:rPr>
              <a:t>(＇mpg’, ascending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>
                <a:latin typeface="Consolas" panose="020B0609020204030204" pitchFamily="49" charset="0"/>
              </a:rPr>
              <a:t>False)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</a:t>
            </a:r>
            <a:r>
              <a:rPr lang="en-US" sz="1200" b="1" err="1">
                <a:latin typeface="Consolas" panose="020B0609020204030204" pitchFamily="49" charset="0"/>
              </a:rPr>
              <a:t>':</a:t>
            </a:r>
            <a:r>
              <a:rPr lang="en-US" sz="1200" b="1">
                <a:latin typeface="Consolas" panose="020B0609020204030204" pitchFamily="49" charset="0"/>
              </a:rPr>
              <a:t>'year’})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</a:t>
            </a:r>
            <a:r>
              <a:rPr lang="en-US" sz="1200" b="1" err="1">
                <a:latin typeface="Consolas" panose="020B0609020204030204" pitchFamily="49" charset="0"/>
                <a:hlinkClick r:id="rId9"/>
              </a:rPr>
              <a:t>index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reset_</a:t>
            </a:r>
            <a:r>
              <a:rPr lang="en-US" sz="1200" b="1" err="1">
                <a:latin typeface="Consolas" panose="020B0609020204030204" pitchFamily="49" charset="0"/>
                <a:hlinkClick r:id="rId10"/>
              </a:rPr>
              <a:t>index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</a:t>
            </a:r>
            <a:r>
              <a:rPr lang="en-US" sz="1200" b="1">
                <a:latin typeface="Consolas" panose="020B0609020204030204" pitchFamily="49" charset="0"/>
              </a:rPr>
              <a:t>=['Length’, 'Height'])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3666" y="2887409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</a:t>
            </a:r>
            <a:r>
              <a:rPr lang="en-US" sz="1200" b="1">
                <a:latin typeface="Consolas" panose="020B0609020204030204" pitchFamily="49" charset="0"/>
              </a:rPr>
              <a:t>[4, 5</a:t>
            </a:r>
            <a:r>
              <a:rPr lang="en-US" sz="1200" b="1" dirty="0">
                <a:latin typeface="Consolas" panose="020B0609020204030204" pitchFamily="49" charset="0"/>
              </a:rPr>
              <a:t>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/>
              <a:t>  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</a:t>
            </a:r>
            <a:r>
              <a:rPr lang="en-US" sz="1200" b="1">
                <a:latin typeface="Consolas" panose="020B0609020204030204" pitchFamily="49" charset="0"/>
              </a:rPr>
              <a:t>'c'])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666" y="6852726"/>
            <a:ext cx="3442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  [('d’, 1), ('d’, 2),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 ('e’, 2)], names=['n’, 'v']))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메소드 체이닝</a:t>
            </a:r>
            <a:r>
              <a:rPr lang="en-US" altLang="ko-KR" sz="1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(Method Chaining)</a:t>
            </a:r>
            <a:endParaRPr 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43872" y="9387295"/>
            <a:ext cx="34178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200"/>
            </a:b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4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8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4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5370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미만</a:t>
                      </a:r>
                      <a:endParaRPr lang="en-US" sz="9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동등하지 않은</a:t>
                      </a:r>
                      <a:endParaRPr lang="en-US" sz="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초과</a:t>
                      </a:r>
                      <a:endParaRPr lang="en-US" sz="9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포함돼 있는가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?</a:t>
                      </a:r>
                      <a:endParaRPr lang="en-US" sz="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동등</a:t>
                      </a:r>
                      <a:endParaRPr lang="en-US" sz="9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</a:t>
                      </a:r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인가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?</a:t>
                      </a:r>
                      <a:endParaRPr lang="en-US" sz="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이하</a:t>
                      </a:r>
                      <a:endParaRPr lang="en-US" sz="9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a Number</a:t>
                      </a:r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 아닌가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?</a:t>
                      </a:r>
                      <a:endParaRPr lang="en-US" sz="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이상</a:t>
                      </a:r>
                      <a:endParaRPr lang="en-US" sz="9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  <a:ea typeface="나눔스퀘어라운드 ExtraBold" panose="020B0600000101010101" pitchFamily="50" charset="-127"/>
                        </a:rPr>
                        <a:t>Logical</a:t>
                      </a:r>
                      <a:r>
                        <a:rPr lang="en-US" sz="900" baseline="0" dirty="0">
                          <a:latin typeface="+mj-lt"/>
                          <a:ea typeface="나눔스퀘어라운드 ExtraBold" panose="020B0600000101010101" pitchFamily="50" charset="-127"/>
                        </a:rPr>
                        <a:t> and, or, not, </a:t>
                      </a:r>
                      <a:r>
                        <a:rPr lang="en-US" sz="900" baseline="0" dirty="0" err="1">
                          <a:latin typeface="+mj-lt"/>
                          <a:ea typeface="나눔스퀘어라운드 ExtraBold" panose="020B0600000101010101" pitchFamily="50" charset="-127"/>
                        </a:rPr>
                        <a:t>xor</a:t>
                      </a:r>
                      <a:r>
                        <a:rPr lang="en-US" sz="900" baseline="0" dirty="0">
                          <a:latin typeface="+mj-lt"/>
                          <a:ea typeface="나눔스퀘어라운드 ExtraBold" panose="020B0600000101010101" pitchFamily="50" charset="-127"/>
                        </a:rPr>
                        <a:t>, any, all</a:t>
                      </a:r>
                      <a:endParaRPr lang="en-US" sz="900" dirty="0">
                        <a:latin typeface="+mj-lt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10662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마침표 </a:t>
                      </a:r>
                      <a:r>
                        <a:rPr lang="en-US" altLang="ko-KR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‘.’</a:t>
                      </a:r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을 포함하는 문장과 매치</a:t>
                      </a:r>
                      <a:endParaRPr lang="en-US" sz="9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단어 </a:t>
                      </a:r>
                      <a:r>
                        <a:rPr 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'Length＇</a:t>
                      </a:r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로 끝나는 문자열과 매치</a:t>
                      </a:r>
                      <a:endParaRPr lang="en-US" sz="9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단어 </a:t>
                      </a:r>
                      <a:r>
                        <a:rPr 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'Sepal＇</a:t>
                      </a:r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로 시작하는 문자열과 매치</a:t>
                      </a:r>
                      <a:endParaRPr lang="en-US" sz="9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‘x’</a:t>
                      </a:r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로 시작하고 </a:t>
                      </a:r>
                      <a:r>
                        <a:rPr lang="en-US" altLang="ko-KR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1,2,3,4,5 </a:t>
                      </a:r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중</a:t>
                      </a:r>
                      <a:r>
                        <a:rPr lang="en-US" altLang="ko-KR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9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하나로 끝나는 문자열과 매치</a:t>
                      </a:r>
                      <a:endParaRPr lang="en-US" sz="9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aseline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문자열을 제외한 모든 문자열과 매치</a:t>
                      </a:r>
                      <a:endParaRPr lang="en-US" sz="9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5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6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accent1"/>
                </a:solidFill>
              </a:rPr>
              <a:t>Data Wrangling</a:t>
            </a:r>
            <a:br>
              <a:rPr lang="en-US" sz="2800" b="1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with pandas Cheat </a:t>
            </a:r>
            <a:r>
              <a:rPr lang="en-US" sz="2000" dirty="0">
                <a:solidFill>
                  <a:schemeClr val="accent1"/>
                </a:solidFill>
              </a:rPr>
              <a:t>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정돈된 데이터</a:t>
            </a:r>
            <a:r>
              <a:rPr lang="en-US" altLang="ko-KR" sz="1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(Tidy</a:t>
            </a:r>
            <a:r>
              <a:rPr lang="ko-KR" altLang="en-US" sz="1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Data)</a:t>
            </a:r>
            <a:r>
              <a:rPr lang="ko-KR" altLang="en-US" sz="1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 foundation for wrangling in pandas</a:t>
            </a:r>
            <a:endParaRPr lang="en-US" sz="2683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696644" y="1251443"/>
            <a:ext cx="214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variable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은 열에 저장됩니다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68741" y="1255731"/>
            <a:ext cx="3033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observation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은 행에 저장됩니다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037417" y="500409"/>
            <a:ext cx="35529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Tidy data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</a:t>
            </a: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pandas’s </a:t>
            </a:r>
            <a:r>
              <a:rPr lang="en-US" sz="1000" b="1" err="1">
                <a:solidFill>
                  <a:schemeClr val="accent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vectorized</a:t>
            </a:r>
            <a:r>
              <a:rPr lang="en-US" sz="1000" b="1">
                <a:solidFill>
                  <a:schemeClr val="accent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operations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보완합니다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데이터를 조작함에 따라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pandas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자동적으로 이를 보존합니다</a:t>
            </a: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pandas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가장 직관적으로 동작하는 데이터 처리 도구 입니다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18789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2676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</a:t>
            </a:r>
            <a:r>
              <a:rPr lang="en-US" sz="1200" b="1">
                <a:latin typeface="Consolas" panose="020B0609020204030204" pitchFamily="49" charset="0"/>
              </a:rPr>
              <a:t>7]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drop_</a:t>
            </a:r>
            <a:r>
              <a:rPr lang="en-US" sz="1200" b="1" err="1">
                <a:latin typeface="Consolas" panose="020B0609020204030204" pitchFamily="49" charset="0"/>
                <a:hlinkClick r:id="rId22"/>
              </a:rPr>
              <a:t>duplicates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3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3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4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'value’)</a:t>
            </a:r>
          </a:p>
          <a:p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'value＇)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head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7"/>
              </a:rPr>
              <a:t>tail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>
                <a:latin typeface="Consolas" panose="020B0609020204030204" pitchFamily="49" charset="0"/>
              </a:rPr>
              <a:t>[['width’, 'length’, 'species’]]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err="1">
                <a:latin typeface="Consolas" panose="020B0609020204030204" pitchFamily="49" charset="0"/>
              </a:rPr>
              <a:t>.</a:t>
            </a:r>
            <a:r>
              <a:rPr lang="en-US" sz="1200" b="1">
                <a:latin typeface="Consolas" panose="020B0609020204030204" pitchFamily="49" charset="0"/>
              </a:rPr>
              <a:t>width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</a:t>
            </a:r>
            <a:r>
              <a:rPr lang="en-US" sz="1200" b="1">
                <a:latin typeface="Consolas" panose="020B0609020204030204" pitchFamily="49" charset="0"/>
              </a:rPr>
              <a:t>'</a:t>
            </a:r>
            <a:r>
              <a:rPr lang="en-US" sz="1200" b="1" i="1">
                <a:latin typeface="Consolas" panose="020B0609020204030204" pitchFamily="49" charset="0"/>
              </a:rPr>
              <a:t>regex</a:t>
            </a:r>
            <a:r>
              <a:rPr lang="en-US" sz="1200" b="1">
                <a:latin typeface="Consolas" panose="020B0609020204030204" pitchFamily="49" charset="0"/>
              </a:rPr>
              <a:t>')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4727" y="6697617"/>
            <a:ext cx="3460164" cy="23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>
                <a:latin typeface="Consolas" panose="020B0609020204030204" pitchFamily="49" charset="0"/>
              </a:rPr>
              <a:t>10:20]</a:t>
            </a:r>
          </a:p>
          <a:p>
            <a:pPr>
              <a:lnSpc>
                <a:spcPct val="125000"/>
              </a:lnSpc>
            </a:pPr>
            <a:endParaRPr lang="en-US" sz="1200" b="1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9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[:, [1, 2, 5]]</a:t>
            </a:r>
          </a:p>
          <a:p>
            <a:pPr>
              <a:lnSpc>
                <a:spcPct val="125000"/>
              </a:lnSpc>
            </a:pPr>
            <a:endParaRPr lang="en-US" sz="1200" b="1">
              <a:latin typeface="Consolas" panose="020B0609020204030204" pitchFamily="49" charset="0"/>
            </a:endParaRPr>
          </a:p>
          <a:p>
            <a:pPr marL="180975" indent="-180975">
              <a:lnSpc>
                <a:spcPct val="125000"/>
              </a:lnSpc>
            </a:pPr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0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[:, ＇x2＇:＇x4＇]</a:t>
            </a:r>
          </a:p>
          <a:p>
            <a:pPr marL="180975" indent="-180975">
              <a:lnSpc>
                <a:spcPct val="125000"/>
              </a:lnSpc>
            </a:pPr>
            <a:endParaRPr lang="en-US" sz="1200" b="1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0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[df['a'] &gt; 10, ['a’, 'c’]]</a:t>
            </a:r>
          </a:p>
          <a:p>
            <a:pPr>
              <a:lnSpc>
                <a:spcPct val="125000"/>
              </a:lnSpc>
            </a:pPr>
            <a:endParaRPr lang="en-US" sz="1200" b="1">
              <a:latin typeface="Consolas" panose="020B0609020204030204" pitchFamily="49" charset="0"/>
            </a:endParaRPr>
          </a:p>
          <a:p>
            <a:pPr marL="180975" indent="-180975">
              <a:lnSpc>
                <a:spcPct val="125000"/>
              </a:lnSpc>
            </a:pPr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1"/>
              </a:rPr>
              <a:t>iat</a:t>
            </a:r>
            <a:r>
              <a:rPr lang="en-US" sz="1200" b="1">
                <a:latin typeface="Consolas" panose="020B0609020204030204" pitchFamily="49" charset="0"/>
              </a:rPr>
              <a:t>[1, 2]</a:t>
            </a:r>
          </a:p>
          <a:p>
            <a:pPr marL="180975" indent="-180975">
              <a:lnSpc>
                <a:spcPct val="125000"/>
              </a:lnSpc>
            </a:pPr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at</a:t>
            </a:r>
            <a:r>
              <a:rPr lang="en-US" sz="1200" b="1">
                <a:latin typeface="Consolas" panose="020B0609020204030204" pitchFamily="49" charset="0"/>
              </a:rPr>
              <a:t>[4, 'A']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Subset</a:t>
            </a:r>
            <a:r>
              <a:rPr lang="ko-KR" altLang="en-US" sz="1800" b="1" u="sng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800" b="1" u="sng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Observations</a:t>
            </a:r>
            <a:r>
              <a:rPr lang="en-US" altLang="ko-KR" sz="18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-rows</a:t>
            </a:r>
            <a:endParaRPr 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u="sng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Subset Variables</a:t>
            </a:r>
            <a:r>
              <a:rPr lang="en-US" altLang="ko-KR" sz="18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-columns</a:t>
            </a:r>
            <a:endParaRPr lang="en-US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u="sng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Subsets</a:t>
            </a:r>
            <a:r>
              <a:rPr lang="en-US" sz="1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-rows and columns</a:t>
            </a:r>
            <a:endParaRPr lang="en-US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83860" y="5833437"/>
            <a:ext cx="3420025" cy="99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행과 열을 선택하기 위해 </a:t>
            </a:r>
            <a:r>
              <a:rPr lang="en-US" sz="10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df.loc[]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</a:t>
            </a: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sz="10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df.iloc[]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사용하십시오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b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하나에 접근하려면 </a:t>
            </a:r>
            <a:r>
              <a:rPr lang="en-US" altLang="ko-KR" sz="10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df.at[]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10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df.iat[]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사용하십시오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 가지 속성의 첫 번째 인덱스는 행을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 가지 속성의 두 번째 인덱스는 열을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3"/>
              </a:rPr>
              <a:t>http</a:t>
            </a:r>
            <a:r>
              <a:rPr lang="en-US" sz="800" dirty="0">
                <a:hlinkClick r:id="rId33"/>
              </a:rPr>
              <a:t>://pandas.pydata.</a:t>
            </a:r>
            <a:r>
              <a:rPr lang="en-US" sz="800">
                <a:hlinkClick r:id="rId33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4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5"/>
              </a:rPr>
              <a:t>Rstudio</a:t>
            </a:r>
            <a:r>
              <a:rPr lang="en-US" sz="800" dirty="0">
                <a:hlinkClick r:id="rId35"/>
              </a:rPr>
              <a:t> Data </a:t>
            </a:r>
            <a:r>
              <a:rPr lang="en-US" sz="800">
                <a:hlinkClick r:id="rId35"/>
              </a:rPr>
              <a:t>Wrangling 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쿼리 사용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(Using 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086302" y="8348255"/>
            <a:ext cx="345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6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6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6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('Name.str.startswith("abc")', 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0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engine="python")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47750C-0E25-4D9E-885C-49B9C912E5BC}"/>
              </a:ext>
            </a:extLst>
          </p:cNvPr>
          <p:cNvSpPr txBox="1"/>
          <p:nvPr/>
        </p:nvSpPr>
        <p:spPr>
          <a:xfrm>
            <a:off x="353666" y="4027629"/>
            <a:ext cx="2931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필드의 값을 키워드와 값으로 명시합니다</a:t>
            </a:r>
            <a:r>
              <a:rPr lang="en-US" altLang="ko-KR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ko-KR" altLang="en-US" sz="105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356A6C-7D6A-4E9A-BCED-3F3D1E255322}"/>
              </a:ext>
            </a:extLst>
          </p:cNvPr>
          <p:cNvSpPr txBox="1"/>
          <p:nvPr/>
        </p:nvSpPr>
        <p:spPr>
          <a:xfrm>
            <a:off x="353666" y="5509628"/>
            <a:ext cx="244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필드의 값을 리스트로 명시합니다</a:t>
            </a:r>
            <a:r>
              <a:rPr lang="en-US" altLang="ko-KR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ko-KR" altLang="en-US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3CC789-8F8B-45A8-BAF1-011893464663}"/>
              </a:ext>
            </a:extLst>
          </p:cNvPr>
          <p:cNvSpPr txBox="1"/>
          <p:nvPr/>
        </p:nvSpPr>
        <p:spPr>
          <a:xfrm>
            <a:off x="353666" y="8182867"/>
            <a:ext cx="344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다중인덱스를 포함한 데이터프레임을 생성합니다</a:t>
            </a:r>
            <a:r>
              <a:rPr lang="en-US" altLang="ko-KR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7EB70-DEC6-47EB-8330-A6623E03F2D0}"/>
              </a:ext>
            </a:extLst>
          </p:cNvPr>
          <p:cNvSpPr txBox="1"/>
          <p:nvPr/>
        </p:nvSpPr>
        <p:spPr>
          <a:xfrm>
            <a:off x="250415" y="9070984"/>
            <a:ext cx="3221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pandas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내장 함수 대부분은 데이터프레임을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따라서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함수의 결과가 또다른 함수에 적용될 수 있습니다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이를 통해 코드의 가독성과 사용성을 개선하고 있습니다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1AE04B-EBD9-42AD-8C59-96B7819C8B29}"/>
              </a:ext>
            </a:extLst>
          </p:cNvPr>
          <p:cNvSpPr txBox="1"/>
          <p:nvPr/>
        </p:nvSpPr>
        <p:spPr>
          <a:xfrm>
            <a:off x="4127203" y="3418152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열을 행으로 재구조화합니다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BF0C69-BFEB-4E79-BF3F-0289B9D9E1CF}"/>
              </a:ext>
            </a:extLst>
          </p:cNvPr>
          <p:cNvSpPr txBox="1"/>
          <p:nvPr/>
        </p:nvSpPr>
        <p:spPr>
          <a:xfrm>
            <a:off x="6959518" y="3419856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행을 열로 재구조화합니다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841FAC-0997-4CFC-907B-1CC988C1FB57}"/>
              </a:ext>
            </a:extLst>
          </p:cNvPr>
          <p:cNvSpPr txBox="1"/>
          <p:nvPr/>
        </p:nvSpPr>
        <p:spPr>
          <a:xfrm>
            <a:off x="4138775" y="5065856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데이터프레임을 행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가로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이어붙입니다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3B-8C79-4AD7-9340-DCB46EE509CA}"/>
              </a:ext>
            </a:extLst>
          </p:cNvPr>
          <p:cNvSpPr txBox="1"/>
          <p:nvPr/>
        </p:nvSpPr>
        <p:spPr>
          <a:xfrm>
            <a:off x="7006674" y="5065856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데이터프레임을 열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세로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이어붙입니다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B6648F1-804B-4F1F-8D8E-33429108A616}"/>
              </a:ext>
            </a:extLst>
          </p:cNvPr>
          <p:cNvSpPr txBox="1"/>
          <p:nvPr/>
        </p:nvSpPr>
        <p:spPr>
          <a:xfrm>
            <a:off x="10389981" y="2342640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데이터를 오름차순으로 정렬합니다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A1342A-7ADA-40E0-A262-1EB23F1EEB20}"/>
              </a:ext>
            </a:extLst>
          </p:cNvPr>
          <p:cNvSpPr txBox="1"/>
          <p:nvPr/>
        </p:nvSpPr>
        <p:spPr>
          <a:xfrm>
            <a:off x="10389981" y="2857341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데이터를 내림차순으로 정렬합니다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01B29D9-E251-4174-AA27-EB603A625583}"/>
              </a:ext>
            </a:extLst>
          </p:cNvPr>
          <p:cNvSpPr txBox="1"/>
          <p:nvPr/>
        </p:nvSpPr>
        <p:spPr>
          <a:xfrm>
            <a:off x="10389981" y="3335796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열 이름을 변경합니다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8287CB-ED49-4621-97AE-5899C0B1D383}"/>
              </a:ext>
            </a:extLst>
          </p:cNvPr>
          <p:cNvSpPr txBox="1"/>
          <p:nvPr/>
        </p:nvSpPr>
        <p:spPr>
          <a:xfrm>
            <a:off x="10389981" y="3885757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인덱스를 정렬합니다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67B573F-8619-4C5B-9CA6-83F5AFD13AD1}"/>
              </a:ext>
            </a:extLst>
          </p:cNvPr>
          <p:cNvSpPr txBox="1"/>
          <p:nvPr/>
        </p:nvSpPr>
        <p:spPr>
          <a:xfrm>
            <a:off x="10389981" y="4418239"/>
            <a:ext cx="293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인덱스를 열로 구성 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새 인덱스는 행 번호로 재설정합니다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3E53081-CD4F-42FB-9B45-9DCE937B4B0C}"/>
              </a:ext>
            </a:extLst>
          </p:cNvPr>
          <p:cNvSpPr txBox="1"/>
          <p:nvPr/>
        </p:nvSpPr>
        <p:spPr>
          <a:xfrm>
            <a:off x="10389981" y="5075984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열을 삭제합니다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D51EBD5-A302-484A-8246-5AE49935A6AD}"/>
              </a:ext>
            </a:extLst>
          </p:cNvPr>
          <p:cNvSpPr txBox="1"/>
          <p:nvPr/>
        </p:nvSpPr>
        <p:spPr>
          <a:xfrm>
            <a:off x="3909544" y="6533186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조건을 만족하는 행을 추출합니다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7D9094-D902-4841-9C96-9CBEA4C7BD7A}"/>
              </a:ext>
            </a:extLst>
          </p:cNvPr>
          <p:cNvSpPr txBox="1"/>
          <p:nvPr/>
        </p:nvSpPr>
        <p:spPr>
          <a:xfrm>
            <a:off x="3909544" y="6888553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중복되는 행을 제거합니다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0F23F0D-6B7D-4109-9AB6-80486F01A46E}"/>
              </a:ext>
            </a:extLst>
          </p:cNvPr>
          <p:cNvSpPr txBox="1"/>
          <p:nvPr/>
        </p:nvSpPr>
        <p:spPr>
          <a:xfrm>
            <a:off x="3909544" y="7259321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일정 비율로 행을 임의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98F8951-6629-4332-B18E-493D9857BEF3}"/>
              </a:ext>
            </a:extLst>
          </p:cNvPr>
          <p:cNvSpPr txBox="1"/>
          <p:nvPr/>
        </p:nvSpPr>
        <p:spPr>
          <a:xfrm>
            <a:off x="3909544" y="7621876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지정한 개수만큼 행을 임의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9177B9-35B8-4E6A-A672-1D71E7277C9B}"/>
              </a:ext>
            </a:extLst>
          </p:cNvPr>
          <p:cNvSpPr txBox="1"/>
          <p:nvPr/>
        </p:nvSpPr>
        <p:spPr>
          <a:xfrm>
            <a:off x="3909544" y="7989284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상위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개의 엔트리만 선택해 정렬합니다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06FB85-3B6E-48F0-95AD-5F873B3F38E7}"/>
              </a:ext>
            </a:extLst>
          </p:cNvPr>
          <p:cNvSpPr txBox="1"/>
          <p:nvPr/>
        </p:nvSpPr>
        <p:spPr>
          <a:xfrm>
            <a:off x="3909544" y="8350568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하위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개의 엔트리만 선택해 정렬합니다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A20055-870E-4CE9-BD65-B1C792A3DC81}"/>
              </a:ext>
            </a:extLst>
          </p:cNvPr>
          <p:cNvSpPr txBox="1"/>
          <p:nvPr/>
        </p:nvSpPr>
        <p:spPr>
          <a:xfrm>
            <a:off x="3909544" y="8712150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처음부터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 행을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5B9854-BD26-46FF-ACEC-69241DB0166E}"/>
              </a:ext>
            </a:extLst>
          </p:cNvPr>
          <p:cNvSpPr txBox="1"/>
          <p:nvPr/>
        </p:nvSpPr>
        <p:spPr>
          <a:xfrm>
            <a:off x="3909544" y="9077165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마지막부터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 행을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89B5F6-24F5-4CC0-87E8-E027AB4C9327}"/>
              </a:ext>
            </a:extLst>
          </p:cNvPr>
          <p:cNvSpPr txBox="1"/>
          <p:nvPr/>
        </p:nvSpPr>
        <p:spPr>
          <a:xfrm>
            <a:off x="7198588" y="6540654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특정 열을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712EF77-AA5B-42F0-939A-7C6958EE6E85}"/>
              </a:ext>
            </a:extLst>
          </p:cNvPr>
          <p:cNvSpPr txBox="1"/>
          <p:nvPr/>
        </p:nvSpPr>
        <p:spPr>
          <a:xfrm>
            <a:off x="7198588" y="6904365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하나의 열을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C77BD56-3950-44B3-A485-560DC2FA5BB6}"/>
              </a:ext>
            </a:extLst>
          </p:cNvPr>
          <p:cNvSpPr txBox="1"/>
          <p:nvPr/>
        </p:nvSpPr>
        <p:spPr>
          <a:xfrm>
            <a:off x="7198588" y="7302459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정규표현식에 매치되는 열을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0E7288-0AAF-4FDC-8DA9-CEFBD3EC2851}"/>
              </a:ext>
            </a:extLst>
          </p:cNvPr>
          <p:cNvSpPr txBox="1"/>
          <p:nvPr/>
        </p:nvSpPr>
        <p:spPr>
          <a:xfrm>
            <a:off x="7077034" y="8141043"/>
            <a:ext cx="3654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query()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행을 조건에따라 선택하기 위한 부울 표현을 허용합니다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9D1ACC-50E3-4C3E-8E29-8C86F4F46A73}"/>
              </a:ext>
            </a:extLst>
          </p:cNvPr>
          <p:cNvSpPr txBox="1"/>
          <p:nvPr/>
        </p:nvSpPr>
        <p:spPr>
          <a:xfrm>
            <a:off x="10575913" y="6951255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번째부터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번째까지 행을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B48F957-8404-4E83-A33D-9448EED698BD}"/>
              </a:ext>
            </a:extLst>
          </p:cNvPr>
          <p:cNvSpPr txBox="1"/>
          <p:nvPr/>
        </p:nvSpPr>
        <p:spPr>
          <a:xfrm>
            <a:off x="10575913" y="7409586"/>
            <a:ext cx="3307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모든 행에서 열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1,2,5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값을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.(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열 시작 번호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0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387EA35-7885-459D-B375-7CEED4CEE473}"/>
              </a:ext>
            </a:extLst>
          </p:cNvPr>
          <p:cNvSpPr txBox="1"/>
          <p:nvPr/>
        </p:nvSpPr>
        <p:spPr>
          <a:xfrm>
            <a:off x="10575913" y="7848586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모든 행에서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‘x2’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‘x4’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사이의 값을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DDB62C1-9041-46DC-A9F6-9BA2F05CC88F}"/>
              </a:ext>
            </a:extLst>
          </p:cNvPr>
          <p:cNvSpPr txBox="1"/>
          <p:nvPr/>
        </p:nvSpPr>
        <p:spPr>
          <a:xfrm>
            <a:off x="10575913" y="8319719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조건을 만족하는 데이터를 선택합니다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996C788-2C1F-4E65-80AD-B9A146724CBB}"/>
              </a:ext>
            </a:extLst>
          </p:cNvPr>
          <p:cNvSpPr txBox="1"/>
          <p:nvPr/>
        </p:nvSpPr>
        <p:spPr>
          <a:xfrm>
            <a:off x="11642742" y="8588043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인덱스를 통해 값에 접근합니다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447716-CBCD-46BD-B75E-140020AC3AF2}"/>
              </a:ext>
            </a:extLst>
          </p:cNvPr>
          <p:cNvSpPr txBox="1"/>
          <p:nvPr/>
        </p:nvSpPr>
        <p:spPr>
          <a:xfrm>
            <a:off x="11766374" y="8816476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라벨을 통해 값에 접근합니다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6" name="TextBox 19">
            <a:extLst>
              <a:ext uri="{FF2B5EF4-FFF2-40B4-BE49-F238E27FC236}">
                <a16:creationId xmlns:a16="http://schemas.microsoft.com/office/drawing/2014/main" id="{688B9C39-1E58-4FCB-B059-4E985D6913CD}"/>
              </a:ext>
            </a:extLst>
          </p:cNvPr>
          <p:cNvSpPr txBox="1"/>
          <p:nvPr/>
        </p:nvSpPr>
        <p:spPr>
          <a:xfrm>
            <a:off x="3652838" y="10634097"/>
            <a:ext cx="3962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자료에는 ㈜네이버에서 제공하는 </a:t>
            </a:r>
            <a:r>
              <a:rPr lang="ko-KR" altLang="en-US" sz="7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7"/>
              </a:rPr>
              <a:t>나눔글꼴</a:t>
            </a:r>
            <a:r>
              <a:rPr lang="ko-KR" altLang="en-US" sz="7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포함돼 있음을 알립니다</a:t>
            </a:r>
            <a:r>
              <a:rPr lang="en-US" altLang="ko-KR" sz="7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7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데이터 요약</a:t>
            </a:r>
            <a:r>
              <a:rPr lang="en-US" altLang="ko-KR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새로운 열 생성</a:t>
            </a:r>
            <a:r>
              <a:rPr lang="en-US" sz="1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(Make New Columns)</a:t>
            </a:r>
            <a:endParaRPr 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데이터셋 결합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(Combine Data Sets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596488"/>
            <a:ext cx="4377986" cy="188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</a:t>
            </a:r>
            <a:r>
              <a:rPr lang="en-US" sz="1200" b="1" err="1">
                <a:latin typeface="Consolas" panose="020B0609020204030204" pitchFamily="49" charset="0"/>
                <a:hlinkClick r:id="rId4"/>
              </a:rPr>
              <a:t>counts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sz="1200" b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err="1">
                <a:latin typeface="Consolas" panose="020B0609020204030204" pitchFamily="49" charset="0"/>
              </a:rPr>
              <a:t>df</a:t>
            </a:r>
            <a:r>
              <a:rPr lang="en-US" sz="1200" b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5"/>
              </a:rPr>
              <a:t>shape</a:t>
            </a:r>
            <a:endParaRPr lang="en-US" sz="1200" b="1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err="1">
                <a:latin typeface="Consolas" panose="020B0609020204030204" pitchFamily="49" charset="0"/>
                <a:hlinkClick r:id="rId6"/>
              </a:rPr>
              <a:t>nunique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err="1">
                <a:latin typeface="Consolas" panose="020B0609020204030204" pitchFamily="49" charset="0"/>
                <a:hlinkClick r:id="rId7"/>
              </a:rPr>
              <a:t>describe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582"/>
              </p:ext>
            </p:extLst>
          </p:nvPr>
        </p:nvGraphicFramePr>
        <p:xfrm>
          <a:off x="838910" y="25680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8884"/>
              </p:ext>
            </p:extLst>
          </p:nvPr>
        </p:nvGraphicFramePr>
        <p:xfrm>
          <a:off x="2616518" y="25479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97027"/>
            <a:ext cx="4377986" cy="104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pandas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여러 종류의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pandas object(DataFrame columns, Series, GroupBy, Expanding and Rolling)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동작하는 함수들을 제공합니다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그리고 그룹의 각각에 대한 반환값을 생성합니다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DataFrame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적용이 된다고 할 때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결과는 각 열에 대응해서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pandas Series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반환됩니다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예시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endParaRPr 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415" y="3919581"/>
            <a:ext cx="2326551" cy="197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sz="1200" b="1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10000"/>
              </a:lnSpc>
            </a:pPr>
            <a:r>
              <a:rPr lang="en-US" sz="1200" b="1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10000"/>
              </a:lnSpc>
            </a:pPr>
            <a:r>
              <a:rPr lang="en-US" sz="1200" b="1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10000"/>
              </a:lnSpc>
            </a:pPr>
            <a:r>
              <a:rPr lang="en-US" sz="1200" b="1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</a:t>
            </a:r>
            <a:r>
              <a:rPr lang="en-US" sz="1200" b="1">
                <a:latin typeface="Consolas" panose="020B0609020204030204" pitchFamily="49" charset="0"/>
              </a:rPr>
              <a:t>0.25,0.75])</a:t>
            </a:r>
          </a:p>
          <a:p>
            <a:pPr>
              <a:lnSpc>
                <a:spcPct val="210000"/>
              </a:lnSpc>
            </a:pPr>
            <a:r>
              <a:rPr lang="en-US" sz="1200" b="1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>
                <a:latin typeface="Consolas" panose="020B0609020204030204" pitchFamily="49" charset="0"/>
              </a:rPr>
              <a:t>function</a:t>
            </a:r>
            <a:r>
              <a:rPr lang="en-US" sz="1200" b="1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6390" y="3919581"/>
            <a:ext cx="2299706" cy="197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sz="1200" b="1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10000"/>
              </a:lnSpc>
            </a:pPr>
            <a:r>
              <a:rPr lang="en-US" sz="1200" b="1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10000"/>
              </a:lnSpc>
            </a:pPr>
            <a:r>
              <a:rPr lang="en-US" sz="1200" b="1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10000"/>
              </a:lnSpc>
            </a:pPr>
            <a:r>
              <a:rPr lang="en-US" sz="1200" b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10000"/>
              </a:lnSpc>
            </a:pPr>
            <a:r>
              <a:rPr lang="en-US" sz="1200" b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0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1200" b="1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200" b="1">
                <a:latin typeface="Consolas" panose="020B0609020204030204" pitchFamily="49" charset="0"/>
              </a:rPr>
              <a:t>df[＇Volume＇]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sz="1200" b="1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200" b="1">
                <a:latin typeface="Consolas" panose="020B0609020204030204" pitchFamily="49" charset="0"/>
              </a:rPr>
              <a:t>pd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</a:t>
            </a:r>
            <a:r>
              <a:rPr lang="en-US" sz="1200" b="1">
                <a:latin typeface="Consolas" panose="020B0609020204030204" pitchFamily="49" charset="0"/>
              </a:rPr>
              <a:t>False)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503427"/>
            <a:ext cx="4377986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pandas</a:t>
            </a:r>
            <a:r>
              <a:rPr lang="ko-KR" altLang="en-US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en-US" altLang="ko-KR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DataFrame</a:t>
            </a:r>
            <a:r>
              <a:rPr lang="ko-KR" altLang="en-US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모든 열이나 </a:t>
            </a:r>
            <a:r>
              <a:rPr lang="en-US" altLang="ko-KR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Series</a:t>
            </a:r>
            <a:r>
              <a:rPr lang="ko-KR" altLang="en-US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에 대해 </a:t>
            </a:r>
            <a:endParaRPr lang="en-US" altLang="ko-KR" sz="11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동작하는 많은 수의 </a:t>
            </a:r>
            <a:r>
              <a:rPr lang="en-US" altLang="ko-KR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vector functions</a:t>
            </a:r>
            <a:r>
              <a:rPr lang="ko-KR" altLang="en-US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제공합니다</a:t>
            </a:r>
            <a:r>
              <a:rPr lang="en-US" altLang="ko-KR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ko-KR" altLang="en-US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11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함수들은 열이나 시리즈에 대한 값의 벡터를 생성합니다</a:t>
            </a:r>
            <a:r>
              <a:rPr lang="en-US" altLang="ko-KR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en-US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예시</a:t>
            </a:r>
            <a:r>
              <a:rPr lang="en-US" altLang="ko-KR" sz="11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endParaRPr lang="en-US" sz="11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804" y="7185163"/>
            <a:ext cx="2682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1)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</a:t>
            </a:r>
            <a:r>
              <a:rPr lang="en-US" sz="1200" b="1">
                <a:latin typeface="Consolas" panose="020B0609020204030204" pitchFamily="49" charset="0"/>
              </a:rPr>
              <a:t>='dense’)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</a:t>
            </a:r>
            <a:r>
              <a:rPr lang="en-US" sz="1200" b="1">
                <a:latin typeface="Consolas" panose="020B0609020204030204" pitchFamily="49" charset="0"/>
              </a:rPr>
              <a:t>='min＇)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>
                <a:latin typeface="Consolas" panose="020B0609020204030204" pitchFamily="49" charset="0"/>
              </a:rPr>
              <a:t>True)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</a:t>
            </a:r>
            <a:r>
              <a:rPr lang="en-US" sz="1200" b="1">
                <a:latin typeface="Consolas" panose="020B0609020204030204" pitchFamily="49" charset="0"/>
              </a:rPr>
              <a:t>'first')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</a:t>
            </a:r>
            <a:r>
              <a:rPr lang="en-US" sz="1200" b="1">
                <a:latin typeface="Consolas" panose="020B0609020204030204" pitchFamily="49" charset="0"/>
              </a:rPr>
              <a:t>1)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</a:t>
            </a:r>
            <a:r>
              <a:rPr lang="en-US" sz="1200" b="1">
                <a:latin typeface="Consolas" panose="020B0609020204030204" pitchFamily="49" charset="0"/>
              </a:rPr>
              <a:t>='x1’)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bdf</a:t>
            </a:r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adf</a:t>
            </a:r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매치되는 행을 조인합니다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2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bdf</a:t>
            </a:r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adf</a:t>
            </a:r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매치되는 행을 조인합니다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</a:t>
            </a:r>
            <a:r>
              <a:rPr lang="en-US" sz="1200" b="1">
                <a:latin typeface="Consolas" panose="020B0609020204030204" pitchFamily="49" charset="0"/>
              </a:rPr>
              <a:t>='x1＇)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공통된 데이터가 있는 행만 보존해 조인합니다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174625"/>
            <a:endParaRPr 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</a:t>
            </a:r>
            <a:r>
              <a:rPr lang="en-US" sz="1200" b="1">
                <a:latin typeface="Consolas" panose="020B0609020204030204" pitchFamily="49" charset="0"/>
              </a:rPr>
              <a:t>how=＇outer＇, on=＇x1＇)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모든 값과 행을 보존해 조인합니다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</a:t>
            </a:r>
            <a:r>
              <a:rPr lang="en-US" sz="1200" b="1">
                <a:latin typeface="Consolas" panose="020B0609020204030204" pitchFamily="49" charset="0"/>
              </a:rPr>
              <a:t>x1)]</a:t>
            </a:r>
          </a:p>
          <a:p>
            <a:r>
              <a:rPr 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bdf</a:t>
            </a:r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매치되는 모든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adf</a:t>
            </a:r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행만 조인합니다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</a:t>
            </a:r>
            <a:r>
              <a:rPr lang="en-US" sz="1200" b="1">
                <a:latin typeface="Consolas" panose="020B0609020204030204" pitchFamily="49" charset="0"/>
              </a:rPr>
              <a:t>x1)]</a:t>
            </a:r>
          </a:p>
          <a:p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bdf</a:t>
            </a:r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매치되지 않는 모든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adf</a:t>
            </a:r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행만 조인합니다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endParaRPr lang="en-US" sz="1200" b="1">
              <a:latin typeface="Consolas" panose="020B0609020204030204" pitchFamily="49" charset="0"/>
            </a:endParaRPr>
          </a:p>
          <a:p>
            <a:pPr marL="1746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>
                <a:latin typeface="Consolas" panose="020B0609020204030204" pitchFamily="49" charset="0"/>
              </a:rPr>
              <a:t>how=＇outer＇)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endParaRPr lang="en-US" sz="1200"/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</a:t>
            </a:r>
            <a:r>
              <a:rPr lang="en-US" sz="1200" b="1">
                <a:latin typeface="Consolas" panose="020B0609020204030204" pitchFamily="49" charset="0"/>
              </a:rPr>
              <a:t>=['_merge’])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데이터 그룹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(Group Data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482869"/>
            <a:ext cx="2479226" cy="173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by="col")</a:t>
            </a:r>
            <a:endParaRPr lang="en-US" sz="1200" b="1" i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이름이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col”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</a:t>
            </a: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열의 값으로 그룹화된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GroupBy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객체를 반환합니다</a:t>
            </a: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이름이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“ind”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 레벨의 값으로 그룹화된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GroupBy 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객체를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위의 모든 함수들은 </a:t>
            </a:r>
            <a:r>
              <a:rPr lang="en-US" altLang="ko-KR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group</a:t>
            </a:r>
            <a:r>
              <a:rPr lang="ko-KR" altLang="en-US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에도 적용될 수 있습니다</a:t>
            </a:r>
            <a:r>
              <a:rPr lang="en-US" altLang="ko-KR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추가적인</a:t>
            </a:r>
            <a:r>
              <a:rPr lang="en-US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sz="105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GroupBy</a:t>
            </a:r>
            <a:r>
              <a:rPr lang="en-US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146113"/>
            <a:ext cx="2312712" cy="93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</a:t>
            </a:r>
            <a:r>
              <a:rPr lang="en-US" sz="1200" b="1">
                <a:latin typeface="Consolas" panose="020B0609020204030204" pitchFamily="49" charset="0"/>
              </a:rPr>
              <a:t>1)</a:t>
            </a:r>
          </a:p>
          <a:p>
            <a:pPr>
              <a:lnSpc>
                <a:spcPct val="250000"/>
              </a:lnSpc>
            </a:pPr>
            <a:r>
              <a:rPr lang="en-US" sz="1200" b="1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lower=-10</a:t>
            </a:r>
            <a:r>
              <a:rPr lang="en-US" sz="1200" b="1" dirty="0">
                <a:latin typeface="Consolas" panose="020B0609020204030204" pitchFamily="49" charset="0"/>
              </a:rPr>
              <a:t>,upper=</a:t>
            </a:r>
            <a:r>
              <a:rPr lang="en-US" sz="1200" b="1">
                <a:latin typeface="Consolas" panose="020B0609020204030204" pitchFamily="49" charset="0"/>
              </a:rPr>
              <a:t>10)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81906" y="5136748"/>
            <a:ext cx="2312712" cy="93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</a:t>
            </a:r>
            <a:r>
              <a:rPr lang="en-US" sz="1200" b="1">
                <a:latin typeface="Consolas" panose="020B0609020204030204" pitchFamily="49" charset="0"/>
              </a:rPr>
              <a:t>1)</a:t>
            </a:r>
          </a:p>
          <a:p>
            <a:pPr>
              <a:lnSpc>
                <a:spcPct val="250000"/>
              </a:lnSpc>
            </a:pPr>
            <a:r>
              <a:rPr lang="en-US" sz="1200" b="1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80936" cy="55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아래의 예시들도 </a:t>
            </a:r>
            <a:r>
              <a:rPr lang="en-US" altLang="ko-KR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group</a:t>
            </a:r>
            <a:r>
              <a:rPr lang="ko-KR" altLang="en-US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적용될 수 있습니다</a:t>
            </a:r>
            <a:r>
              <a:rPr lang="en-US" sz="105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50" b="0" i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함수는 그룹 단위로 적용되며 반환된 벡터는 원래 데이터 프레임의 길이입니다</a:t>
            </a:r>
            <a:r>
              <a:rPr lang="en-US" altLang="ko-KR" sz="1050" b="0" i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05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5" y="9594749"/>
            <a:ext cx="4652582" cy="99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summary function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누적 적용될 수 있게 하는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Expanding object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반환합니다</a:t>
            </a: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n)</a:t>
            </a:r>
          </a:p>
          <a:p>
            <a:pPr>
              <a:lnSpc>
                <a:spcPct val="110000"/>
              </a:lnSpc>
            </a:pP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summary function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길이가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window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적용될 수 있게 하는 </a:t>
            </a:r>
            <a:endParaRPr lang="en-US" altLang="ko-KR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Rolling object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그룹의 크기</a:t>
            </a: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>
                <a:latin typeface="Consolas" panose="020B0609020204030204" pitchFamily="49" charset="0"/>
              </a:rPr>
              <a:t>function</a:t>
            </a:r>
            <a:r>
              <a:rPr lang="en-US" sz="1200" b="1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여러 열에 함수를 적용합니다</a:t>
            </a:r>
            <a:r>
              <a:rPr 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누락데이터 관리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(Handling Missing Data</a:t>
            </a:r>
            <a:r>
              <a:rPr lang="en-US" sz="12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752538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value)</a:t>
            </a:r>
            <a:endParaRPr lang="en-US" sz="1200" dirty="0"/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</a:t>
            </a:r>
            <a:r>
              <a:rPr lang="en-US" sz="800">
                <a:hlinkClick r:id="rId4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4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</a:t>
            </a:r>
            <a:r>
              <a:rPr lang="en-US" sz="800">
                <a:hlinkClick r:id="rId44"/>
              </a:rPr>
              <a:t>Wrangling Cheatsheet</a:t>
            </a:r>
            <a:endParaRPr lang="en-US" sz="800" dirty="0"/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4710593" y="91811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AF843DA2-F03F-4F36-90F4-4437FF0019B4}"/>
              </a:ext>
            </a:extLst>
          </p:cNvPr>
          <p:cNvSpPr txBox="1"/>
          <p:nvPr/>
        </p:nvSpPr>
        <p:spPr>
          <a:xfrm>
            <a:off x="4782404" y="9618148"/>
            <a:ext cx="26824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열의 히스토그램</a:t>
            </a:r>
            <a:endParaRPr 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4" name="TextBox 82">
            <a:extLst>
              <a:ext uri="{FF2B5EF4-FFF2-40B4-BE49-F238E27FC236}">
                <a16:creationId xmlns:a16="http://schemas.microsoft.com/office/drawing/2014/main" id="{D88E986E-2BDA-4E27-8FEC-03C66AF6758D}"/>
              </a:ext>
            </a:extLst>
          </p:cNvPr>
          <p:cNvSpPr txBox="1"/>
          <p:nvPr/>
        </p:nvSpPr>
        <p:spPr>
          <a:xfrm>
            <a:off x="6764490" y="9611383"/>
            <a:ext cx="26824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산점도 차트</a:t>
            </a:r>
            <a:endParaRPr 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217223" y="10087418"/>
            <a:ext cx="964344" cy="53129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49467" y="10079813"/>
            <a:ext cx="895085" cy="54283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3F113EAD-56E5-4671-8CFF-0A48AEAB8398}"/>
              </a:ext>
            </a:extLst>
          </p:cNvPr>
          <p:cNvSpPr txBox="1"/>
          <p:nvPr/>
        </p:nvSpPr>
        <p:spPr>
          <a:xfrm>
            <a:off x="2104584" y="764235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동일한 데이터가 몇 개나 있는지 측정합니다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593749-78EF-4AB1-B78A-140DCA767EE0}"/>
              </a:ext>
            </a:extLst>
          </p:cNvPr>
          <p:cNvSpPr txBox="1"/>
          <p:nvPr/>
        </p:nvSpPr>
        <p:spPr>
          <a:xfrm>
            <a:off x="2104584" y="1134074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데이터프레임 내 행의 수를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64AB469-3CDC-4855-B020-02017704E512}"/>
              </a:ext>
            </a:extLst>
          </p:cNvPr>
          <p:cNvSpPr txBox="1"/>
          <p:nvPr/>
        </p:nvSpPr>
        <p:spPr>
          <a:xfrm>
            <a:off x="2104584" y="1496557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행과 열의 수를 튜플로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6D7A74C-E43F-433B-BEC4-B12DFAF1886B}"/>
              </a:ext>
            </a:extLst>
          </p:cNvPr>
          <p:cNvSpPr txBox="1"/>
          <p:nvPr/>
        </p:nvSpPr>
        <p:spPr>
          <a:xfrm>
            <a:off x="2104584" y="1848060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중복되지 않는 데이터의 수를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4121B7-8DD2-4594-BED5-79109F6CB915}"/>
              </a:ext>
            </a:extLst>
          </p:cNvPr>
          <p:cNvSpPr txBox="1"/>
          <p:nvPr/>
        </p:nvSpPr>
        <p:spPr>
          <a:xfrm>
            <a:off x="2104584" y="2200458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기본적인 통계값을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39B90D0-AA0E-4043-87C6-8E4FE2697C4E}"/>
              </a:ext>
            </a:extLst>
          </p:cNvPr>
          <p:cNvSpPr txBox="1"/>
          <p:nvPr/>
        </p:nvSpPr>
        <p:spPr>
          <a:xfrm>
            <a:off x="6160271" y="790742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결측값이 있는 행 또는 열을 삭제합니다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84DA20-3DB7-44FE-B4DC-5C24E3359CE7}"/>
              </a:ext>
            </a:extLst>
          </p:cNvPr>
          <p:cNvSpPr txBox="1"/>
          <p:nvPr/>
        </p:nvSpPr>
        <p:spPr>
          <a:xfrm>
            <a:off x="6160271" y="1143887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결측값이 있는 행 또는 열을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value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교체합니다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DD39B0-7FFC-43AD-A2E8-B773731EC073}"/>
              </a:ext>
            </a:extLst>
          </p:cNvPr>
          <p:cNvSpPr txBox="1"/>
          <p:nvPr/>
        </p:nvSpPr>
        <p:spPr>
          <a:xfrm>
            <a:off x="4702453" y="2848991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함수를 적용해 열을 추가합니다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B02BF6-9FD5-4D84-B479-885F5F501415}"/>
              </a:ext>
            </a:extLst>
          </p:cNvPr>
          <p:cNvSpPr txBox="1"/>
          <p:nvPr/>
        </p:nvSpPr>
        <p:spPr>
          <a:xfrm>
            <a:off x="4702453" y="3240948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 개의 열을 추가합니다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27C61-6249-4C09-A847-7EEBD33D0D1F}"/>
              </a:ext>
            </a:extLst>
          </p:cNvPr>
          <p:cNvSpPr txBox="1"/>
          <p:nvPr/>
        </p:nvSpPr>
        <p:spPr>
          <a:xfrm>
            <a:off x="4702453" y="3650255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동일한 개수로 범주를 나눕니다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E43B3C-C0B8-438C-B4D4-44B739E9E139}"/>
              </a:ext>
            </a:extLst>
          </p:cNvPr>
          <p:cNvGrpSpPr/>
          <p:nvPr/>
        </p:nvGrpSpPr>
        <p:grpSpPr>
          <a:xfrm>
            <a:off x="2289396" y="4277631"/>
            <a:ext cx="2931949" cy="1780327"/>
            <a:chOff x="2289396" y="4277631"/>
            <a:chExt cx="2931949" cy="178032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751C203-B999-43B9-AC14-7B06F0254FCB}"/>
                </a:ext>
              </a:extLst>
            </p:cNvPr>
            <p:cNvSpPr txBox="1"/>
            <p:nvPr/>
          </p:nvSpPr>
          <p:spPr>
            <a:xfrm>
              <a:off x="2289396" y="4277631"/>
              <a:ext cx="2931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최소값을 반환합니다</a:t>
              </a:r>
              <a:r>
                <a:rPr lang="en-US" altLang="ko-KR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3C991D-222E-4FE2-ACC2-4A4ABD741353}"/>
                </a:ext>
              </a:extLst>
            </p:cNvPr>
            <p:cNvSpPr txBox="1"/>
            <p:nvPr/>
          </p:nvSpPr>
          <p:spPr>
            <a:xfrm>
              <a:off x="2289396" y="4668737"/>
              <a:ext cx="2931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최대값을 반환합니다</a:t>
              </a:r>
              <a:r>
                <a:rPr lang="en-US" altLang="ko-KR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F6BFEC-4179-4843-8BE8-6BDCF92CDF57}"/>
                </a:ext>
              </a:extLst>
            </p:cNvPr>
            <p:cNvSpPr txBox="1"/>
            <p:nvPr/>
          </p:nvSpPr>
          <p:spPr>
            <a:xfrm>
              <a:off x="2289396" y="5049737"/>
              <a:ext cx="2931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평균값을 반환합니다</a:t>
              </a:r>
              <a:r>
                <a:rPr lang="en-US" altLang="ko-KR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3C2E50B-E5B9-475B-97AB-907CBA473F8A}"/>
                </a:ext>
              </a:extLst>
            </p:cNvPr>
            <p:cNvSpPr txBox="1"/>
            <p:nvPr/>
          </p:nvSpPr>
          <p:spPr>
            <a:xfrm>
              <a:off x="2289396" y="5430737"/>
              <a:ext cx="2931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분산을 반환합니다</a:t>
              </a:r>
              <a:r>
                <a:rPr lang="en-US" altLang="ko-KR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A88C195-E73A-4FF6-B3B2-FDE0BFFE45BB}"/>
                </a:ext>
              </a:extLst>
            </p:cNvPr>
            <p:cNvSpPr txBox="1"/>
            <p:nvPr/>
          </p:nvSpPr>
          <p:spPr>
            <a:xfrm>
              <a:off x="2289396" y="5811737"/>
              <a:ext cx="2931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표준편차를 반환합니다</a:t>
              </a:r>
              <a:r>
                <a:rPr lang="en-US" altLang="ko-KR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429ECF-E21D-4EC6-B3CA-6FE245288839}"/>
              </a:ext>
            </a:extLst>
          </p:cNvPr>
          <p:cNvGrpSpPr/>
          <p:nvPr/>
        </p:nvGrpSpPr>
        <p:grpSpPr>
          <a:xfrm>
            <a:off x="136746" y="4277631"/>
            <a:ext cx="2931949" cy="1780327"/>
            <a:chOff x="279621" y="4239531"/>
            <a:chExt cx="2931949" cy="178032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B71C72C-59C2-4E6C-B83C-A8EF201B0E5F}"/>
                </a:ext>
              </a:extLst>
            </p:cNvPr>
            <p:cNvSpPr txBox="1"/>
            <p:nvPr/>
          </p:nvSpPr>
          <p:spPr>
            <a:xfrm>
              <a:off x="279621" y="4239531"/>
              <a:ext cx="2931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합을 반환합니다</a:t>
              </a:r>
              <a:r>
                <a:rPr lang="en-US" altLang="ko-KR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9BEAD89-B39D-439B-91C0-6AF58A9D0793}"/>
                </a:ext>
              </a:extLst>
            </p:cNvPr>
            <p:cNvSpPr txBox="1"/>
            <p:nvPr/>
          </p:nvSpPr>
          <p:spPr>
            <a:xfrm>
              <a:off x="279621" y="4630637"/>
              <a:ext cx="2931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빈도를 반환합니다</a:t>
              </a:r>
              <a:r>
                <a:rPr lang="en-US" altLang="ko-KR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4C5F559-99E8-491C-BEB6-074D5EB5C64F}"/>
                </a:ext>
              </a:extLst>
            </p:cNvPr>
            <p:cNvSpPr txBox="1"/>
            <p:nvPr/>
          </p:nvSpPr>
          <p:spPr>
            <a:xfrm>
              <a:off x="279621" y="5011637"/>
              <a:ext cx="2931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중앙값을 반환합니다</a:t>
              </a:r>
              <a:r>
                <a:rPr lang="en-US" altLang="ko-KR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4F36F8-9453-4D7F-928E-812EF490EA64}"/>
                </a:ext>
              </a:extLst>
            </p:cNvPr>
            <p:cNvSpPr txBox="1"/>
            <p:nvPr/>
          </p:nvSpPr>
          <p:spPr>
            <a:xfrm>
              <a:off x="279621" y="5392637"/>
              <a:ext cx="2931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백분위수를 반환합니다</a:t>
              </a:r>
              <a:r>
                <a:rPr lang="en-US" altLang="ko-KR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28BC585-B1CB-4462-8F75-5AE3C723E226}"/>
                </a:ext>
              </a:extLst>
            </p:cNvPr>
            <p:cNvSpPr txBox="1"/>
            <p:nvPr/>
          </p:nvSpPr>
          <p:spPr>
            <a:xfrm>
              <a:off x="279621" y="5773637"/>
              <a:ext cx="2931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여러 가지 함수를 적용합니다</a:t>
              </a:r>
              <a:r>
                <a:rPr lang="en-US" altLang="ko-KR" sz="10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1A1861E-5466-4901-9B9B-26434116A0F4}"/>
              </a:ext>
            </a:extLst>
          </p:cNvPr>
          <p:cNvSpPr txBox="1"/>
          <p:nvPr/>
        </p:nvSpPr>
        <p:spPr>
          <a:xfrm>
            <a:off x="4721125" y="5575588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행 단위로 최대값을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FE8C017-056E-48C8-940B-8F0BA13C24EF}"/>
              </a:ext>
            </a:extLst>
          </p:cNvPr>
          <p:cNvSpPr txBox="1"/>
          <p:nvPr/>
        </p:nvSpPr>
        <p:spPr>
          <a:xfrm>
            <a:off x="4721125" y="6031332"/>
            <a:ext cx="293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임계치 미만 혹은 초과 데이터를</a:t>
            </a:r>
            <a:endParaRPr lang="en-US" altLang="ko-KR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D7D554-5C7B-4882-BCFF-E084D1AA785B}"/>
              </a:ext>
            </a:extLst>
          </p:cNvPr>
          <p:cNvSpPr txBox="1"/>
          <p:nvPr/>
        </p:nvSpPr>
        <p:spPr>
          <a:xfrm>
            <a:off x="6788050" y="5566063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행 단위로 최소값을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921A69-7A59-419A-AFF5-A1A57E59C4CD}"/>
              </a:ext>
            </a:extLst>
          </p:cNvPr>
          <p:cNvSpPr txBox="1"/>
          <p:nvPr/>
        </p:nvSpPr>
        <p:spPr>
          <a:xfrm>
            <a:off x="6788050" y="6021807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절대값을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TextBox 19">
            <a:extLst>
              <a:ext uri="{FF2B5EF4-FFF2-40B4-BE49-F238E27FC236}">
                <a16:creationId xmlns:a16="http://schemas.microsoft.com/office/drawing/2014/main" id="{9C031C17-BDBC-43E6-8145-7D5EBC09F7CA}"/>
              </a:ext>
            </a:extLst>
          </p:cNvPr>
          <p:cNvSpPr txBox="1"/>
          <p:nvPr/>
        </p:nvSpPr>
        <p:spPr>
          <a:xfrm>
            <a:off x="3652838" y="10634097"/>
            <a:ext cx="3962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자료에는 ㈜네이버에서 제공하는 </a:t>
            </a:r>
            <a:r>
              <a:rPr lang="ko-KR" altLang="en-US" sz="7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49"/>
              </a:rPr>
              <a:t>나눔글꼴</a:t>
            </a:r>
            <a:r>
              <a:rPr lang="ko-KR" altLang="en-US" sz="7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포함돼 있음을 알립니다</a:t>
            </a:r>
            <a:r>
              <a:rPr lang="en-US" altLang="ko-KR" sz="7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sz="7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B17438-F32E-478F-A74E-8296C638F882}"/>
              </a:ext>
            </a:extLst>
          </p:cNvPr>
          <p:cNvSpPr txBox="1"/>
          <p:nvPr/>
        </p:nvSpPr>
        <p:spPr>
          <a:xfrm>
            <a:off x="10420075" y="8421134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교집합의 방식으로 병합합니다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3F94B7-7115-4309-B3A7-E4F850FBE88E}"/>
              </a:ext>
            </a:extLst>
          </p:cNvPr>
          <p:cNvSpPr txBox="1"/>
          <p:nvPr/>
        </p:nvSpPr>
        <p:spPr>
          <a:xfrm>
            <a:off x="10429797" y="8984436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합집합의 방식으로 병합합니다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B0B19D-FF3C-4B78-A88A-E62597A85C93}"/>
              </a:ext>
            </a:extLst>
          </p:cNvPr>
          <p:cNvSpPr txBox="1"/>
          <p:nvPr/>
        </p:nvSpPr>
        <p:spPr>
          <a:xfrm>
            <a:off x="10437669" y="10108902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지정한 쿼리와 함수에 따라서 병합합니다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E2924E-3C77-4CDD-B234-C64415BCDF3C}"/>
              </a:ext>
            </a:extLst>
          </p:cNvPr>
          <p:cNvSpPr txBox="1"/>
          <p:nvPr/>
        </p:nvSpPr>
        <p:spPr>
          <a:xfrm>
            <a:off x="6966090" y="7372359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행을 한칸 올립니다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D897F8-FCEB-4451-BDE8-D5FCE935F8F0}"/>
              </a:ext>
            </a:extLst>
          </p:cNvPr>
          <p:cNvSpPr txBox="1"/>
          <p:nvPr/>
        </p:nvSpPr>
        <p:spPr>
          <a:xfrm>
            <a:off x="6966090" y="7763465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누적 합을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D3B500-5690-4F11-A85E-9813F3C2096F}"/>
              </a:ext>
            </a:extLst>
          </p:cNvPr>
          <p:cNvSpPr txBox="1"/>
          <p:nvPr/>
        </p:nvSpPr>
        <p:spPr>
          <a:xfrm>
            <a:off x="6966090" y="8134940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누적 최대값을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598A97-4C81-4943-A35E-0EC90CA0BF7A}"/>
              </a:ext>
            </a:extLst>
          </p:cNvPr>
          <p:cNvSpPr txBox="1"/>
          <p:nvPr/>
        </p:nvSpPr>
        <p:spPr>
          <a:xfrm>
            <a:off x="6966090" y="8496890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누적 최소값을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F1ECC30-2D87-40FD-8A5C-02148BDF616B}"/>
              </a:ext>
            </a:extLst>
          </p:cNvPr>
          <p:cNvSpPr txBox="1"/>
          <p:nvPr/>
        </p:nvSpPr>
        <p:spPr>
          <a:xfrm>
            <a:off x="6966090" y="8858840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누적 곱을 반환합니다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8156FA8-6476-4357-A1EB-3650D78E0E9B}"/>
              </a:ext>
            </a:extLst>
          </p:cNvPr>
          <p:cNvSpPr txBox="1"/>
          <p:nvPr/>
        </p:nvSpPr>
        <p:spPr>
          <a:xfrm>
            <a:off x="4680090" y="7372359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행을 한칸 내립니다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B1C255-F0BC-4F02-A024-6D8B4CD0560D}"/>
              </a:ext>
            </a:extLst>
          </p:cNvPr>
          <p:cNvSpPr txBox="1"/>
          <p:nvPr/>
        </p:nvSpPr>
        <p:spPr>
          <a:xfrm>
            <a:off x="4680090" y="7763465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동점 시 낮은 순위를 부여하지만 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씩 증가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F196C0A-46CD-4568-A033-5A0FE5B668EC}"/>
              </a:ext>
            </a:extLst>
          </p:cNvPr>
          <p:cNvSpPr txBox="1"/>
          <p:nvPr/>
        </p:nvSpPr>
        <p:spPr>
          <a:xfrm>
            <a:off x="4680090" y="8134940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동점 시 낮은 순위를 부여합니다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36C7E7-C0F1-4127-AE67-6DF68AA47DF3}"/>
              </a:ext>
            </a:extLst>
          </p:cNvPr>
          <p:cNvSpPr txBox="1"/>
          <p:nvPr/>
        </p:nvSpPr>
        <p:spPr>
          <a:xfrm>
            <a:off x="4680090" y="8496890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순위를 백분위로 표현합니다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A5821E-DF8F-40FA-9411-AF176D71710C}"/>
              </a:ext>
            </a:extLst>
          </p:cNvPr>
          <p:cNvSpPr txBox="1"/>
          <p:nvPr/>
        </p:nvSpPr>
        <p:spPr>
          <a:xfrm>
            <a:off x="4680090" y="8858840"/>
            <a:ext cx="2931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동점 시 빠른 순서대로 순위를 부여합니다</a:t>
            </a:r>
            <a:r>
              <a:rPr lang="en-US" altLang="ko-KR" sz="1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2054</Words>
  <Application>Microsoft Office PowerPoint</Application>
  <PresentationFormat>사용자 지정</PresentationFormat>
  <Paragraphs>477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나눔스퀘어라운드 ExtraBold</vt:lpstr>
      <vt:lpstr>Arial</vt:lpstr>
      <vt:lpstr>Calibri</vt:lpstr>
      <vt:lpstr>Calibri Light</vt:lpstr>
      <vt:lpstr>Consolas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2022-03-14T23:08:11Z</dcterms:modified>
</cp:coreProperties>
</file>