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7"/>
  </p:notesMasterIdLst>
  <p:sldIdLst>
    <p:sldId id="256" r:id="rId2"/>
    <p:sldId id="259" r:id="rId3"/>
    <p:sldId id="279" r:id="rId4"/>
    <p:sldId id="267" r:id="rId5"/>
    <p:sldId id="261" r:id="rId6"/>
    <p:sldId id="290" r:id="rId7"/>
    <p:sldId id="260" r:id="rId8"/>
    <p:sldId id="276" r:id="rId9"/>
    <p:sldId id="269" r:id="rId10"/>
    <p:sldId id="277" r:id="rId11"/>
    <p:sldId id="285" r:id="rId12"/>
    <p:sldId id="278" r:id="rId13"/>
    <p:sldId id="286" r:id="rId14"/>
    <p:sldId id="287" r:id="rId15"/>
    <p:sldId id="289" r:id="rId16"/>
    <p:sldId id="291" r:id="rId17"/>
    <p:sldId id="292" r:id="rId18"/>
    <p:sldId id="262" r:id="rId19"/>
    <p:sldId id="273" r:id="rId20"/>
    <p:sldId id="272" r:id="rId21"/>
    <p:sldId id="281" r:id="rId22"/>
    <p:sldId id="284" r:id="rId23"/>
    <p:sldId id="265" r:id="rId24"/>
    <p:sldId id="266" r:id="rId25"/>
    <p:sldId id="29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8" autoAdjust="0"/>
    <p:restoredTop sz="72702" autoAdjust="0"/>
  </p:normalViewPr>
  <p:slideViewPr>
    <p:cSldViewPr snapToGrid="0">
      <p:cViewPr>
        <p:scale>
          <a:sx n="75" d="100"/>
          <a:sy n="75" d="100"/>
        </p:scale>
        <p:origin x="6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EF86F-DE5A-4B26-B039-182AC81ECC1F}" type="doc">
      <dgm:prSet loTypeId="urn:microsoft.com/office/officeart/2016/7/layout/VerticalHollowAction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205015F-76F4-4E3A-B83C-C305B89202CA}">
      <dgm:prSet/>
      <dgm:spPr/>
      <dgm:t>
        <a:bodyPr/>
        <a:lstStyle/>
        <a:p>
          <a:r>
            <a:rPr lang="en-US"/>
            <a:t>Task</a:t>
          </a:r>
        </a:p>
      </dgm:t>
    </dgm:pt>
    <dgm:pt modelId="{59076672-F322-4AD8-AA1B-51848330601C}" type="parTrans" cxnId="{FABA5DCA-9521-419B-8C4A-19AD7F7EEA39}">
      <dgm:prSet/>
      <dgm:spPr/>
      <dgm:t>
        <a:bodyPr/>
        <a:lstStyle/>
        <a:p>
          <a:endParaRPr lang="en-US"/>
        </a:p>
      </dgm:t>
    </dgm:pt>
    <dgm:pt modelId="{A246DDEC-F6F6-4C3D-BC2E-CAA897018FE9}" type="sibTrans" cxnId="{FABA5DCA-9521-419B-8C4A-19AD7F7EEA39}">
      <dgm:prSet/>
      <dgm:spPr/>
      <dgm:t>
        <a:bodyPr/>
        <a:lstStyle/>
        <a:p>
          <a:endParaRPr lang="en-US"/>
        </a:p>
      </dgm:t>
    </dgm:pt>
    <dgm:pt modelId="{A88DEB85-5742-4E63-AE37-14D095B56848}">
      <dgm:prSet/>
      <dgm:spPr/>
      <dgm:t>
        <a:bodyPr/>
        <a:lstStyle/>
        <a:p>
          <a:r>
            <a:rPr lang="en-US" dirty="0"/>
            <a:t>The Python script should be able to take in a user input then output the sentiment and confidence score </a:t>
          </a:r>
        </a:p>
      </dgm:t>
    </dgm:pt>
    <dgm:pt modelId="{55B28416-9FE2-433E-A79F-DA4CDEC8F6A8}" type="parTrans" cxnId="{377AB290-31F4-4C48-836E-8F079B0D98CE}">
      <dgm:prSet/>
      <dgm:spPr/>
      <dgm:t>
        <a:bodyPr/>
        <a:lstStyle/>
        <a:p>
          <a:endParaRPr lang="en-US"/>
        </a:p>
      </dgm:t>
    </dgm:pt>
    <dgm:pt modelId="{904320D2-856A-4B79-BE5D-CF6530F8D443}" type="sibTrans" cxnId="{377AB290-31F4-4C48-836E-8F079B0D98CE}">
      <dgm:prSet/>
      <dgm:spPr/>
      <dgm:t>
        <a:bodyPr/>
        <a:lstStyle/>
        <a:p>
          <a:endParaRPr lang="en-US"/>
        </a:p>
      </dgm:t>
    </dgm:pt>
    <dgm:pt modelId="{3E0CCFBE-974A-49D1-A546-116CB44C8974}">
      <dgm:prSet/>
      <dgm:spPr/>
      <dgm:t>
        <a:bodyPr/>
        <a:lstStyle/>
        <a:p>
          <a:r>
            <a:rPr lang="en-US"/>
            <a:t>Input</a:t>
          </a:r>
        </a:p>
      </dgm:t>
    </dgm:pt>
    <dgm:pt modelId="{041940A8-EB9B-4A38-A316-2209138C2DF1}" type="parTrans" cxnId="{38F55186-BD29-4760-9D7C-464680E58773}">
      <dgm:prSet/>
      <dgm:spPr/>
      <dgm:t>
        <a:bodyPr/>
        <a:lstStyle/>
        <a:p>
          <a:endParaRPr lang="en-US"/>
        </a:p>
      </dgm:t>
    </dgm:pt>
    <dgm:pt modelId="{18554E08-35A3-4E28-A27D-4E12C64B7DD6}" type="sibTrans" cxnId="{38F55186-BD29-4760-9D7C-464680E58773}">
      <dgm:prSet/>
      <dgm:spPr/>
      <dgm:t>
        <a:bodyPr/>
        <a:lstStyle/>
        <a:p>
          <a:endParaRPr lang="en-US"/>
        </a:p>
      </dgm:t>
    </dgm:pt>
    <dgm:pt modelId="{A45D855C-A4DC-4609-B8C9-B470AE4022C3}">
      <dgm:prSet/>
      <dgm:spPr/>
      <dgm:t>
        <a:bodyPr/>
        <a:lstStyle/>
        <a:p>
          <a:r>
            <a:rPr lang="en-US" dirty="0"/>
            <a:t>“I hate going to that restaurant” </a:t>
          </a:r>
        </a:p>
      </dgm:t>
    </dgm:pt>
    <dgm:pt modelId="{F5CFE9FA-EB23-4AE2-B4B2-CED2926BF76C}" type="parTrans" cxnId="{7B94A271-2E69-4CA0-9F89-9CA8897A23B0}">
      <dgm:prSet/>
      <dgm:spPr/>
      <dgm:t>
        <a:bodyPr/>
        <a:lstStyle/>
        <a:p>
          <a:endParaRPr lang="en-US"/>
        </a:p>
      </dgm:t>
    </dgm:pt>
    <dgm:pt modelId="{0E90122E-35B9-4093-88EF-5CEF25C992B4}" type="sibTrans" cxnId="{7B94A271-2E69-4CA0-9F89-9CA8897A23B0}">
      <dgm:prSet/>
      <dgm:spPr/>
      <dgm:t>
        <a:bodyPr/>
        <a:lstStyle/>
        <a:p>
          <a:endParaRPr lang="en-US"/>
        </a:p>
      </dgm:t>
    </dgm:pt>
    <dgm:pt modelId="{8FAE49CC-B1EA-4DD2-AC4D-E6B433F5BB8E}">
      <dgm:prSet/>
      <dgm:spPr/>
      <dgm:t>
        <a:bodyPr/>
        <a:lstStyle/>
        <a:p>
          <a:r>
            <a:rPr lang="en-US"/>
            <a:t>Output</a:t>
          </a:r>
        </a:p>
      </dgm:t>
    </dgm:pt>
    <dgm:pt modelId="{53DB3231-8651-4AD5-82DD-B4D87B2FF742}" type="parTrans" cxnId="{9DEAECD6-3CAD-4951-937D-74ACA62C504E}">
      <dgm:prSet/>
      <dgm:spPr/>
      <dgm:t>
        <a:bodyPr/>
        <a:lstStyle/>
        <a:p>
          <a:endParaRPr lang="en-US"/>
        </a:p>
      </dgm:t>
    </dgm:pt>
    <dgm:pt modelId="{FA48F19D-63E4-452C-B32E-01AA88FE46BC}" type="sibTrans" cxnId="{9DEAECD6-3CAD-4951-937D-74ACA62C504E}">
      <dgm:prSet/>
      <dgm:spPr/>
      <dgm:t>
        <a:bodyPr/>
        <a:lstStyle/>
        <a:p>
          <a:endParaRPr lang="en-US"/>
        </a:p>
      </dgm:t>
    </dgm:pt>
    <dgm:pt modelId="{C058272F-0782-40AD-AD24-A3BBBF17FAE5}">
      <dgm:prSet/>
      <dgm:spPr/>
      <dgm:t>
        <a:bodyPr/>
        <a:lstStyle/>
        <a:p>
          <a:r>
            <a:rPr lang="en-US" dirty="0"/>
            <a:t>{“model_output”:“negative”,”</a:t>
          </a:r>
          <a:r>
            <a:rPr lang="en-US" dirty="0" err="1"/>
            <a:t>confidence_score</a:t>
          </a:r>
          <a:r>
            <a:rPr lang="en-US" dirty="0"/>
            <a:t>”: 98.42}</a:t>
          </a:r>
        </a:p>
      </dgm:t>
    </dgm:pt>
    <dgm:pt modelId="{F2D61055-8B20-4D9E-8870-FE207DC5E6B0}" type="parTrans" cxnId="{5B28BFFE-22E2-44E3-AD99-D1877CB5ED58}">
      <dgm:prSet/>
      <dgm:spPr/>
      <dgm:t>
        <a:bodyPr/>
        <a:lstStyle/>
        <a:p>
          <a:endParaRPr lang="en-US"/>
        </a:p>
      </dgm:t>
    </dgm:pt>
    <dgm:pt modelId="{61147919-991D-4C26-ACDE-4733339A8D62}" type="sibTrans" cxnId="{5B28BFFE-22E2-44E3-AD99-D1877CB5ED58}">
      <dgm:prSet/>
      <dgm:spPr/>
      <dgm:t>
        <a:bodyPr/>
        <a:lstStyle/>
        <a:p>
          <a:endParaRPr lang="en-US"/>
        </a:p>
      </dgm:t>
    </dgm:pt>
    <dgm:pt modelId="{10851511-AC1C-4678-9356-26BDDAE7263B}" type="pres">
      <dgm:prSet presAssocID="{70BEF86F-DE5A-4B26-B039-182AC81ECC1F}" presName="Name0" presStyleCnt="0">
        <dgm:presLayoutVars>
          <dgm:dir/>
          <dgm:animLvl val="lvl"/>
          <dgm:resizeHandles val="exact"/>
        </dgm:presLayoutVars>
      </dgm:prSet>
      <dgm:spPr/>
    </dgm:pt>
    <dgm:pt modelId="{E319665E-6425-4E98-A4C3-F83901FCC390}" type="pres">
      <dgm:prSet presAssocID="{1205015F-76F4-4E3A-B83C-C305B89202CA}" presName="linNode" presStyleCnt="0"/>
      <dgm:spPr/>
    </dgm:pt>
    <dgm:pt modelId="{0DDDD48F-E34B-473C-8AFE-09A9AEF8C31A}" type="pres">
      <dgm:prSet presAssocID="{1205015F-76F4-4E3A-B83C-C305B89202C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CBBF8DC6-E6CE-420C-ACBE-0DF5D65C599B}" type="pres">
      <dgm:prSet presAssocID="{1205015F-76F4-4E3A-B83C-C305B89202CA}" presName="descendantText" presStyleLbl="alignNode1" presStyleIdx="0" presStyleCnt="3">
        <dgm:presLayoutVars>
          <dgm:bulletEnabled/>
        </dgm:presLayoutVars>
      </dgm:prSet>
      <dgm:spPr/>
    </dgm:pt>
    <dgm:pt modelId="{BBABABBA-559D-4C50-8F4A-64915F9993E2}" type="pres">
      <dgm:prSet presAssocID="{A246DDEC-F6F6-4C3D-BC2E-CAA897018FE9}" presName="sp" presStyleCnt="0"/>
      <dgm:spPr/>
    </dgm:pt>
    <dgm:pt modelId="{A766046C-DBA6-45E8-B32D-75BF8F48D3EB}" type="pres">
      <dgm:prSet presAssocID="{3E0CCFBE-974A-49D1-A546-116CB44C8974}" presName="linNode" presStyleCnt="0"/>
      <dgm:spPr/>
    </dgm:pt>
    <dgm:pt modelId="{C2D27194-A04B-4BDB-B738-78F5CB37C483}" type="pres">
      <dgm:prSet presAssocID="{3E0CCFBE-974A-49D1-A546-116CB44C897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96652E54-54A7-4A61-9746-C45335948A88}" type="pres">
      <dgm:prSet presAssocID="{3E0CCFBE-974A-49D1-A546-116CB44C8974}" presName="descendantText" presStyleLbl="alignNode1" presStyleIdx="1" presStyleCnt="3">
        <dgm:presLayoutVars>
          <dgm:bulletEnabled/>
        </dgm:presLayoutVars>
      </dgm:prSet>
      <dgm:spPr/>
    </dgm:pt>
    <dgm:pt modelId="{988F2658-2501-4299-BF31-CC79D0D4A618}" type="pres">
      <dgm:prSet presAssocID="{18554E08-35A3-4E28-A27D-4E12C64B7DD6}" presName="sp" presStyleCnt="0"/>
      <dgm:spPr/>
    </dgm:pt>
    <dgm:pt modelId="{96C1FDAE-EE7D-4AE6-B70A-DE13BBC72CD9}" type="pres">
      <dgm:prSet presAssocID="{8FAE49CC-B1EA-4DD2-AC4D-E6B433F5BB8E}" presName="linNode" presStyleCnt="0"/>
      <dgm:spPr/>
    </dgm:pt>
    <dgm:pt modelId="{1F21A77C-0FA8-4590-9DDC-0E33B024684A}" type="pres">
      <dgm:prSet presAssocID="{8FAE49CC-B1EA-4DD2-AC4D-E6B433F5BB8E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A8EF6608-E48A-4871-A9FC-80F470FB4DE0}" type="pres">
      <dgm:prSet presAssocID="{8FAE49CC-B1EA-4DD2-AC4D-E6B433F5BB8E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C389E07-F7CA-4CBC-AD9D-0B8DE8052396}" type="presOf" srcId="{70BEF86F-DE5A-4B26-B039-182AC81ECC1F}" destId="{10851511-AC1C-4678-9356-26BDDAE7263B}" srcOrd="0" destOrd="0" presId="urn:microsoft.com/office/officeart/2016/7/layout/VerticalHollowActionList"/>
    <dgm:cxn modelId="{BFA51971-347D-43BF-844D-153E836C0872}" type="presOf" srcId="{A88DEB85-5742-4E63-AE37-14D095B56848}" destId="{CBBF8DC6-E6CE-420C-ACBE-0DF5D65C599B}" srcOrd="0" destOrd="0" presId="urn:microsoft.com/office/officeart/2016/7/layout/VerticalHollowActionList"/>
    <dgm:cxn modelId="{7B94A271-2E69-4CA0-9F89-9CA8897A23B0}" srcId="{3E0CCFBE-974A-49D1-A546-116CB44C8974}" destId="{A45D855C-A4DC-4609-B8C9-B470AE4022C3}" srcOrd="0" destOrd="0" parTransId="{F5CFE9FA-EB23-4AE2-B4B2-CED2926BF76C}" sibTransId="{0E90122E-35B9-4093-88EF-5CEF25C992B4}"/>
    <dgm:cxn modelId="{179CE077-B7E4-4B86-8DB4-1C6E56B426F1}" type="presOf" srcId="{C058272F-0782-40AD-AD24-A3BBBF17FAE5}" destId="{A8EF6608-E48A-4871-A9FC-80F470FB4DE0}" srcOrd="0" destOrd="0" presId="urn:microsoft.com/office/officeart/2016/7/layout/VerticalHollowActionList"/>
    <dgm:cxn modelId="{D2F9C27B-97C0-4EF0-843D-7F131C30684C}" type="presOf" srcId="{8FAE49CC-B1EA-4DD2-AC4D-E6B433F5BB8E}" destId="{1F21A77C-0FA8-4590-9DDC-0E33B024684A}" srcOrd="0" destOrd="0" presId="urn:microsoft.com/office/officeart/2016/7/layout/VerticalHollowActionList"/>
    <dgm:cxn modelId="{38F55186-BD29-4760-9D7C-464680E58773}" srcId="{70BEF86F-DE5A-4B26-B039-182AC81ECC1F}" destId="{3E0CCFBE-974A-49D1-A546-116CB44C8974}" srcOrd="1" destOrd="0" parTransId="{041940A8-EB9B-4A38-A316-2209138C2DF1}" sibTransId="{18554E08-35A3-4E28-A27D-4E12C64B7DD6}"/>
    <dgm:cxn modelId="{377AB290-31F4-4C48-836E-8F079B0D98CE}" srcId="{1205015F-76F4-4E3A-B83C-C305B89202CA}" destId="{A88DEB85-5742-4E63-AE37-14D095B56848}" srcOrd="0" destOrd="0" parTransId="{55B28416-9FE2-433E-A79F-DA4CDEC8F6A8}" sibTransId="{904320D2-856A-4B79-BE5D-CF6530F8D443}"/>
    <dgm:cxn modelId="{9613219C-839C-471F-AF96-F9908CFA6862}" type="presOf" srcId="{A45D855C-A4DC-4609-B8C9-B470AE4022C3}" destId="{96652E54-54A7-4A61-9746-C45335948A88}" srcOrd="0" destOrd="0" presId="urn:microsoft.com/office/officeart/2016/7/layout/VerticalHollowActionList"/>
    <dgm:cxn modelId="{62EF7F9E-C6B0-4F65-A7FC-2B5A39D22245}" type="presOf" srcId="{1205015F-76F4-4E3A-B83C-C305B89202CA}" destId="{0DDDD48F-E34B-473C-8AFE-09A9AEF8C31A}" srcOrd="0" destOrd="0" presId="urn:microsoft.com/office/officeart/2016/7/layout/VerticalHollowActionList"/>
    <dgm:cxn modelId="{F90AB39F-83BB-4EFA-9966-70A5C0D19030}" type="presOf" srcId="{3E0CCFBE-974A-49D1-A546-116CB44C8974}" destId="{C2D27194-A04B-4BDB-B738-78F5CB37C483}" srcOrd="0" destOrd="0" presId="urn:microsoft.com/office/officeart/2016/7/layout/VerticalHollowActionList"/>
    <dgm:cxn modelId="{FABA5DCA-9521-419B-8C4A-19AD7F7EEA39}" srcId="{70BEF86F-DE5A-4B26-B039-182AC81ECC1F}" destId="{1205015F-76F4-4E3A-B83C-C305B89202CA}" srcOrd="0" destOrd="0" parTransId="{59076672-F322-4AD8-AA1B-51848330601C}" sibTransId="{A246DDEC-F6F6-4C3D-BC2E-CAA897018FE9}"/>
    <dgm:cxn modelId="{9DEAECD6-3CAD-4951-937D-74ACA62C504E}" srcId="{70BEF86F-DE5A-4B26-B039-182AC81ECC1F}" destId="{8FAE49CC-B1EA-4DD2-AC4D-E6B433F5BB8E}" srcOrd="2" destOrd="0" parTransId="{53DB3231-8651-4AD5-82DD-B4D87B2FF742}" sibTransId="{FA48F19D-63E4-452C-B32E-01AA88FE46BC}"/>
    <dgm:cxn modelId="{5B28BFFE-22E2-44E3-AD99-D1877CB5ED58}" srcId="{8FAE49CC-B1EA-4DD2-AC4D-E6B433F5BB8E}" destId="{C058272F-0782-40AD-AD24-A3BBBF17FAE5}" srcOrd="0" destOrd="0" parTransId="{F2D61055-8B20-4D9E-8870-FE207DC5E6B0}" sibTransId="{61147919-991D-4C26-ACDE-4733339A8D62}"/>
    <dgm:cxn modelId="{472619B4-BCB8-4A5C-862E-D45DF0B706FB}" type="presParOf" srcId="{10851511-AC1C-4678-9356-26BDDAE7263B}" destId="{E319665E-6425-4E98-A4C3-F83901FCC390}" srcOrd="0" destOrd="0" presId="urn:microsoft.com/office/officeart/2016/7/layout/VerticalHollowActionList"/>
    <dgm:cxn modelId="{14B3495B-8539-481E-BE06-7C829D022584}" type="presParOf" srcId="{E319665E-6425-4E98-A4C3-F83901FCC390}" destId="{0DDDD48F-E34B-473C-8AFE-09A9AEF8C31A}" srcOrd="0" destOrd="0" presId="urn:microsoft.com/office/officeart/2016/7/layout/VerticalHollowActionList"/>
    <dgm:cxn modelId="{9A4F791C-4685-4B56-9098-3A6624AFD3EC}" type="presParOf" srcId="{E319665E-6425-4E98-A4C3-F83901FCC390}" destId="{CBBF8DC6-E6CE-420C-ACBE-0DF5D65C599B}" srcOrd="1" destOrd="0" presId="urn:microsoft.com/office/officeart/2016/7/layout/VerticalHollowActionList"/>
    <dgm:cxn modelId="{41784AA1-272D-4A0C-8A8F-FA54E2B53E3D}" type="presParOf" srcId="{10851511-AC1C-4678-9356-26BDDAE7263B}" destId="{BBABABBA-559D-4C50-8F4A-64915F9993E2}" srcOrd="1" destOrd="0" presId="urn:microsoft.com/office/officeart/2016/7/layout/VerticalHollowActionList"/>
    <dgm:cxn modelId="{4834521A-E2F2-4AE5-8233-EA877538FE77}" type="presParOf" srcId="{10851511-AC1C-4678-9356-26BDDAE7263B}" destId="{A766046C-DBA6-45E8-B32D-75BF8F48D3EB}" srcOrd="2" destOrd="0" presId="urn:microsoft.com/office/officeart/2016/7/layout/VerticalHollowActionList"/>
    <dgm:cxn modelId="{F238CDF6-4BAD-4DEA-BD01-71FC38D97741}" type="presParOf" srcId="{A766046C-DBA6-45E8-B32D-75BF8F48D3EB}" destId="{C2D27194-A04B-4BDB-B738-78F5CB37C483}" srcOrd="0" destOrd="0" presId="urn:microsoft.com/office/officeart/2016/7/layout/VerticalHollowActionList"/>
    <dgm:cxn modelId="{04EDF139-DEAC-4762-8CAE-C120792A2E47}" type="presParOf" srcId="{A766046C-DBA6-45E8-B32D-75BF8F48D3EB}" destId="{96652E54-54A7-4A61-9746-C45335948A88}" srcOrd="1" destOrd="0" presId="urn:microsoft.com/office/officeart/2016/7/layout/VerticalHollowActionList"/>
    <dgm:cxn modelId="{E3995615-130F-450D-85BC-9E096E3CCE39}" type="presParOf" srcId="{10851511-AC1C-4678-9356-26BDDAE7263B}" destId="{988F2658-2501-4299-BF31-CC79D0D4A618}" srcOrd="3" destOrd="0" presId="urn:microsoft.com/office/officeart/2016/7/layout/VerticalHollowActionList"/>
    <dgm:cxn modelId="{16E10202-3D3E-475F-A981-39715E9EB85A}" type="presParOf" srcId="{10851511-AC1C-4678-9356-26BDDAE7263B}" destId="{96C1FDAE-EE7D-4AE6-B70A-DE13BBC72CD9}" srcOrd="4" destOrd="0" presId="urn:microsoft.com/office/officeart/2016/7/layout/VerticalHollowActionList"/>
    <dgm:cxn modelId="{5E0CECB9-493D-4517-9623-F2C4783B4114}" type="presParOf" srcId="{96C1FDAE-EE7D-4AE6-B70A-DE13BBC72CD9}" destId="{1F21A77C-0FA8-4590-9DDC-0E33B024684A}" srcOrd="0" destOrd="0" presId="urn:microsoft.com/office/officeart/2016/7/layout/VerticalHollowActionList"/>
    <dgm:cxn modelId="{4DAF3427-ED77-4385-8AB2-372D5950AD8D}" type="presParOf" srcId="{96C1FDAE-EE7D-4AE6-B70A-DE13BBC72CD9}" destId="{A8EF6608-E48A-4871-A9FC-80F470FB4D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F8DC6-E6CE-420C-ACBE-0DF5D65C599B}">
      <dsp:nvSpPr>
        <dsp:cNvPr id="0" name=""/>
        <dsp:cNvSpPr/>
      </dsp:nvSpPr>
      <dsp:spPr>
        <a:xfrm>
          <a:off x="1434427" y="1062"/>
          <a:ext cx="5737710" cy="1088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8" tIns="276562" rIns="111328" bIns="2765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Python script should be able to take in a user input then output the sentiment and confidence score </a:t>
          </a:r>
        </a:p>
      </dsp:txBody>
      <dsp:txXfrm>
        <a:off x="1434427" y="1062"/>
        <a:ext cx="5737710" cy="1088825"/>
      </dsp:txXfrm>
    </dsp:sp>
    <dsp:sp modelId="{0DDDD48F-E34B-473C-8AFE-09A9AEF8C31A}">
      <dsp:nvSpPr>
        <dsp:cNvPr id="0" name=""/>
        <dsp:cNvSpPr/>
      </dsp:nvSpPr>
      <dsp:spPr>
        <a:xfrm>
          <a:off x="0" y="1062"/>
          <a:ext cx="1434427" cy="108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905" tIns="107552" rIns="75905" bIns="10755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</a:t>
          </a:r>
        </a:p>
      </dsp:txBody>
      <dsp:txXfrm>
        <a:off x="0" y="1062"/>
        <a:ext cx="1434427" cy="1088825"/>
      </dsp:txXfrm>
    </dsp:sp>
    <dsp:sp modelId="{96652E54-54A7-4A61-9746-C45335948A88}">
      <dsp:nvSpPr>
        <dsp:cNvPr id="0" name=""/>
        <dsp:cNvSpPr/>
      </dsp:nvSpPr>
      <dsp:spPr>
        <a:xfrm>
          <a:off x="1434427" y="1155217"/>
          <a:ext cx="5737710" cy="1088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8" tIns="276562" rIns="111328" bIns="2765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“I hate going to that restaurant” </a:t>
          </a:r>
        </a:p>
      </dsp:txBody>
      <dsp:txXfrm>
        <a:off x="1434427" y="1155217"/>
        <a:ext cx="5737710" cy="1088825"/>
      </dsp:txXfrm>
    </dsp:sp>
    <dsp:sp modelId="{C2D27194-A04B-4BDB-B738-78F5CB37C483}">
      <dsp:nvSpPr>
        <dsp:cNvPr id="0" name=""/>
        <dsp:cNvSpPr/>
      </dsp:nvSpPr>
      <dsp:spPr>
        <a:xfrm>
          <a:off x="0" y="1155217"/>
          <a:ext cx="1434427" cy="108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905" tIns="107552" rIns="75905" bIns="10755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Input</a:t>
          </a:r>
        </a:p>
      </dsp:txBody>
      <dsp:txXfrm>
        <a:off x="0" y="1155217"/>
        <a:ext cx="1434427" cy="1088825"/>
      </dsp:txXfrm>
    </dsp:sp>
    <dsp:sp modelId="{A8EF6608-E48A-4871-A9FC-80F470FB4DE0}">
      <dsp:nvSpPr>
        <dsp:cNvPr id="0" name=""/>
        <dsp:cNvSpPr/>
      </dsp:nvSpPr>
      <dsp:spPr>
        <a:xfrm>
          <a:off x="1434427" y="2309372"/>
          <a:ext cx="5737710" cy="1088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6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328" tIns="276562" rIns="111328" bIns="27656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{“model_output”:“negative”,”</a:t>
          </a:r>
          <a:r>
            <a:rPr lang="en-US" sz="2100" kern="1200" dirty="0" err="1"/>
            <a:t>confidence_score</a:t>
          </a:r>
          <a:r>
            <a:rPr lang="en-US" sz="2100" kern="1200" dirty="0"/>
            <a:t>”: 98.42}</a:t>
          </a:r>
        </a:p>
      </dsp:txBody>
      <dsp:txXfrm>
        <a:off x="1434427" y="2309372"/>
        <a:ext cx="5737710" cy="1088825"/>
      </dsp:txXfrm>
    </dsp:sp>
    <dsp:sp modelId="{1F21A77C-0FA8-4590-9DDC-0E33B024684A}">
      <dsp:nvSpPr>
        <dsp:cNvPr id="0" name=""/>
        <dsp:cNvSpPr/>
      </dsp:nvSpPr>
      <dsp:spPr>
        <a:xfrm>
          <a:off x="0" y="2309372"/>
          <a:ext cx="1434427" cy="10888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905" tIns="107552" rIns="75905" bIns="10755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Output</a:t>
          </a:r>
        </a:p>
      </dsp:txBody>
      <dsp:txXfrm>
        <a:off x="0" y="2309372"/>
        <a:ext cx="1434427" cy="1088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9BAD-1D37-4CC6-8D74-D7E9FFC6F099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96433-CB99-4792-9481-E9969A02E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8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B3B3B"/>
                </a:solidFill>
                <a:effectLst/>
                <a:latin typeface="-apple-system"/>
              </a:rPr>
              <a:t>In this presentation, I will walk you through my methodology, give a brief overview of the code, show a demo of the working model, present the test cases output with metrics such as accuracy, and suggest possible future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9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1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86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en-GB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Which average should I choose?</a:t>
            </a:r>
          </a:p>
          <a:p>
            <a:pPr algn="just" fontAlgn="base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general, if you are working with an </a:t>
            </a:r>
            <a:r>
              <a:rPr lang="en-GB" b="1" i="1" dirty="0">
                <a:solidFill>
                  <a:srgbClr val="000000"/>
                </a:solidFill>
                <a:effectLst/>
                <a:latin typeface="inherit"/>
              </a:rPr>
              <a:t>imbalanced dataset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where all classes are equally important, using the </a:t>
            </a:r>
            <a:r>
              <a:rPr lang="en-GB" b="1" i="0" dirty="0">
                <a:solidFill>
                  <a:srgbClr val="000000"/>
                </a:solidFill>
                <a:effectLst/>
                <a:latin typeface="inherit"/>
              </a:rPr>
              <a:t>macro 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average would be a good choice as it treats all classes equally. It means that for our example involving the classification of airplanes, boats, and cars, we would use the macro-F1 score.</a:t>
            </a:r>
          </a:p>
          <a:p>
            <a:pPr algn="just" fontAlgn="base"/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you have an imbalanced dataset but want to assign greater contribution to classes with more examples in the dataset, then the </a:t>
            </a:r>
            <a:r>
              <a:rPr lang="en-GB" b="1" i="0" dirty="0">
                <a:solidFill>
                  <a:srgbClr val="000000"/>
                </a:solidFill>
                <a:effectLst/>
                <a:latin typeface="inherit"/>
              </a:rPr>
              <a:t>weighted </a:t>
            </a:r>
            <a:r>
              <a:rPr lang="en-GB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average is preferred. This is because, in weighted averaging, the contribution of each class to the F1 average is weighted by its size.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3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9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8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2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 test cases that all models find it difficult to predict the correct sentiment label.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37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91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08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14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75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04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19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7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7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29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6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8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6433-CB99-4792-9481-E9969A02E9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6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2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7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5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9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4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8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8F2D44-B470-4FEA-A9DE-0F1D1A8A339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9D707D-742B-40CC-9D84-3B8EF773E29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-task-rcruzin-ai.streamlit.ap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-task-rcruzin-ai.streamlit.app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-task-rcruzin-ai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iffnlp-twitter-roberta-base-sentiment-latest-rcruzin-ai.streamlit.app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iffnlp-twitter-roberta-base-sentiment-latest-rcruzin-ai.streamlit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guyncaoduy/twitter-sentiment-analysis-roberta-96-accuracy/noteboo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iffnlp-twitter-roberta-rcruzin-ai-webservice.streamlit.app/?text=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sentiment14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q.opengenus.org/advanced-nlp-mode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mccormickml.com/2019/11/05/GLUE/#:~:text=The%20General%20Language%20Understanding%20Evaluation%20benchmark%20%28GLUE%29%20is,of%20general%20and%20robust%20natural%20language%20understanding%20systems.%E2%80%9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4360-BD5E-752B-E889-F0170098143F}"/>
              </a:ext>
            </a:extLst>
          </p:cNvPr>
          <p:cNvSpPr txBox="1">
            <a:spLocks/>
          </p:cNvSpPr>
          <p:nvPr/>
        </p:nvSpPr>
        <p:spPr>
          <a:xfrm>
            <a:off x="0" y="4964270"/>
            <a:ext cx="4562267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AI TECHNICAL TASK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F161F-FB5D-EA96-1D86-3BCDF65EA1CC}"/>
              </a:ext>
            </a:extLst>
          </p:cNvPr>
          <p:cNvSpPr txBox="1">
            <a:spLocks/>
          </p:cNvSpPr>
          <p:nvPr/>
        </p:nvSpPr>
        <p:spPr>
          <a:xfrm>
            <a:off x="7199152" y="4964270"/>
            <a:ext cx="4562267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Msece,ece</a:t>
            </a:r>
            <a:endParaRPr lang="en-GB" sz="3600" dirty="0"/>
          </a:p>
          <a:p>
            <a:r>
              <a:rPr lang="en-GB" sz="3600" dirty="0"/>
              <a:t>Raymond </a:t>
            </a:r>
            <a:r>
              <a:rPr lang="en-GB" sz="3600" dirty="0" err="1"/>
              <a:t>cruzin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9101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0982"/>
            <a:ext cx="8575724" cy="4049976"/>
          </a:xfrm>
        </p:spPr>
        <p:txBody>
          <a:bodyPr>
            <a:normAutofit/>
          </a:bodyPr>
          <a:lstStyle/>
          <a:p>
            <a:pPr marL="640080" lvl="4" indent="0">
              <a:buNone/>
            </a:pPr>
            <a:endParaRPr lang="en-GB" sz="1200" dirty="0"/>
          </a:p>
          <a:p>
            <a:pPr lvl="3"/>
            <a:r>
              <a:rPr lang="en-GB" sz="1800" dirty="0" err="1">
                <a:solidFill>
                  <a:srgbClr val="000000"/>
                </a:solidFill>
                <a:latin typeface="___WRD_EMBED_SUB_43"/>
              </a:rPr>
              <a:t>Huggingface</a:t>
            </a:r>
            <a:r>
              <a:rPr lang="en-GB" sz="1800" dirty="0">
                <a:solidFill>
                  <a:srgbClr val="000000"/>
                </a:solidFill>
                <a:latin typeface="___WRD_EMBED_SUB_43"/>
              </a:rPr>
              <a:t> Community – Popular Models</a:t>
            </a:r>
          </a:p>
          <a:p>
            <a:pPr lvl="3"/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4"/>
            <a:r>
              <a:rPr lang="en-GB" sz="1800" b="1" dirty="0" err="1">
                <a:solidFill>
                  <a:srgbClr val="000000"/>
                </a:solidFill>
                <a:latin typeface="___WRD_EMBED_SUB_43"/>
              </a:rPr>
              <a:t>RoBERTa</a:t>
            </a:r>
            <a:r>
              <a:rPr lang="en-GB" sz="1800" dirty="0">
                <a:solidFill>
                  <a:srgbClr val="000000"/>
                </a:solidFill>
                <a:latin typeface="___WRD_EMBED_SUB_43"/>
              </a:rPr>
              <a:t> has been consistent on top trends and most downloads</a:t>
            </a:r>
          </a:p>
          <a:p>
            <a:pPr lvl="3"/>
            <a:endParaRPr lang="en-GB" sz="1800" dirty="0"/>
          </a:p>
          <a:p>
            <a:pPr lvl="4"/>
            <a:endParaRPr lang="en-GB" sz="1600" dirty="0"/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828C6-7C36-0AF4-70A3-45F3EBE2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92" y="2913697"/>
            <a:ext cx="7707951" cy="394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4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20982"/>
            <a:ext cx="8005273" cy="4049976"/>
          </a:xfrm>
        </p:spPr>
        <p:txBody>
          <a:bodyPr>
            <a:normAutofit/>
          </a:bodyPr>
          <a:lstStyle/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70916" lvl="1" indent="-342900">
              <a:buFont typeface="+mj-lt"/>
              <a:buAutoNum type="arabicPeriod"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Benchmark related open-source models based on their size, parameters, training dataset, training date</a:t>
            </a:r>
          </a:p>
          <a:p>
            <a:pPr marL="982980" lvl="4" indent="-342900">
              <a:buFont typeface="+mj-lt"/>
              <a:buAutoNum type="arabicPeriod"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982980" lvl="4" indent="-342900">
              <a:buFont typeface="+mj-lt"/>
              <a:buAutoNum type="arabicPeriod"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982980" lvl="4" indent="-342900">
              <a:buFont typeface="+mj-lt"/>
              <a:buAutoNum type="arabicPeriod"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4"/>
            <a:endParaRPr lang="en-GB" sz="1600" dirty="0"/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E534A-546B-3D5B-B29E-F1AF1F88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21" y="2889011"/>
            <a:ext cx="10902640" cy="37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20982"/>
            <a:ext cx="8005273" cy="4049976"/>
          </a:xfrm>
        </p:spPr>
        <p:txBody>
          <a:bodyPr>
            <a:normAutofit/>
          </a:bodyPr>
          <a:lstStyle/>
          <a:p>
            <a:pPr marL="640080" lvl="4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70916" lvl="1" indent="-342900">
              <a:buFont typeface="+mj-lt"/>
              <a:buAutoNum type="arabicPeriod" startAt="2"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Computational Efficiency</a:t>
            </a:r>
          </a:p>
          <a:p>
            <a:pPr lvl="2"/>
            <a:r>
              <a:rPr lang="en-GB" sz="1800" dirty="0"/>
              <a:t>Save the model locally ( collab or Kaggle)</a:t>
            </a:r>
          </a:p>
          <a:p>
            <a:pPr lvl="2"/>
            <a:r>
              <a:rPr lang="en-GB" sz="1800" dirty="0"/>
              <a:t>Run the test cases on same environment @ CPU</a:t>
            </a:r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DD7E2-7EFF-B784-1FBB-8FD7C15A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40" y="3229512"/>
            <a:ext cx="6647876" cy="26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C099D-B1A6-3DD4-2FE6-F7A386A0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58" y="2943754"/>
            <a:ext cx="10144110" cy="36160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7E49A9-8882-E006-2805-A0B56629007E}"/>
              </a:ext>
            </a:extLst>
          </p:cNvPr>
          <p:cNvSpPr txBox="1">
            <a:spLocks/>
          </p:cNvSpPr>
          <p:nvPr/>
        </p:nvSpPr>
        <p:spPr>
          <a:xfrm>
            <a:off x="677332" y="1620981"/>
            <a:ext cx="10421303" cy="53502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4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70916" lvl="1" indent="-342900">
              <a:buFont typeface="+mj-lt"/>
              <a:buAutoNum type="arabicPeriod" startAt="3"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Test performance for specific dataset</a:t>
            </a:r>
          </a:p>
          <a:p>
            <a:pPr marL="128016" lvl="1" indent="0">
              <a:buNone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	</a:t>
            </a:r>
            <a:r>
              <a:rPr lang="en-GB" sz="2000" dirty="0">
                <a:latin typeface="___WRD_EMBED_SUB_43"/>
              </a:rPr>
              <a:t>[</a:t>
            </a:r>
            <a:r>
              <a:rPr lang="en-GB" dirty="0">
                <a:latin typeface="___WRD_EMBED_SUB_43"/>
              </a:rPr>
              <a:t>try]: </a:t>
            </a:r>
            <a:r>
              <a:rPr lang="en-GB" dirty="0">
                <a:solidFill>
                  <a:schemeClr val="accent2"/>
                </a:solidFill>
                <a:latin typeface="___WRD_EMBED_SUB_43"/>
                <a:hlinkClick r:id="rId4"/>
              </a:rPr>
              <a:t>https://ai-task-rcruzin-ai.streamlit.app/</a:t>
            </a:r>
            <a:r>
              <a:rPr lang="en-GB" dirty="0">
                <a:solidFill>
                  <a:schemeClr val="accent2"/>
                </a:solidFill>
                <a:latin typeface="___WRD_EMBED_SUB_43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HuggingFace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Inference API)</a:t>
            </a:r>
          </a:p>
          <a:p>
            <a:pPr marL="128016" lvl="1" indent="0">
              <a:buFont typeface="Wingdings 3" pitchFamily="18" charset="2"/>
              <a:buNone/>
            </a:pPr>
            <a:endParaRPr lang="en-GB" sz="2000" dirty="0">
              <a:solidFill>
                <a:schemeClr val="accent2"/>
              </a:solidFill>
              <a:latin typeface="___WRD_EMBED_SUB_43"/>
            </a:endParaRPr>
          </a:p>
          <a:p>
            <a:pPr lvl="4"/>
            <a:endParaRPr lang="en-GB" sz="1600" dirty="0"/>
          </a:p>
          <a:p>
            <a:pPr marL="457200" lvl="3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816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066E1-6DD1-55D3-70C1-EE1F207F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91" b="33458"/>
          <a:stretch/>
        </p:blipFill>
        <p:spPr>
          <a:xfrm>
            <a:off x="4752676" y="2738594"/>
            <a:ext cx="7439324" cy="4119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DD206C-67EF-66E2-4A45-8E6C5D8CC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69" y="3558361"/>
            <a:ext cx="1324160" cy="125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8CEC7D-F407-8E10-CC40-00B24632E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97" y="4773169"/>
            <a:ext cx="5934903" cy="184810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BE13E9-F25D-3CE2-24C3-1BEB57B6DC6A}"/>
              </a:ext>
            </a:extLst>
          </p:cNvPr>
          <p:cNvSpPr txBox="1">
            <a:spLocks/>
          </p:cNvSpPr>
          <p:nvPr/>
        </p:nvSpPr>
        <p:spPr>
          <a:xfrm>
            <a:off x="677332" y="1620981"/>
            <a:ext cx="10421303" cy="53502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4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70916" lvl="1" indent="-342900">
              <a:buFont typeface="+mj-lt"/>
              <a:buAutoNum type="arabicPeriod" startAt="3"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Test performance for specific dataset</a:t>
            </a:r>
          </a:p>
          <a:p>
            <a:pPr marL="128016" lvl="1" indent="0">
              <a:buNone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	</a:t>
            </a:r>
            <a:r>
              <a:rPr lang="en-GB" sz="2000" dirty="0">
                <a:latin typeface="___WRD_EMBED_SUB_43"/>
              </a:rPr>
              <a:t>[</a:t>
            </a:r>
            <a:r>
              <a:rPr lang="en-GB" dirty="0">
                <a:latin typeface="___WRD_EMBED_SUB_43"/>
              </a:rPr>
              <a:t>try]: </a:t>
            </a:r>
            <a:r>
              <a:rPr lang="en-GB" dirty="0">
                <a:solidFill>
                  <a:schemeClr val="accent2"/>
                </a:solidFill>
                <a:latin typeface="___WRD_EMBED_SUB_43"/>
                <a:hlinkClick r:id="rId6"/>
              </a:rPr>
              <a:t>https://ai-task-rcruzin-ai.streamlit.app/</a:t>
            </a:r>
            <a:r>
              <a:rPr lang="en-GB" dirty="0">
                <a:solidFill>
                  <a:schemeClr val="accent2"/>
                </a:solidFill>
                <a:latin typeface="___WRD_EMBED_SUB_43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HuggingFace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Inference API)</a:t>
            </a:r>
          </a:p>
          <a:p>
            <a:pPr marL="128016" lvl="1" indent="0">
              <a:buFont typeface="Wingdings 3" pitchFamily="18" charset="2"/>
              <a:buNone/>
            </a:pPr>
            <a:endParaRPr lang="en-GB" sz="2000" dirty="0">
              <a:solidFill>
                <a:schemeClr val="accent2"/>
              </a:solidFill>
              <a:latin typeface="___WRD_EMBED_SUB_43"/>
            </a:endParaRPr>
          </a:p>
          <a:p>
            <a:pPr lvl="4"/>
            <a:endParaRPr lang="en-GB" sz="1600" dirty="0"/>
          </a:p>
          <a:p>
            <a:pPr marL="457200" lvl="3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192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4994D-59A2-2B6E-5E60-3D4819D4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62" y="2947385"/>
            <a:ext cx="10944023" cy="35127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A93875-DFC1-30C8-C0FB-28CEF1E55C9F}"/>
              </a:ext>
            </a:extLst>
          </p:cNvPr>
          <p:cNvSpPr txBox="1">
            <a:spLocks/>
          </p:cNvSpPr>
          <p:nvPr/>
        </p:nvSpPr>
        <p:spPr>
          <a:xfrm>
            <a:off x="677332" y="1620981"/>
            <a:ext cx="10421303" cy="53502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4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70916" lvl="1" indent="-342900">
              <a:buFont typeface="+mj-lt"/>
              <a:buAutoNum type="arabicPeriod" startAt="3"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Test performance for specific dataset</a:t>
            </a:r>
          </a:p>
          <a:p>
            <a:pPr marL="128016" lvl="1" indent="0">
              <a:buNone/>
            </a:pPr>
            <a:r>
              <a:rPr lang="en-GB" sz="2200" dirty="0">
                <a:solidFill>
                  <a:srgbClr val="000000"/>
                </a:solidFill>
                <a:latin typeface="___WRD_EMBED_SUB_43"/>
              </a:rPr>
              <a:t>	</a:t>
            </a:r>
            <a:r>
              <a:rPr lang="en-GB" sz="2000" dirty="0">
                <a:latin typeface="___WRD_EMBED_SUB_43"/>
              </a:rPr>
              <a:t>[</a:t>
            </a:r>
            <a:r>
              <a:rPr lang="en-GB" dirty="0">
                <a:latin typeface="___WRD_EMBED_SUB_43"/>
              </a:rPr>
              <a:t>try]: </a:t>
            </a:r>
            <a:r>
              <a:rPr lang="en-GB" dirty="0">
                <a:solidFill>
                  <a:schemeClr val="accent2"/>
                </a:solidFill>
                <a:latin typeface="___WRD_EMBED_SUB_43"/>
                <a:hlinkClick r:id="rId4"/>
              </a:rPr>
              <a:t>https://ai-task-rcruzin-ai.streamlit.app/</a:t>
            </a:r>
            <a:r>
              <a:rPr lang="en-GB" dirty="0">
                <a:solidFill>
                  <a:schemeClr val="accent2"/>
                </a:solidFill>
                <a:latin typeface="___WRD_EMBED_SUB_43"/>
              </a:rPr>
              <a:t> </a:t>
            </a:r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HuggingFace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Inference API)</a:t>
            </a:r>
          </a:p>
          <a:p>
            <a:pPr marL="128016" lvl="1" indent="0">
              <a:buFont typeface="Wingdings 3" pitchFamily="18" charset="2"/>
              <a:buNone/>
            </a:pPr>
            <a:endParaRPr lang="en-GB" sz="2000" dirty="0">
              <a:solidFill>
                <a:schemeClr val="accent2"/>
              </a:solidFill>
              <a:latin typeface="___WRD_EMBED_SUB_43"/>
            </a:endParaRPr>
          </a:p>
          <a:p>
            <a:pPr lvl="4"/>
            <a:endParaRPr lang="en-GB" sz="1600" dirty="0"/>
          </a:p>
          <a:p>
            <a:pPr marL="457200" lvl="3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Font typeface="Wingdings 3" pitchFamily="18" charset="2"/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18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Autofit/>
          </a:bodyPr>
          <a:lstStyle/>
          <a:p>
            <a:pPr marL="128016" lvl="1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Demo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1A744-C7B1-36F6-EF22-B3007A39C9A6}"/>
              </a:ext>
            </a:extLst>
          </p:cNvPr>
          <p:cNvSpPr txBox="1"/>
          <p:nvPr/>
        </p:nvSpPr>
        <p:spPr>
          <a:xfrm>
            <a:off x="3916063" y="0"/>
            <a:ext cx="86842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>
              <a:buFont typeface="Wingdings 3" pitchFamily="18" charset="2"/>
              <a:buNone/>
            </a:pPr>
            <a:r>
              <a:rPr lang="en-GB" dirty="0">
                <a:latin typeface="___WRD_EMBED_SUB_43"/>
              </a:rPr>
              <a:t>[</a:t>
            </a:r>
            <a:r>
              <a:rPr lang="en-GB" sz="1800" dirty="0">
                <a:latin typeface="___WRD_EMBED_SUB_43"/>
              </a:rPr>
              <a:t>try]: </a:t>
            </a:r>
            <a:r>
              <a:rPr lang="en-GB" sz="1800" dirty="0">
                <a:solidFill>
                  <a:schemeClr val="accent2"/>
                </a:solidFill>
                <a:latin typeface="___WRD_EMBED_SUB_43"/>
                <a:hlinkClick r:id="rId3"/>
              </a:rPr>
              <a:t>https://cardiffnlp-twitter-roberta-base-sentiment-latest-rcruzin-ai.streamlit.app/</a:t>
            </a:r>
            <a:endParaRPr lang="en-GB" b="1" dirty="0">
              <a:solidFill>
                <a:schemeClr val="accent2"/>
              </a:solidFill>
              <a:latin typeface="___WRD_EMBED_SUB_43"/>
            </a:endParaRPr>
          </a:p>
          <a:p>
            <a:pPr marL="128016" lvl="1"/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Streamlit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Server – Model </a:t>
            </a:r>
            <a:r>
              <a:rPr lang="en-GB" i="1" dirty="0">
                <a:solidFill>
                  <a:srgbClr val="111111"/>
                </a:solidFill>
                <a:latin typeface="-apple-system"/>
              </a:rPr>
              <a:t>from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Github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Repo)</a:t>
            </a:r>
          </a:p>
          <a:p>
            <a:pPr marL="128016" lvl="1" indent="0">
              <a:buFont typeface="Wingdings 3" pitchFamily="18" charset="2"/>
              <a:buNone/>
            </a:pPr>
            <a:endParaRPr lang="en-GB" sz="1800" b="1" i="1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sz="1800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sz="1800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dirty="0">
              <a:solidFill>
                <a:schemeClr val="accent2"/>
              </a:solidFill>
              <a:latin typeface="___WRD_EMBED_SUB_4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86D71-7D94-132A-55B2-8AD8BCC1E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32"/>
          <a:stretch/>
        </p:blipFill>
        <p:spPr>
          <a:xfrm>
            <a:off x="4092485" y="3556528"/>
            <a:ext cx="3429855" cy="3301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CC83D-B7C2-209F-E35B-68DA999AE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281" y="1056725"/>
            <a:ext cx="1919600" cy="901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CFABE-6DAE-0AA9-FB1C-1CC1A570C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677" y="707192"/>
            <a:ext cx="4685138" cy="59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Autofit/>
          </a:bodyPr>
          <a:lstStyle/>
          <a:p>
            <a:pPr marL="128016" lvl="1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Demo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1A744-C7B1-36F6-EF22-B3007A39C9A6}"/>
              </a:ext>
            </a:extLst>
          </p:cNvPr>
          <p:cNvSpPr txBox="1"/>
          <p:nvPr/>
        </p:nvSpPr>
        <p:spPr>
          <a:xfrm>
            <a:off x="3916063" y="0"/>
            <a:ext cx="86842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>
              <a:buFont typeface="Wingdings 3" pitchFamily="18" charset="2"/>
              <a:buNone/>
            </a:pPr>
            <a:r>
              <a:rPr lang="en-GB" dirty="0">
                <a:latin typeface="___WRD_EMBED_SUB_43"/>
              </a:rPr>
              <a:t>[</a:t>
            </a:r>
            <a:r>
              <a:rPr lang="en-GB" sz="1800" dirty="0">
                <a:latin typeface="___WRD_EMBED_SUB_43"/>
              </a:rPr>
              <a:t>try]: </a:t>
            </a:r>
            <a:r>
              <a:rPr lang="en-GB" sz="1800" dirty="0">
                <a:solidFill>
                  <a:schemeClr val="accent2"/>
                </a:solidFill>
                <a:latin typeface="___WRD_EMBED_SUB_43"/>
                <a:hlinkClick r:id="rId3"/>
              </a:rPr>
              <a:t>https://cardiffnlp-twitter-roberta-base-sentiment-latest-rcruzin-ai.streamlit.app/</a:t>
            </a:r>
            <a:endParaRPr lang="en-GB" b="1" dirty="0">
              <a:solidFill>
                <a:schemeClr val="accent2"/>
              </a:solidFill>
              <a:latin typeface="___WRD_EMBED_SUB_43"/>
            </a:endParaRPr>
          </a:p>
          <a:p>
            <a:pPr marL="128016" lvl="1"/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Streamlit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Server – Model </a:t>
            </a:r>
            <a:r>
              <a:rPr lang="en-GB" i="1" dirty="0">
                <a:solidFill>
                  <a:srgbClr val="111111"/>
                </a:solidFill>
                <a:latin typeface="-apple-system"/>
              </a:rPr>
              <a:t>from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Github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Repo)</a:t>
            </a:r>
          </a:p>
          <a:p>
            <a:pPr marL="128016" lvl="1" indent="0">
              <a:buFont typeface="Wingdings 3" pitchFamily="18" charset="2"/>
              <a:buNone/>
            </a:pPr>
            <a:endParaRPr lang="en-GB" sz="1800" b="1" i="1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sz="1800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sz="1800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dirty="0">
              <a:solidFill>
                <a:schemeClr val="accent2"/>
              </a:solidFill>
              <a:latin typeface="___WRD_EMBED_SUB_43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BD78A-722E-AC10-DA74-565A1BF7B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280" y="1125620"/>
            <a:ext cx="1946583" cy="741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B50BF1-EA2A-9B4E-ACCB-724553B14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230" y="631059"/>
            <a:ext cx="3998754" cy="731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BB555-95DD-44BE-1612-E0F5C8CB65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62" b="-7262"/>
          <a:stretch/>
        </p:blipFill>
        <p:spPr>
          <a:xfrm>
            <a:off x="6775056" y="1362441"/>
            <a:ext cx="5327014" cy="59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89B0B7-9CEE-58A5-42DB-0A4A464D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1" y="2084832"/>
            <a:ext cx="11193437" cy="4525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7948B8-B19A-6D4A-9BD0-0BC447A3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426" y="1969886"/>
            <a:ext cx="4669228" cy="4510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921AB-D7F3-5506-1A04-FAE4028EB39F}"/>
              </a:ext>
            </a:extLst>
          </p:cNvPr>
          <p:cNvSpPr txBox="1"/>
          <p:nvPr/>
        </p:nvSpPr>
        <p:spPr>
          <a:xfrm>
            <a:off x="1108892" y="1600554"/>
            <a:ext cx="10058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other test cases that all models find it difficult to predict the correct sentiment label.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6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2E020C-CCD6-4CB8-9889-CAEE2E62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3" y="2084832"/>
            <a:ext cx="11460174" cy="4610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64CE5-6505-C282-C62F-9B2E2A16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81" y="1410525"/>
            <a:ext cx="4504317" cy="50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Background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86" y="2084832"/>
            <a:ext cx="11209866" cy="44203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B3B3B"/>
                </a:solidFill>
                <a:effectLst/>
                <a:latin typeface="-apple-system"/>
              </a:rPr>
              <a:t>The task at hand is to have a model for sentiment analysis that can identify the general sentiment of a given query.</a:t>
            </a:r>
          </a:p>
          <a:p>
            <a:pPr marL="128016" lvl="1" indent="0">
              <a:buNone/>
            </a:pPr>
            <a:endParaRPr lang="en-GB" dirty="0">
              <a:solidFill>
                <a:srgbClr val="3B3B3B"/>
              </a:solidFill>
              <a:latin typeface="-apple-system"/>
            </a:endParaRPr>
          </a:p>
          <a:p>
            <a:pPr marL="128016" lvl="1" indent="0">
              <a:buNone/>
            </a:pPr>
            <a:r>
              <a:rPr lang="en-GB" b="1" i="0" dirty="0">
                <a:solidFill>
                  <a:srgbClr val="3B3B3B"/>
                </a:solidFill>
                <a:effectLst/>
                <a:latin typeface="-apple-system"/>
              </a:rPr>
              <a:t>Definition: </a:t>
            </a:r>
          </a:p>
          <a:p>
            <a:pPr marL="128016" lvl="1" indent="0">
              <a:buNone/>
            </a:pPr>
            <a:endParaRPr lang="en-GB" b="1" dirty="0">
              <a:solidFill>
                <a:srgbClr val="3B3B3B"/>
              </a:solidFill>
              <a:latin typeface="-apple-system"/>
            </a:endParaRPr>
          </a:p>
          <a:p>
            <a:pPr lvl="1"/>
            <a:r>
              <a:rPr lang="en-GB" b="1" i="0" dirty="0">
                <a:solidFill>
                  <a:srgbClr val="3B3B3B"/>
                </a:solidFill>
                <a:effectLst/>
                <a:latin typeface="-apple-system"/>
              </a:rPr>
              <a:t>Sentiment analysis </a:t>
            </a:r>
            <a:r>
              <a:rPr lang="en-GB" dirty="0">
                <a:solidFill>
                  <a:srgbClr val="3B3B3B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i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s tex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t 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classification task and is an important KPI for many enterprises</a:t>
            </a:r>
            <a:r>
              <a:rPr lang="en-GB" b="0" i="0" dirty="0">
                <a:solidFill>
                  <a:srgbClr val="3B3B3B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GB" b="0" i="0" dirty="0">
                <a:solidFill>
                  <a:srgbClr val="3B3B3B"/>
                </a:solidFill>
                <a:effectLst/>
                <a:latin typeface="-apple-system"/>
              </a:rPr>
              <a:t>This can be useful for recommendation system, decision making process</a:t>
            </a:r>
          </a:p>
          <a:p>
            <a:pPr lvl="1"/>
            <a:r>
              <a:rPr lang="en-GB" i="1" dirty="0">
                <a:solidFill>
                  <a:srgbClr val="3B3B3B"/>
                </a:solidFill>
                <a:latin typeface="-apple-system"/>
              </a:rPr>
              <a:t>I.e. U</a:t>
            </a:r>
            <a:r>
              <a:rPr lang="en-GB" b="0" i="1" dirty="0">
                <a:solidFill>
                  <a:srgbClr val="3B3B3B"/>
                </a:solidFill>
                <a:effectLst/>
                <a:latin typeface="-apple-system"/>
              </a:rPr>
              <a:t>nderstanding how our customers feel about a product or situation  </a:t>
            </a:r>
          </a:p>
          <a:p>
            <a:pPr marL="128016" lvl="1" indent="0">
              <a:buNone/>
            </a:pPr>
            <a:endParaRPr lang="en-GB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marL="128016" lvl="1" indent="0">
              <a:buNone/>
            </a:pPr>
            <a:r>
              <a:rPr lang="en-GB" b="1" dirty="0">
                <a:solidFill>
                  <a:srgbClr val="3B3B3B"/>
                </a:solidFill>
                <a:latin typeface="-apple-system"/>
              </a:rPr>
              <a:t>Objective:</a:t>
            </a:r>
            <a:endParaRPr lang="en-GB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marL="128016" lvl="1" indent="0">
              <a:buNone/>
            </a:pPr>
            <a:endParaRPr lang="en-GB" dirty="0">
              <a:solidFill>
                <a:srgbClr val="3B3B3B"/>
              </a:solidFill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3B3B3B"/>
                </a:solidFill>
                <a:effectLst/>
                <a:latin typeface="-apple-system"/>
              </a:rPr>
              <a:t>The model should be able to take in user input and output the sentiment and confidence score. </a:t>
            </a:r>
          </a:p>
          <a:p>
            <a:pPr lvl="1"/>
            <a:r>
              <a:rPr lang="en-GB" dirty="0">
                <a:solidFill>
                  <a:srgbClr val="3B3B3B"/>
                </a:solidFill>
                <a:latin typeface="-apple-system"/>
              </a:rPr>
              <a:t>Evaluate the performance of the model against the test cases given</a:t>
            </a:r>
            <a:endParaRPr lang="en-GB" b="0" i="0" dirty="0">
              <a:solidFill>
                <a:srgbClr val="3B3B3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955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76D9B-FC09-227B-4ED9-F7D9E363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2" y="2084832"/>
            <a:ext cx="11307753" cy="4515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D456E-37EE-9F82-CD77-C561C2B9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253" y="1062071"/>
            <a:ext cx="4975732" cy="56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1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16" y="1872653"/>
            <a:ext cx="10211578" cy="507343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Sentiment analysis is a subjective problem with inherent biases, making it difficult to achieve near-perfect accuracy.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RoBERTa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are good choice for </a:t>
            </a:r>
            <a:r>
              <a:rPr lang="en-GB" sz="2000" b="1" dirty="0">
                <a:solidFill>
                  <a:srgbClr val="111111"/>
                </a:solidFill>
                <a:latin typeface="-apple-system"/>
              </a:rPr>
              <a:t>sentiment analysis 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task, </a:t>
            </a:r>
          </a:p>
          <a:p>
            <a:pPr marL="342900" indent="-342900">
              <a:buFont typeface="+mj-lt"/>
              <a:buAutoNum type="arabicPeriod"/>
            </a:pPr>
            <a:endParaRPr lang="en-GB" sz="20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516636" lvl="1" indent="-342900"/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RoBERTa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 is performing well when fine-tuned on large English datasets. </a:t>
            </a:r>
          </a:p>
          <a:p>
            <a:pPr marL="173736" lvl="1" indent="0">
              <a:buNone/>
            </a:pPr>
            <a:endParaRPr lang="en-GB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516636" lvl="1" indent="-342900"/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The 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twitter-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xlm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-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roberta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-base-sentiment model 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supports 8 languages but may not perform as well on English-only data.</a:t>
            </a:r>
          </a:p>
          <a:p>
            <a:pPr marL="173736" lvl="1" indent="0">
              <a:buNone/>
            </a:pPr>
            <a:endParaRPr lang="en-GB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516636" lvl="1" indent="-342900"/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The </a:t>
            </a:r>
            <a:r>
              <a:rPr lang="en-GB" sz="2000" b="1" i="0" dirty="0" err="1">
                <a:solidFill>
                  <a:srgbClr val="111111"/>
                </a:solidFill>
                <a:effectLst/>
                <a:latin typeface="-apple-system"/>
              </a:rPr>
              <a:t>bertweet</a:t>
            </a: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-base-sentiment-analysis model excels at identifying negative sentiment.</a:t>
            </a:r>
          </a:p>
          <a:p>
            <a:pPr marL="173736" lvl="1" indent="0">
              <a:buNone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marL="516636" lvl="1" indent="-342900"/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Both the twitter-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roberta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-base-sentiment-latest and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-apple-system"/>
              </a:rPr>
              <a:t>bertweet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-apple-system"/>
              </a:rPr>
              <a:t>-base-sentiment-analysis models are popular and widely used. 😊</a:t>
            </a:r>
          </a:p>
        </p:txBody>
      </p:sp>
    </p:spTree>
    <p:extLst>
      <p:ext uri="{BB962C8B-B14F-4D97-AF65-F5344CB8AC3E}">
        <p14:creationId xmlns:p14="http://schemas.microsoft.com/office/powerpoint/2010/main" val="2993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948154"/>
            <a:ext cx="11176311" cy="442038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sz="2000" b="1" i="0" dirty="0">
                <a:solidFill>
                  <a:srgbClr val="111111"/>
                </a:solidFill>
                <a:effectLst/>
                <a:latin typeface="-apple-system"/>
              </a:rPr>
              <a:t>An accuracy of 80-85% is a good benchmark for sentiment analysis models. </a:t>
            </a:r>
          </a:p>
          <a:p>
            <a:pPr marL="342900" indent="-342900">
              <a:buFont typeface="+mj-lt"/>
              <a:buAutoNum type="arabicPeriod" startAt="3"/>
            </a:pPr>
            <a:endParaRPr lang="en-GB" sz="2000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516636" lvl="1" indent="-342900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Fine-tuning base transformer models such as </a:t>
            </a:r>
            <a:r>
              <a:rPr lang="en-GB" sz="1600" b="1" i="0" dirty="0" err="1">
                <a:solidFill>
                  <a:srgbClr val="111111"/>
                </a:solidFill>
                <a:effectLst/>
                <a:latin typeface="-apple-system"/>
              </a:rPr>
              <a:t>RoBERTa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 or </a:t>
            </a:r>
            <a:r>
              <a:rPr lang="en-GB" sz="1600" b="1" i="0" dirty="0" err="1">
                <a:solidFill>
                  <a:srgbClr val="111111"/>
                </a:solidFill>
                <a:effectLst/>
                <a:latin typeface="-apple-system"/>
              </a:rPr>
              <a:t>BERTweet</a:t>
            </a:r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 on the Sentiment140 dataset can improve accuracy for </a:t>
            </a:r>
            <a:r>
              <a:rPr lang="en-GB" sz="1600" dirty="0">
                <a:solidFill>
                  <a:srgbClr val="111111"/>
                </a:solidFill>
                <a:latin typeface="-apple-system"/>
              </a:rPr>
              <a:t>specific dataset.</a:t>
            </a:r>
          </a:p>
          <a:p>
            <a:pPr marL="173736" lvl="1" indent="0">
              <a:buNone/>
            </a:pPr>
            <a:endParaRPr lang="en-GB" sz="1600" dirty="0">
              <a:solidFill>
                <a:srgbClr val="111111"/>
              </a:solidFill>
              <a:latin typeface="-apple-system"/>
            </a:endParaRPr>
          </a:p>
          <a:p>
            <a:pPr marL="516636" lvl="1" indent="-342900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Adopting semantic similarity vectors can help handle emoji or emoticons. </a:t>
            </a:r>
          </a:p>
          <a:p>
            <a:pPr marL="173736" lvl="1" indent="0">
              <a:buNone/>
            </a:pP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516636" lvl="1" indent="-342900"/>
            <a:r>
              <a:rPr lang="en-GB" sz="1600" b="0" i="0" dirty="0">
                <a:solidFill>
                  <a:srgbClr val="111111"/>
                </a:solidFill>
                <a:effectLst/>
                <a:latin typeface="-apple-system"/>
              </a:rPr>
              <a:t>Reinforcement learning and fine-tuning on the Sentiment140 dataset can also improve performance. </a:t>
            </a:r>
          </a:p>
          <a:p>
            <a:pPr marL="173736" lvl="1" indent="0">
              <a:buNone/>
            </a:pPr>
            <a:endParaRPr lang="en-GB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699516" lvl="2" indent="-342900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A sample notebook on how to fine tune the model</a:t>
            </a:r>
          </a:p>
          <a:p>
            <a:pPr marL="356616" lvl="2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699516" lvl="2" indent="-342900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https://www.kaggle.com/code/nguyncaoduy/twitter-sentiment-analysis-roberta-96-accuracy/notebook</a:t>
            </a:r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marL="699516" lvl="2" indent="-342900"/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4257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2233B4-D2D7-2340-DB20-C66C6046D806}"/>
              </a:ext>
            </a:extLst>
          </p:cNvPr>
          <p:cNvSpPr txBox="1">
            <a:spLocks/>
          </p:cNvSpPr>
          <p:nvPr/>
        </p:nvSpPr>
        <p:spPr>
          <a:xfrm>
            <a:off x="660555" y="1721651"/>
            <a:ext cx="10211578" cy="507343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GB" sz="20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rgbClr val="111111"/>
                </a:solidFill>
                <a:latin typeface="-apple-system"/>
              </a:rPr>
              <a:t>We have developed a methodology for identifying the sentiment of a given query using a hybrid lexicon approach and benchmarking related open-source models.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rgbClr val="111111"/>
                </a:solidFill>
                <a:latin typeface="-apple-system"/>
              </a:rPr>
              <a:t>Our analysis shows that the </a:t>
            </a:r>
            <a:r>
              <a:rPr lang="en-GB" sz="2000" b="1" dirty="0">
                <a:solidFill>
                  <a:srgbClr val="111111"/>
                </a:solidFill>
                <a:latin typeface="-apple-system"/>
              </a:rPr>
              <a:t>`twitter-</a:t>
            </a:r>
            <a:r>
              <a:rPr lang="en-GB" sz="2000" b="1" dirty="0" err="1">
                <a:solidFill>
                  <a:srgbClr val="111111"/>
                </a:solidFill>
                <a:latin typeface="-apple-system"/>
              </a:rPr>
              <a:t>roberta</a:t>
            </a:r>
            <a:r>
              <a:rPr lang="en-GB" sz="2000" b="1" dirty="0">
                <a:solidFill>
                  <a:srgbClr val="111111"/>
                </a:solidFill>
                <a:latin typeface="-apple-system"/>
              </a:rPr>
              <a:t>-base-sentiment-latest` </a:t>
            </a:r>
            <a:r>
              <a:rPr lang="en-GB" sz="2000" dirty="0">
                <a:solidFill>
                  <a:srgbClr val="111111"/>
                </a:solidFill>
                <a:latin typeface="-apple-system"/>
              </a:rPr>
              <a:t>model has the highest overall performance in terms of accuracy, precision, recall, and F1 score.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rgbClr val="111111"/>
                </a:solidFill>
                <a:latin typeface="-apple-system"/>
              </a:rPr>
              <a:t>While achieving near-perfect accuracy is difficult due to the subjective nature of sentiment analysis,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rgbClr val="111111"/>
                </a:solidFill>
                <a:latin typeface="-apple-system"/>
              </a:rPr>
              <a:t>fine-tuning base transformer models such as </a:t>
            </a:r>
            <a:r>
              <a:rPr lang="en-GB" sz="2000" b="1" dirty="0" err="1">
                <a:solidFill>
                  <a:srgbClr val="111111"/>
                </a:solidFill>
                <a:latin typeface="-apple-system"/>
              </a:rPr>
              <a:t>RoBERTa</a:t>
            </a:r>
            <a:r>
              <a:rPr lang="en-GB" sz="2000" dirty="0">
                <a:solidFill>
                  <a:srgbClr val="111111"/>
                </a:solidFill>
                <a:latin typeface="-apple-system"/>
              </a:rPr>
              <a:t> or </a:t>
            </a:r>
            <a:r>
              <a:rPr lang="en-GB" sz="2000" b="1" dirty="0" err="1">
                <a:solidFill>
                  <a:srgbClr val="111111"/>
                </a:solidFill>
                <a:latin typeface="-apple-system"/>
              </a:rPr>
              <a:t>BERTweet</a:t>
            </a:r>
            <a:r>
              <a:rPr lang="en-GB" sz="2000" dirty="0">
                <a:solidFill>
                  <a:srgbClr val="111111"/>
                </a:solidFill>
                <a:latin typeface="-apple-system"/>
              </a:rPr>
              <a:t> on the Sentiment140 dataset can improve accuracy.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solidFill>
                  <a:srgbClr val="111111"/>
                </a:solidFill>
                <a:latin typeface="-apple-system"/>
              </a:rPr>
              <a:t>Our project can be run locally as a script or on a notebook, or deployed in the cloud as a web application for easy access and scalability. </a:t>
            </a:r>
          </a:p>
        </p:txBody>
      </p:sp>
    </p:spTree>
    <p:extLst>
      <p:ext uri="{BB962C8B-B14F-4D97-AF65-F5344CB8AC3E}">
        <p14:creationId xmlns:p14="http://schemas.microsoft.com/office/powerpoint/2010/main" val="410021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96" y="-302551"/>
            <a:ext cx="9720072" cy="1499616"/>
          </a:xfrm>
        </p:spPr>
        <p:txBody>
          <a:bodyPr/>
          <a:lstStyle/>
          <a:p>
            <a:r>
              <a:rPr lang="en-GB" dirty="0"/>
              <a:t>Personal Projects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87D5FF-6FC3-B3A4-72FA-6588ABE80BA7}"/>
              </a:ext>
            </a:extLst>
          </p:cNvPr>
          <p:cNvSpPr txBox="1">
            <a:spLocks/>
          </p:cNvSpPr>
          <p:nvPr/>
        </p:nvSpPr>
        <p:spPr>
          <a:xfrm>
            <a:off x="660555" y="1721651"/>
            <a:ext cx="10211578" cy="507343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GB" sz="2000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946406-C564-8D1E-10C0-3204A81516BF}"/>
              </a:ext>
            </a:extLst>
          </p:cNvPr>
          <p:cNvSpPr txBox="1">
            <a:spLocks/>
          </p:cNvSpPr>
          <p:nvPr/>
        </p:nvSpPr>
        <p:spPr>
          <a:xfrm>
            <a:off x="1024128" y="447257"/>
            <a:ext cx="5438816" cy="38495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rgbClr val="111111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111111"/>
                </a:solidFill>
                <a:latin typeface="-apple-system"/>
              </a:rPr>
              <a:t>Chat AI application uses semantic similarity, open ai or open source embeddings, vector </a:t>
            </a:r>
            <a:r>
              <a:rPr lang="en-GB" sz="1800" dirty="0" err="1">
                <a:solidFill>
                  <a:srgbClr val="111111"/>
                </a:solidFill>
                <a:latin typeface="-apple-system"/>
              </a:rPr>
              <a:t>databasesm</a:t>
            </a:r>
            <a:r>
              <a:rPr lang="en-GB" sz="1800" dirty="0">
                <a:solidFill>
                  <a:srgbClr val="111111"/>
                </a:solidFill>
                <a:latin typeface="-apple-system"/>
              </a:rPr>
              <a:t> and </a:t>
            </a:r>
            <a:r>
              <a:rPr lang="en-GB" sz="1800" dirty="0" err="1">
                <a:solidFill>
                  <a:srgbClr val="111111"/>
                </a:solidFill>
                <a:latin typeface="-apple-system"/>
              </a:rPr>
              <a:t>langchain</a:t>
            </a:r>
            <a:r>
              <a:rPr lang="en-GB" sz="1800" dirty="0">
                <a:solidFill>
                  <a:srgbClr val="111111"/>
                </a:solidFill>
                <a:latin typeface="-apple-system"/>
              </a:rPr>
              <a:t> and other tools to allow users to chat with their documents.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solidFill>
                  <a:srgbClr val="111111"/>
                </a:solidFill>
                <a:latin typeface="-apple-system"/>
              </a:rPr>
              <a:t>Users can use the </a:t>
            </a:r>
            <a:r>
              <a:rPr lang="en-GB" sz="1800" dirty="0" err="1">
                <a:solidFill>
                  <a:srgbClr val="111111"/>
                </a:solidFill>
                <a:latin typeface="-apple-system"/>
              </a:rPr>
              <a:t>openai</a:t>
            </a:r>
            <a:r>
              <a:rPr lang="en-GB" sz="1800" dirty="0">
                <a:solidFill>
                  <a:srgbClr val="111111"/>
                </a:solidFill>
                <a:latin typeface="-apple-system"/>
              </a:rPr>
              <a:t> service to check if a given document, such as </a:t>
            </a:r>
            <a:r>
              <a:rPr lang="en-GB" sz="1800" dirty="0">
                <a:solidFill>
                  <a:srgbClr val="FF0000"/>
                </a:solidFill>
                <a:latin typeface="-apple-system"/>
              </a:rPr>
              <a:t>Raymond_Cruzin.pdf</a:t>
            </a:r>
            <a:r>
              <a:rPr lang="en-GB" sz="1800" dirty="0">
                <a:solidFill>
                  <a:srgbClr val="111111"/>
                </a:solidFill>
                <a:latin typeface="-apple-system"/>
              </a:rPr>
              <a:t>, can perform a given task, such as the </a:t>
            </a:r>
            <a:r>
              <a:rPr lang="en-GB" sz="1800" dirty="0">
                <a:solidFill>
                  <a:srgbClr val="FF0000"/>
                </a:solidFill>
                <a:latin typeface="-apple-system"/>
              </a:rPr>
              <a:t>Ai_Technical_Task.pdf</a:t>
            </a:r>
            <a:r>
              <a:rPr lang="en-GB" sz="1800" dirty="0">
                <a:solidFill>
                  <a:srgbClr val="111111"/>
                </a:solidFill>
                <a:latin typeface="-apple-system"/>
              </a:rPr>
              <a:t>. The application allows users to process documents and ask questions.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74EA17-E2B4-84DE-5A13-FAA6A50B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25" y="3802588"/>
            <a:ext cx="3255834" cy="2781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7976D-B729-F46E-9EF8-7F83A92FC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70" y="180937"/>
            <a:ext cx="5522012" cy="66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410A-8BDE-C2DF-87C1-6FFF36E0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GB" sz="5400" b="0" i="0" dirty="0">
                <a:solidFill>
                  <a:srgbClr val="111111"/>
                </a:solidFill>
                <a:effectLst/>
                <a:latin typeface="-apple-system"/>
              </a:rPr>
              <a:t>😊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85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WORKFLOW</a:t>
            </a:r>
            <a:br>
              <a:rPr lang="en-GB" dirty="0"/>
            </a:br>
            <a:endParaRPr lang="en-GB" dirty="0"/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CDAD63DB-AC78-7142-144D-ED95C3810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19" y="1490133"/>
            <a:ext cx="10533763" cy="46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Autofit/>
          </a:bodyPr>
          <a:lstStyle/>
          <a:p>
            <a:pPr marL="128016" lvl="1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Demo</a:t>
            </a:r>
            <a:endParaRPr lang="en-GB" sz="1400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CF293F-889E-9B13-E89A-2075EB109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323171"/>
              </p:ext>
            </p:extLst>
          </p:nvPr>
        </p:nvGraphicFramePr>
        <p:xfrm>
          <a:off x="4709823" y="205075"/>
          <a:ext cx="7172138" cy="339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A44A72C-C380-8441-3EBA-929CA837D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4849" y="4203615"/>
            <a:ext cx="7100425" cy="793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F41898-CD20-E432-9F0C-88C7C5B6B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9818" y="5401320"/>
            <a:ext cx="7085456" cy="532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259E5-CE50-6BF3-9457-D3CB3C8CDB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b="5572"/>
          <a:stretch/>
        </p:blipFill>
        <p:spPr>
          <a:xfrm>
            <a:off x="4638107" y="6208928"/>
            <a:ext cx="7172139" cy="532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33E9B-E631-1ED1-3B1B-E4D6942FF000}"/>
              </a:ext>
            </a:extLst>
          </p:cNvPr>
          <p:cNvSpPr txBox="1"/>
          <p:nvPr/>
        </p:nvSpPr>
        <p:spPr>
          <a:xfrm>
            <a:off x="4500693" y="3661130"/>
            <a:ext cx="781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>
              <a:buNone/>
            </a:pPr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HuggingFace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Inference API)</a:t>
            </a:r>
          </a:p>
        </p:txBody>
      </p:sp>
    </p:spTree>
    <p:extLst>
      <p:ext uri="{BB962C8B-B14F-4D97-AF65-F5344CB8AC3E}">
        <p14:creationId xmlns:p14="http://schemas.microsoft.com/office/powerpoint/2010/main" val="153450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93" y="1021444"/>
            <a:ext cx="9720072" cy="564076"/>
          </a:xfrm>
        </p:spPr>
        <p:txBody>
          <a:bodyPr>
            <a:normAutofit fontScale="90000"/>
          </a:bodyPr>
          <a:lstStyle/>
          <a:p>
            <a:r>
              <a:rPr lang="en-GB" dirty="0"/>
              <a:t>Code </a:t>
            </a:r>
            <a:br>
              <a:rPr lang="en-GB" dirty="0"/>
            </a:br>
            <a:r>
              <a:rPr lang="en-GB" dirty="0"/>
              <a:t>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2DDC4-A257-BB04-02BC-31AFE50A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21" y="541509"/>
            <a:ext cx="8892332" cy="6181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CA702-1A74-3AEF-0B51-D948E67C4ABA}"/>
              </a:ext>
            </a:extLst>
          </p:cNvPr>
          <p:cNvSpPr txBox="1"/>
          <p:nvPr/>
        </p:nvSpPr>
        <p:spPr>
          <a:xfrm>
            <a:off x="2621560" y="58153"/>
            <a:ext cx="781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>
              <a:buNone/>
            </a:pPr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HuggingFace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Inference API)</a:t>
            </a:r>
          </a:p>
        </p:txBody>
      </p:sp>
    </p:spTree>
    <p:extLst>
      <p:ext uri="{BB962C8B-B14F-4D97-AF65-F5344CB8AC3E}">
        <p14:creationId xmlns:p14="http://schemas.microsoft.com/office/powerpoint/2010/main" val="187474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Autofit/>
          </a:bodyPr>
          <a:lstStyle/>
          <a:p>
            <a:pPr marL="128016" lvl="1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Demo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1A744-C7B1-36F6-EF22-B3007A39C9A6}"/>
              </a:ext>
            </a:extLst>
          </p:cNvPr>
          <p:cNvSpPr txBox="1"/>
          <p:nvPr/>
        </p:nvSpPr>
        <p:spPr>
          <a:xfrm>
            <a:off x="4212517" y="640080"/>
            <a:ext cx="76023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016" lvl="1" indent="0">
              <a:buFont typeface="Wingdings 3" pitchFamily="18" charset="2"/>
              <a:buNone/>
            </a:pPr>
            <a:r>
              <a:rPr lang="en-GB" dirty="0">
                <a:latin typeface="___WRD_EMBED_SUB_43"/>
              </a:rPr>
              <a:t>[</a:t>
            </a:r>
            <a:r>
              <a:rPr lang="en-GB" sz="1600" dirty="0">
                <a:latin typeface="___WRD_EMBED_SUB_43"/>
              </a:rPr>
              <a:t>try]:</a:t>
            </a:r>
            <a:r>
              <a:rPr lang="en-GB" sz="1800" dirty="0">
                <a:solidFill>
                  <a:schemeClr val="accent2"/>
                </a:solidFill>
                <a:latin typeface="___WRD_EMBED_SUB_43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dirty="0">
                <a:solidFill>
                  <a:schemeClr val="accent2"/>
                </a:solidFill>
                <a:latin typeface="___WRD_EMBED_SUB_43"/>
              </a:rPr>
              <a:t>https://cardiffnlp-twitter-roberta-rcruzin-ai-webservice.streamlit.app</a:t>
            </a:r>
            <a:r>
              <a:rPr lang="en-GB" sz="1800" b="1" dirty="0">
                <a:solidFill>
                  <a:schemeClr val="accent2"/>
                </a:solidFill>
                <a:latin typeface="___WRD_EMBED_SUB_43"/>
              </a:rPr>
              <a:t>/?text=I hate going to that restaurant</a:t>
            </a:r>
          </a:p>
          <a:p>
            <a:pPr marL="128016" lvl="1" indent="0">
              <a:buFont typeface="Wingdings 3" pitchFamily="18" charset="2"/>
              <a:buNone/>
            </a:pPr>
            <a:endParaRPr lang="en-GB" b="1" dirty="0">
              <a:solidFill>
                <a:schemeClr val="accent2"/>
              </a:solidFill>
              <a:latin typeface="___WRD_EMBED_SUB_43"/>
            </a:endParaRPr>
          </a:p>
          <a:p>
            <a:pPr marL="128016" lvl="1"/>
            <a:r>
              <a:rPr lang="en-GB" i="1" dirty="0">
                <a:solidFill>
                  <a:schemeClr val="accent2"/>
                </a:solidFill>
                <a:latin typeface="___WRD_EMBED_SUB_43"/>
              </a:rPr>
              <a:t>( 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Access Model via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Streamlit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Server – Model </a:t>
            </a:r>
            <a:r>
              <a:rPr lang="en-GB" i="1" dirty="0">
                <a:solidFill>
                  <a:srgbClr val="111111"/>
                </a:solidFill>
                <a:latin typeface="-apple-system"/>
              </a:rPr>
              <a:t>from </a:t>
            </a:r>
            <a:r>
              <a:rPr lang="en-GB" b="0" i="1" dirty="0" err="1">
                <a:solidFill>
                  <a:srgbClr val="111111"/>
                </a:solidFill>
                <a:effectLst/>
                <a:latin typeface="-apple-system"/>
              </a:rPr>
              <a:t>Github</a:t>
            </a:r>
            <a:r>
              <a:rPr lang="en-GB" b="0" i="1" dirty="0">
                <a:solidFill>
                  <a:srgbClr val="111111"/>
                </a:solidFill>
                <a:effectLst/>
                <a:latin typeface="-apple-system"/>
              </a:rPr>
              <a:t> Repo)</a:t>
            </a:r>
          </a:p>
          <a:p>
            <a:pPr marL="128016" lvl="1" indent="0">
              <a:buFont typeface="Wingdings 3" pitchFamily="18" charset="2"/>
              <a:buNone/>
            </a:pPr>
            <a:endParaRPr lang="en-GB" sz="1800" b="1" i="1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sz="1800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sz="1800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dirty="0">
              <a:solidFill>
                <a:schemeClr val="accent2"/>
              </a:solidFill>
              <a:latin typeface="___WRD_EMBED_SUB_43"/>
            </a:endParaRPr>
          </a:p>
          <a:p>
            <a:pPr marL="128016" lvl="1" indent="0">
              <a:buFont typeface="Wingdings 3" pitchFamily="18" charset="2"/>
              <a:buNone/>
            </a:pPr>
            <a:endParaRPr lang="en-GB" dirty="0">
              <a:solidFill>
                <a:schemeClr val="accent2"/>
              </a:solidFill>
              <a:latin typeface="___WRD_EMBED_SUB_43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F25358-DF9C-AB7F-25B2-3FA2613A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749" y="2046554"/>
            <a:ext cx="774490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D5BC4B-F628-04A6-2231-910E1F0F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85" y="2084832"/>
            <a:ext cx="11667287" cy="44203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 Test cases </a:t>
            </a:r>
            <a:r>
              <a:rPr lang="en-GB" dirty="0">
                <a:solidFill>
                  <a:srgbClr val="111111"/>
                </a:solidFill>
                <a:latin typeface="-apple-system"/>
              </a:rPr>
              <a:t>is 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a modified version of the Sentiment140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11111"/>
                </a:solidFill>
                <a:effectLst/>
                <a:latin typeface="-apple-system"/>
              </a:rPr>
              <a:t>Sentiment140</a:t>
            </a:r>
            <a:r>
              <a:rPr lang="en-GB" b="0" dirty="0">
                <a:solidFill>
                  <a:srgbClr val="111111"/>
                </a:solidFill>
                <a:effectLst/>
                <a:latin typeface="-apple-system"/>
              </a:rPr>
              <a:t> is commonly used as a benchmark dataset for evaluating sentiment analysis methods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rgbClr val="111111"/>
              </a:solidFill>
              <a:latin typeface="-apple-system"/>
            </a:endParaRPr>
          </a:p>
          <a:p>
            <a:r>
              <a:rPr lang="en-GB" sz="2400" dirty="0">
                <a:solidFill>
                  <a:srgbClr val="000000"/>
                </a:solidFill>
                <a:latin typeface="___WRD_EMBED_SUB_43"/>
              </a:rPr>
              <a:t>Case Study</a:t>
            </a:r>
            <a:r>
              <a:rPr lang="en-GB" sz="2400" i="0" u="none" strike="noStrike" baseline="0" dirty="0">
                <a:solidFill>
                  <a:srgbClr val="000000"/>
                </a:solidFill>
                <a:latin typeface="___WRD_EMBED_SUB_43"/>
              </a:rPr>
              <a:t>: </a:t>
            </a:r>
          </a:p>
          <a:p>
            <a:pPr lvl="1"/>
            <a:r>
              <a:rPr lang="en-GB" dirty="0">
                <a:hlinkClick r:id="rId3"/>
              </a:rPr>
              <a:t>sentiment140  |  TensorFlow Datasets</a:t>
            </a: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28016" lvl="1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0F1BCC-6E47-C7C4-E78E-25EB3857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640" y="3093955"/>
            <a:ext cx="5408102" cy="32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5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D5BC4B-F628-04A6-2231-910E1F0F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86" y="2084832"/>
            <a:ext cx="10644828" cy="44203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The test cases given is a balanced dataset: </a:t>
            </a:r>
          </a:p>
          <a:p>
            <a:pPr marL="0" indent="0">
              <a:buNone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11111"/>
                </a:solidFill>
                <a:latin typeface="-apple-system"/>
              </a:rPr>
              <a:t>I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nstances of each class are relatively close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containing 489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11111"/>
                </a:solidFill>
                <a:effectLst/>
                <a:latin typeface="-apple-system"/>
              </a:rPr>
              <a:t> The problem adopts lexicon approach </a:t>
            </a:r>
          </a:p>
          <a:p>
            <a:pPr marL="0" indent="0">
              <a:buNone/>
            </a:pPr>
            <a:endParaRPr lang="en-GB" b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11111"/>
                </a:solidFill>
                <a:effectLst/>
                <a:latin typeface="-apple-system"/>
              </a:rPr>
              <a:t>positive, neutral, negative</a:t>
            </a:r>
            <a:endParaRPr lang="en-GB" dirty="0">
              <a:solidFill>
                <a:srgbClr val="111111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B0FA7-079C-CA45-A54C-378BE304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18" y="2593045"/>
            <a:ext cx="3985680" cy="3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5E7-04E3-A6AF-43BE-97AE372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B57-6DDB-2183-C201-0DBCE54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0982"/>
            <a:ext cx="5329184" cy="4049976"/>
          </a:xfrm>
        </p:spPr>
        <p:txBody>
          <a:bodyPr>
            <a:normAutofit/>
          </a:bodyPr>
          <a:lstStyle/>
          <a:p>
            <a:pPr marL="640080" lvl="4" indent="0">
              <a:buNone/>
            </a:pPr>
            <a:endParaRPr lang="en-GB" sz="1200" dirty="0"/>
          </a:p>
          <a:p>
            <a:pPr lvl="3"/>
            <a:r>
              <a:rPr lang="en-GB" sz="1800" dirty="0"/>
              <a:t>GLUE Benchmark:</a:t>
            </a:r>
          </a:p>
          <a:p>
            <a:pPr lvl="3"/>
            <a:endParaRPr lang="en-GB" sz="1800" dirty="0"/>
          </a:p>
          <a:p>
            <a:pPr lvl="4"/>
            <a:r>
              <a:rPr lang="en-GB" sz="1600" b="1" dirty="0" err="1">
                <a:solidFill>
                  <a:srgbClr val="000000"/>
                </a:solidFill>
                <a:latin typeface="___WRD_EMBED_SUB_43"/>
              </a:rPr>
              <a:t>RoBERTa</a:t>
            </a:r>
            <a:r>
              <a:rPr lang="en-GB" sz="1600" b="1" dirty="0">
                <a:solidFill>
                  <a:srgbClr val="000000"/>
                </a:solidFill>
                <a:latin typeface="___WRD_EMBED_SUB_43"/>
              </a:rPr>
              <a:t>  -is a go to model for sentiment analysis tasks</a:t>
            </a:r>
          </a:p>
          <a:p>
            <a:pPr lvl="5"/>
            <a:r>
              <a:rPr lang="en-GB" dirty="0" err="1">
                <a:hlinkClick r:id="rId3"/>
              </a:rPr>
              <a:t>XLNet</a:t>
            </a:r>
            <a:r>
              <a:rPr lang="en-GB" dirty="0">
                <a:hlinkClick r:id="rId3"/>
              </a:rPr>
              <a:t>, </a:t>
            </a:r>
            <a:r>
              <a:rPr lang="en-GB" dirty="0" err="1">
                <a:hlinkClick r:id="rId3"/>
              </a:rPr>
              <a:t>RoBERTa</a:t>
            </a:r>
            <a:r>
              <a:rPr lang="en-GB" dirty="0">
                <a:hlinkClick r:id="rId3"/>
              </a:rPr>
              <a:t>, ALBERT models for Natural Language Processing (NLP) (opengenus.org)</a:t>
            </a:r>
            <a:endParaRPr lang="en-GB" dirty="0"/>
          </a:p>
          <a:p>
            <a:pPr lvl="5"/>
            <a:endParaRPr lang="en-GB" sz="1600" b="1" dirty="0">
              <a:solidFill>
                <a:srgbClr val="000000"/>
              </a:solidFill>
              <a:latin typeface="___WRD_EMBED_SUB_43"/>
            </a:endParaRPr>
          </a:p>
          <a:p>
            <a:pPr lvl="4"/>
            <a:r>
              <a:rPr lang="en-GB" sz="1600" b="1" dirty="0" err="1">
                <a:solidFill>
                  <a:srgbClr val="000000"/>
                </a:solidFill>
                <a:latin typeface="___WRD_EMBED_SUB_43"/>
              </a:rPr>
              <a:t>RoBERTa</a:t>
            </a:r>
            <a:r>
              <a:rPr lang="en-GB" sz="1600" dirty="0">
                <a:solidFill>
                  <a:srgbClr val="000000"/>
                </a:solidFill>
                <a:latin typeface="___WRD_EMBED_SUB_43"/>
              </a:rPr>
              <a:t> has been shown to outperform both BERT and </a:t>
            </a:r>
            <a:r>
              <a:rPr lang="en-GB" sz="1600" dirty="0" err="1">
                <a:solidFill>
                  <a:srgbClr val="000000"/>
                </a:solidFill>
                <a:latin typeface="___WRD_EMBED_SUB_43"/>
              </a:rPr>
              <a:t>XLNet</a:t>
            </a:r>
            <a:r>
              <a:rPr lang="en-GB" sz="1600" dirty="0">
                <a:solidFill>
                  <a:srgbClr val="000000"/>
                </a:solidFill>
                <a:latin typeface="___WRD_EMBED_SUB_43"/>
              </a:rPr>
              <a:t> on the GLUE benchmark.</a:t>
            </a:r>
          </a:p>
          <a:p>
            <a:pPr lvl="5"/>
            <a:r>
              <a:rPr lang="en-GB" dirty="0">
                <a:hlinkClick r:id="rId4"/>
              </a:rPr>
              <a:t>GLUE Explained: Understanding BERT Through Benchmarks · Chris McCormick (mccormickml.com)</a:t>
            </a:r>
            <a:endParaRPr lang="en-GB" dirty="0"/>
          </a:p>
          <a:p>
            <a:pPr lvl="4"/>
            <a:endParaRPr lang="en-GB" sz="1600" dirty="0">
              <a:solidFill>
                <a:srgbClr val="000000"/>
              </a:solidFill>
              <a:latin typeface="___WRD_EMBED_SUB_43"/>
            </a:endParaRPr>
          </a:p>
          <a:p>
            <a:pPr lvl="4"/>
            <a:endParaRPr lang="en-GB" sz="1600" dirty="0">
              <a:solidFill>
                <a:srgbClr val="000000"/>
              </a:solidFill>
              <a:latin typeface="___WRD_EMBED_SUB_43"/>
            </a:endParaRPr>
          </a:p>
          <a:p>
            <a:pPr lvl="4"/>
            <a:endParaRPr lang="en-GB" sz="1100" dirty="0">
              <a:solidFill>
                <a:srgbClr val="000000"/>
              </a:solidFill>
              <a:latin typeface="___WRD_EMBED_SUB_43"/>
            </a:endParaRPr>
          </a:p>
          <a:p>
            <a:pPr lvl="4"/>
            <a:endParaRPr lang="en-GB" sz="1600" dirty="0"/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marL="457200" lvl="3" indent="0">
              <a:buNone/>
            </a:pPr>
            <a:endParaRPr lang="en-GB" sz="1800" dirty="0">
              <a:solidFill>
                <a:srgbClr val="000000"/>
              </a:solidFill>
              <a:latin typeface="___WRD_EMBED_SUB_43"/>
            </a:endParaRPr>
          </a:p>
          <a:p>
            <a:pPr lvl="2"/>
            <a:endParaRPr lang="en-GB" sz="1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0E06A-5857-C948-0DE5-5B206667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871" y="3152092"/>
            <a:ext cx="5416767" cy="2671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436C0C-B70B-276C-A3BA-74CA0E7B59C3}"/>
              </a:ext>
            </a:extLst>
          </p:cNvPr>
          <p:cNvSpPr txBox="1"/>
          <p:nvPr/>
        </p:nvSpPr>
        <p:spPr>
          <a:xfrm>
            <a:off x="6185485" y="1813067"/>
            <a:ext cx="55695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515151"/>
                </a:solidFill>
                <a:effectLst/>
              </a:rPr>
              <a:t>GLUE (</a:t>
            </a:r>
            <a:r>
              <a:rPr lang="en-GB" b="0" i="0" dirty="0">
                <a:solidFill>
                  <a:srgbClr val="111111"/>
                </a:solidFill>
                <a:effectLst/>
              </a:rPr>
              <a:t>General Language Understanding Evaluation)</a:t>
            </a:r>
            <a:r>
              <a:rPr lang="en-GB" b="0" i="0" dirty="0">
                <a:solidFill>
                  <a:srgbClr val="515151"/>
                </a:solidFill>
                <a:effectLst/>
              </a:rPr>
              <a:t> has seen wide adoption and the majority of new transfer learning models publish their results on the GLUE benchmark</a:t>
            </a:r>
          </a:p>
        </p:txBody>
      </p:sp>
    </p:spTree>
    <p:extLst>
      <p:ext uri="{BB962C8B-B14F-4D97-AF65-F5344CB8AC3E}">
        <p14:creationId xmlns:p14="http://schemas.microsoft.com/office/powerpoint/2010/main" val="356858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1141</Words>
  <Application>Microsoft Office PowerPoint</Application>
  <PresentationFormat>Widescreen</PresentationFormat>
  <Paragraphs>207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___WRD_EMBED_SUB_43</vt:lpstr>
      <vt:lpstr>-apple-system</vt:lpstr>
      <vt:lpstr>Arial</vt:lpstr>
      <vt:lpstr>Calibri</vt:lpstr>
      <vt:lpstr>inherit</vt:lpstr>
      <vt:lpstr>Lato</vt:lpstr>
      <vt:lpstr>Roboto</vt:lpstr>
      <vt:lpstr>Tw Cen MT</vt:lpstr>
      <vt:lpstr>Tw Cen MT Condensed</vt:lpstr>
      <vt:lpstr>Wingdings 3</vt:lpstr>
      <vt:lpstr>Integral</vt:lpstr>
      <vt:lpstr>PowerPoint Presentation</vt:lpstr>
      <vt:lpstr>Problem Background Overview</vt:lpstr>
      <vt:lpstr>APP WORKFLOW </vt:lpstr>
      <vt:lpstr>Demo</vt:lpstr>
      <vt:lpstr>Code  Review</vt:lpstr>
      <vt:lpstr>Demo</vt:lpstr>
      <vt:lpstr>TEST CASES</vt:lpstr>
      <vt:lpstr>TEST CASES</vt:lpstr>
      <vt:lpstr>Model selection</vt:lpstr>
      <vt:lpstr>Model selection</vt:lpstr>
      <vt:lpstr>Model selection</vt:lpstr>
      <vt:lpstr>Model selection</vt:lpstr>
      <vt:lpstr>Results and Analysis</vt:lpstr>
      <vt:lpstr>Results and Analysis</vt:lpstr>
      <vt:lpstr>Results and Analysis</vt:lpstr>
      <vt:lpstr>Demo</vt:lpstr>
      <vt:lpstr>Demo</vt:lpstr>
      <vt:lpstr>Results and Analysis</vt:lpstr>
      <vt:lpstr>Results and Analysis</vt:lpstr>
      <vt:lpstr>Results and Analysis</vt:lpstr>
      <vt:lpstr>Possible future improvements</vt:lpstr>
      <vt:lpstr>Possible future improvements</vt:lpstr>
      <vt:lpstr>Conclusion</vt:lpstr>
      <vt:lpstr>Personal Projects</vt:lpstr>
      <vt:lpstr>THANK YOU 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Cruzin, Raymond</dc:creator>
  <cp:lastModifiedBy>Cruzin, Raymond</cp:lastModifiedBy>
  <cp:revision>129</cp:revision>
  <dcterms:created xsi:type="dcterms:W3CDTF">2023-09-03T01:02:48Z</dcterms:created>
  <dcterms:modified xsi:type="dcterms:W3CDTF">2023-09-06T07:42:47Z</dcterms:modified>
</cp:coreProperties>
</file>