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Amatic SC"/>
      <p:regular r:id="rId29"/>
      <p:bold r:id="rId30"/>
    </p:embeddedFont>
    <p:embeddedFont>
      <p:font typeface="Source Code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maticS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abd7fb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abd7fb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71c1b129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71c1b129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71c1b1291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71c1b1291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1c1b129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1c1b129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1c1b1291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1c1b129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71c1b1291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71c1b129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71c1b1291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71c1b129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71c1b1291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71c1b1291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71c1b1291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71c1b1291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71c1b129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71c1b129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1c1b1291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1c1b1291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1c1b1291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1c1b129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1c1b12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1c1b12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1c1b12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1c1b12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1c1b129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1c1b129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1c1b12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1c1b12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1c1b129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1c1b129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"/>
              <a:buNone/>
              <a:defRPr b="1" sz="2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"/>
              <a:buNone/>
              <a:defRPr b="1" sz="2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"/>
              <a:buNone/>
              <a:defRPr b="1" sz="2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"/>
              <a:buNone/>
              <a:defRPr b="1" sz="2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"/>
              <a:buNone/>
              <a:defRPr b="1" sz="2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"/>
              <a:buNone/>
              <a:defRPr b="1" sz="2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"/>
              <a:buNone/>
              <a:defRPr b="1" sz="2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"/>
              <a:buNone/>
              <a:defRPr b="1" sz="2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"/>
              <a:buNone/>
              <a:defRPr b="1" sz="2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Raleway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11145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0" y="1228675"/>
            <a:ext cx="9144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0.gif"/><Relationship Id="rId5" Type="http://schemas.openxmlformats.org/officeDocument/2006/relationships/image" Target="../media/image6.png"/><Relationship Id="rId6" Type="http://schemas.openxmlformats.org/officeDocument/2006/relationships/image" Target="../media/image25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onicframework.com/docs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2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hyperlink" Target="https://developer.mozilla.org/pt-BR/docs/Aprender/HTML/Introducao_ao_HTML/Getting_started" TargetMode="External"/><Relationship Id="rId5" Type="http://schemas.openxmlformats.org/officeDocument/2006/relationships/hyperlink" Target="https://developer.mozilla.org/pt-BR/docs/Aprender/CSS/Introduction_to_CSS/sintaxe" TargetMode="External"/><Relationship Id="rId6" Type="http://schemas.openxmlformats.org/officeDocument/2006/relationships/hyperlink" Target="https://developer.mozilla.org/pt-BR/docs/Aprender/JavaScript/Objetos/Object-oriented_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BF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Petrus Cyrino</a:t>
            </a:r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7550" y="865375"/>
            <a:ext cx="1248900" cy="1248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25"/>
          <p:cNvSpPr txBox="1"/>
          <p:nvPr/>
        </p:nvSpPr>
        <p:spPr>
          <a:xfrm>
            <a:off x="2991300" y="3040625"/>
            <a:ext cx="31614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Front-end Developer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-GB" sz="12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yrs</a:t>
            </a:r>
            <a:endParaRPr sz="12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4">
            <a:alphaModFix/>
          </a:blip>
          <a:srcRect b="31443" l="0" r="0" t="30239"/>
          <a:stretch/>
        </p:blipFill>
        <p:spPr>
          <a:xfrm>
            <a:off x="3676875" y="3582000"/>
            <a:ext cx="1790275" cy="6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0" y="0"/>
            <a:ext cx="9144000" cy="1114500"/>
          </a:xfrm>
          <a:prstGeom prst="rect">
            <a:avLst/>
          </a:prstGeom>
          <a:solidFill>
            <a:srgbClr val="4A8BF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Como funciona?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0" l="0" r="0" t="18857"/>
          <a:stretch/>
        </p:blipFill>
        <p:spPr>
          <a:xfrm>
            <a:off x="77800" y="2509900"/>
            <a:ext cx="2715100" cy="16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/>
        </p:nvSpPr>
        <p:spPr>
          <a:xfrm>
            <a:off x="383025" y="1724100"/>
            <a:ext cx="15978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highlight>
                  <a:srgbClr val="4A8BFC"/>
                </a:highlight>
                <a:latin typeface="Amatic SC"/>
                <a:ea typeface="Amatic SC"/>
                <a:cs typeface="Amatic SC"/>
                <a:sym typeface="Amatic SC"/>
              </a:rPr>
              <a:t>Ionic</a:t>
            </a:r>
            <a:endParaRPr b="1" sz="3600">
              <a:solidFill>
                <a:srgbClr val="FFFFFF"/>
              </a:solidFill>
              <a:highlight>
                <a:srgbClr val="4A8BFC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2446500" y="1726675"/>
            <a:ext cx="6697500" cy="2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Responsável pelo </a:t>
            </a:r>
            <a:r>
              <a:rPr i="1" lang="en-GB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look and feel </a:t>
            </a:r>
            <a:r>
              <a:rPr lang="en-GB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 aplicação;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Continuidade de plataforma no desenvolvimento (Um código para várias plataformas);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Navegação não-linear (dispositivos móveis);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Acesso a componentes nativos (Câmera, GPS, etc.);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Tematização de componentes para todo o App.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/>
        </p:nvSpPr>
        <p:spPr>
          <a:xfrm>
            <a:off x="1064550" y="319700"/>
            <a:ext cx="70149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highlight>
                  <a:srgbClr val="4A8BFC"/>
                </a:highlight>
                <a:latin typeface="Amatic SC"/>
                <a:ea typeface="Amatic SC"/>
                <a:cs typeface="Amatic SC"/>
                <a:sym typeface="Amatic SC"/>
              </a:rPr>
              <a:t>Então, para criar um APP vamos usar o Ionic para deixar bonito e web para o resto (Javascript, HTML e CSS)</a:t>
            </a:r>
            <a:endParaRPr b="1" sz="4800">
              <a:solidFill>
                <a:srgbClr val="FFFFFF"/>
              </a:solidFill>
              <a:highlight>
                <a:srgbClr val="4A8BFC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2845350" y="3223750"/>
            <a:ext cx="32721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SIMPLES </a:t>
            </a:r>
            <a:endParaRPr b="1"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ASSIM!</a:t>
            </a:r>
            <a:endParaRPr b="1"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250" y="2840600"/>
            <a:ext cx="209550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/>
          <p:nvPr/>
        </p:nvSpPr>
        <p:spPr>
          <a:xfrm>
            <a:off x="3633275" y="2808700"/>
            <a:ext cx="1695600" cy="1695600"/>
          </a:xfrm>
          <a:prstGeom prst="ellipse">
            <a:avLst/>
          </a:prstGeom>
          <a:noFill/>
          <a:ln cap="flat" cmpd="sng" w="38100">
            <a:solidFill>
              <a:srgbClr val="4A8B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35"/>
          <p:cNvCxnSpPr/>
          <p:nvPr/>
        </p:nvCxnSpPr>
        <p:spPr>
          <a:xfrm>
            <a:off x="3458175" y="2753175"/>
            <a:ext cx="2057400" cy="1707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0" y="0"/>
            <a:ext cx="9144000" cy="1114500"/>
          </a:xfrm>
          <a:prstGeom prst="rect">
            <a:avLst/>
          </a:prstGeom>
          <a:solidFill>
            <a:srgbClr val="4A8BF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Então, o que mais?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471363" y="1724100"/>
            <a:ext cx="15978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highlight>
                  <a:srgbClr val="4A8BFC"/>
                </a:highlight>
                <a:latin typeface="Amatic SC"/>
                <a:ea typeface="Amatic SC"/>
                <a:cs typeface="Amatic SC"/>
                <a:sym typeface="Amatic SC"/>
              </a:rPr>
              <a:t>Angular</a:t>
            </a:r>
            <a:endParaRPr b="1" sz="3600">
              <a:solidFill>
                <a:srgbClr val="FFFFFF"/>
              </a:solidFill>
              <a:highlight>
                <a:srgbClr val="4A8BFC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2079275" y="1381075"/>
            <a:ext cx="71409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/>
              <a:t>é uma plataforma que facilita a criação de aplicativos Web </a:t>
            </a:r>
            <a:r>
              <a:rPr lang="en-GB" sz="3600" u="sng"/>
              <a:t>(HTML, Typescript, Sass) </a:t>
            </a:r>
            <a:r>
              <a:rPr lang="en-GB" sz="3600"/>
              <a:t>combinando modelos declarativos, injeção de dependência e práticas recomendadas integradas para resolver desafios de desenvolvimento.</a:t>
            </a:r>
            <a:endParaRPr sz="3600"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13" y="2251488"/>
            <a:ext cx="1774475" cy="17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684213" y="590175"/>
            <a:ext cx="17691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highlight>
                  <a:srgbClr val="4A8BFC"/>
                </a:highlight>
                <a:latin typeface="Amatic SC"/>
                <a:ea typeface="Amatic SC"/>
                <a:cs typeface="Amatic SC"/>
                <a:sym typeface="Amatic SC"/>
              </a:rPr>
              <a:t>Framework</a:t>
            </a:r>
            <a:endParaRPr b="1" sz="3600">
              <a:solidFill>
                <a:srgbClr val="FFFFFF"/>
              </a:solidFill>
              <a:highlight>
                <a:srgbClr val="4A8BFC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16" name="Google Shape;216;p37"/>
          <p:cNvSpPr/>
          <p:nvPr/>
        </p:nvSpPr>
        <p:spPr>
          <a:xfrm>
            <a:off x="2060225" y="1714100"/>
            <a:ext cx="3578700" cy="3097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77" y="951275"/>
            <a:ext cx="2025375" cy="2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750" y="2028725"/>
            <a:ext cx="1107224" cy="11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6550" y="3227900"/>
            <a:ext cx="1094401" cy="12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3350" y="3185824"/>
            <a:ext cx="1476285" cy="110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7">
            <a:alphaModFix/>
          </a:blip>
          <a:srcRect b="5642" l="0" r="0" t="20212"/>
          <a:stretch/>
        </p:blipFill>
        <p:spPr>
          <a:xfrm>
            <a:off x="6071149" y="717125"/>
            <a:ext cx="1768992" cy="13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 rotWithShape="1">
          <a:blip r:embed="rId8">
            <a:alphaModFix/>
          </a:blip>
          <a:srcRect b="0" l="0" r="0" t="16694"/>
          <a:stretch/>
        </p:blipFill>
        <p:spPr>
          <a:xfrm>
            <a:off x="7221762" y="2932713"/>
            <a:ext cx="1568918" cy="130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7"/>
          <p:cNvCxnSpPr>
            <a:stCxn id="218" idx="0"/>
            <a:endCxn id="221" idx="0"/>
          </p:cNvCxnSpPr>
          <p:nvPr/>
        </p:nvCxnSpPr>
        <p:spPr>
          <a:xfrm rot="-5400000">
            <a:off x="4735762" y="-191275"/>
            <a:ext cx="1311600" cy="3128400"/>
          </a:xfrm>
          <a:prstGeom prst="curvedConnector3">
            <a:avLst>
              <a:gd fmla="val 118155" name="adj1"/>
            </a:avLst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37"/>
          <p:cNvCxnSpPr>
            <a:stCxn id="220" idx="2"/>
            <a:endCxn id="222" idx="2"/>
          </p:cNvCxnSpPr>
          <p:nvPr/>
        </p:nvCxnSpPr>
        <p:spPr>
          <a:xfrm rot="-5400000">
            <a:off x="6322142" y="2609000"/>
            <a:ext cx="53400" cy="3314700"/>
          </a:xfrm>
          <a:prstGeom prst="curvedConnector3">
            <a:avLst>
              <a:gd fmla="val -445927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5" name="Google Shape;225;p37"/>
          <p:cNvSpPr txBox="1"/>
          <p:nvPr/>
        </p:nvSpPr>
        <p:spPr>
          <a:xfrm>
            <a:off x="3128250" y="329525"/>
            <a:ext cx="2025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latin typeface="Source Code Pro"/>
                <a:ea typeface="Source Code Pro"/>
                <a:cs typeface="Source Code Pro"/>
                <a:sym typeface="Source Code Pro"/>
              </a:rPr>
              <a:t>Typescript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é um </a:t>
            </a:r>
            <a:r>
              <a:rPr b="1" lang="en-GB" sz="1800">
                <a:latin typeface="Source Code Pro"/>
                <a:ea typeface="Source Code Pro"/>
                <a:cs typeface="Source Code Pro"/>
                <a:sym typeface="Source Code Pro"/>
              </a:rPr>
              <a:t>superset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do Javascript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5873875" y="3581000"/>
            <a:ext cx="2025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latin typeface="Source Code Pro"/>
                <a:ea typeface="Source Code Pro"/>
                <a:cs typeface="Source Code Pro"/>
                <a:sym typeface="Source Code Pro"/>
              </a:rPr>
              <a:t>Sass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é uma </a:t>
            </a:r>
            <a:r>
              <a:rPr b="1" lang="en-GB" sz="1800">
                <a:latin typeface="Source Code Pro"/>
                <a:ea typeface="Source Code Pro"/>
                <a:cs typeface="Source Code Pro"/>
                <a:sym typeface="Source Code Pro"/>
              </a:rPr>
              <a:t>extensão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do CSS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0050" y="2995550"/>
            <a:ext cx="20955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BF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2802750" y="802500"/>
            <a:ext cx="3538500" cy="43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Código</a:t>
            </a:r>
            <a:endParaRPr sz="3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34343"/>
                </a:solidFill>
              </a:rPr>
              <a:t>Ou seja...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2802750" y="277425"/>
            <a:ext cx="3538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Por que usar o Angular?</a:t>
            </a:r>
            <a:endParaRPr b="1"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963" y="950830"/>
            <a:ext cx="1982075" cy="19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>
            <a:hlinkClick r:id="rId3"/>
          </p:cNvPr>
          <p:cNvSpPr txBox="1"/>
          <p:nvPr>
            <p:ph type="title"/>
          </p:nvPr>
        </p:nvSpPr>
        <p:spPr>
          <a:xfrm>
            <a:off x="2390550" y="1607625"/>
            <a:ext cx="4362900" cy="10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highlight>
                  <a:srgbClr val="434343"/>
                </a:highlight>
              </a:rPr>
              <a:t>Arquitetura de </a:t>
            </a:r>
            <a:r>
              <a:rPr lang="en-GB" sz="4800">
                <a:highlight>
                  <a:srgbClr val="434343"/>
                </a:highlight>
              </a:rPr>
              <a:t>Software </a:t>
            </a:r>
            <a:endParaRPr sz="4800">
              <a:highlight>
                <a:srgbClr val="434343"/>
              </a:highlight>
            </a:endParaRPr>
          </a:p>
        </p:txBody>
      </p:sp>
      <p:grpSp>
        <p:nvGrpSpPr>
          <p:cNvPr id="240" name="Google Shape;240;p39"/>
          <p:cNvGrpSpPr/>
          <p:nvPr/>
        </p:nvGrpSpPr>
        <p:grpSpPr>
          <a:xfrm>
            <a:off x="146325" y="2136525"/>
            <a:ext cx="2971500" cy="2521825"/>
            <a:chOff x="146325" y="2136525"/>
            <a:chExt cx="2971500" cy="2521825"/>
          </a:xfrm>
        </p:grpSpPr>
        <p:sp>
          <p:nvSpPr>
            <p:cNvPr id="241" name="Google Shape;241;p39"/>
            <p:cNvSpPr txBox="1"/>
            <p:nvPr/>
          </p:nvSpPr>
          <p:spPr>
            <a:xfrm>
              <a:off x="146325" y="3987850"/>
              <a:ext cx="2971500" cy="6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4A8BFC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Padrões de código</a:t>
              </a:r>
              <a:endParaRPr b="1" sz="2400">
                <a:solidFill>
                  <a:srgbClr val="4A8BFC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42" name="Google Shape;242;p39"/>
            <p:cNvCxnSpPr>
              <a:stCxn id="239" idx="1"/>
              <a:endCxn id="241" idx="0"/>
            </p:cNvCxnSpPr>
            <p:nvPr/>
          </p:nvCxnSpPr>
          <p:spPr>
            <a:xfrm flipH="1">
              <a:off x="1632150" y="2136525"/>
              <a:ext cx="758400" cy="18513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43" name="Google Shape;243;p39"/>
          <p:cNvGrpSpPr/>
          <p:nvPr/>
        </p:nvGrpSpPr>
        <p:grpSpPr>
          <a:xfrm>
            <a:off x="3359700" y="2665425"/>
            <a:ext cx="2235000" cy="1992900"/>
            <a:chOff x="3359700" y="2665425"/>
            <a:chExt cx="2235000" cy="1992900"/>
          </a:xfrm>
        </p:grpSpPr>
        <p:sp>
          <p:nvSpPr>
            <p:cNvPr id="244" name="Google Shape;244;p39"/>
            <p:cNvSpPr txBox="1"/>
            <p:nvPr/>
          </p:nvSpPr>
          <p:spPr>
            <a:xfrm>
              <a:off x="3359700" y="3987825"/>
              <a:ext cx="2235000" cy="6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4A8BFC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Ferramentas</a:t>
              </a:r>
              <a:endParaRPr b="1" sz="2400">
                <a:solidFill>
                  <a:srgbClr val="4A8BFC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45" name="Google Shape;245;p39"/>
            <p:cNvCxnSpPr>
              <a:stCxn id="239" idx="2"/>
              <a:endCxn id="244" idx="0"/>
            </p:cNvCxnSpPr>
            <p:nvPr/>
          </p:nvCxnSpPr>
          <p:spPr>
            <a:xfrm rot="5400000">
              <a:off x="3863400" y="3279225"/>
              <a:ext cx="1322400" cy="948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46" name="Google Shape;246;p39"/>
          <p:cNvGrpSpPr/>
          <p:nvPr/>
        </p:nvGrpSpPr>
        <p:grpSpPr>
          <a:xfrm>
            <a:off x="6753450" y="2136525"/>
            <a:ext cx="2382825" cy="2521825"/>
            <a:chOff x="6753450" y="2136525"/>
            <a:chExt cx="2382825" cy="2521825"/>
          </a:xfrm>
        </p:grpSpPr>
        <p:sp>
          <p:nvSpPr>
            <p:cNvPr id="247" name="Google Shape;247;p39"/>
            <p:cNvSpPr txBox="1"/>
            <p:nvPr/>
          </p:nvSpPr>
          <p:spPr>
            <a:xfrm>
              <a:off x="6852375" y="3987850"/>
              <a:ext cx="2283900" cy="6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4A8BFC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Plataformas</a:t>
              </a:r>
              <a:endParaRPr b="1" sz="2400">
                <a:solidFill>
                  <a:srgbClr val="4A8BFC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48" name="Google Shape;248;p39"/>
            <p:cNvCxnSpPr>
              <a:stCxn id="239" idx="3"/>
              <a:endCxn id="247" idx="0"/>
            </p:cNvCxnSpPr>
            <p:nvPr/>
          </p:nvCxnSpPr>
          <p:spPr>
            <a:xfrm>
              <a:off x="6753450" y="2136525"/>
              <a:ext cx="1240800" cy="18513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325" y="228599"/>
            <a:ext cx="3441775" cy="16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>
            <p:ph type="title"/>
          </p:nvPr>
        </p:nvSpPr>
        <p:spPr>
          <a:xfrm rot="821595">
            <a:off x="45241" y="641220"/>
            <a:ext cx="1871802" cy="755561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highlight>
                  <a:srgbClr val="434343"/>
                </a:highlight>
              </a:rPr>
              <a:t>Performance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sp>
        <p:nvSpPr>
          <p:cNvPr id="251" name="Google Shape;251;p39"/>
          <p:cNvSpPr txBox="1"/>
          <p:nvPr>
            <p:ph type="title"/>
          </p:nvPr>
        </p:nvSpPr>
        <p:spPr>
          <a:xfrm rot="173117">
            <a:off x="75374" y="1590302"/>
            <a:ext cx="2288601" cy="75544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highlight>
                  <a:srgbClr val="434343"/>
                </a:highlight>
              </a:rPr>
              <a:t>Interoperabilidade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sp>
        <p:nvSpPr>
          <p:cNvPr id="252" name="Google Shape;252;p39"/>
          <p:cNvSpPr txBox="1"/>
          <p:nvPr>
            <p:ph type="title"/>
          </p:nvPr>
        </p:nvSpPr>
        <p:spPr>
          <a:xfrm rot="-506587">
            <a:off x="27814" y="2684282"/>
            <a:ext cx="1871584" cy="75579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highlight>
                  <a:srgbClr val="434343"/>
                </a:highlight>
              </a:rPr>
              <a:t>Usabilidade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sp>
        <p:nvSpPr>
          <p:cNvPr id="253" name="Google Shape;253;p39"/>
          <p:cNvSpPr txBox="1"/>
          <p:nvPr>
            <p:ph type="title"/>
          </p:nvPr>
        </p:nvSpPr>
        <p:spPr>
          <a:xfrm rot="-1288952">
            <a:off x="6046586" y="434798"/>
            <a:ext cx="1871838" cy="755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highlight>
                  <a:srgbClr val="434343"/>
                </a:highlight>
              </a:rPr>
              <a:t>Confiabilidade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sp>
        <p:nvSpPr>
          <p:cNvPr id="254" name="Google Shape;254;p39"/>
          <p:cNvSpPr txBox="1"/>
          <p:nvPr>
            <p:ph type="title"/>
          </p:nvPr>
        </p:nvSpPr>
        <p:spPr>
          <a:xfrm rot="821741">
            <a:off x="6974398" y="1271870"/>
            <a:ext cx="2166706" cy="755561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highlight>
                  <a:srgbClr val="434343"/>
                </a:highlight>
              </a:rPr>
              <a:t>Disponibilidade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sp>
        <p:nvSpPr>
          <p:cNvPr id="255" name="Google Shape;255;p39"/>
          <p:cNvSpPr txBox="1"/>
          <p:nvPr>
            <p:ph type="title"/>
          </p:nvPr>
        </p:nvSpPr>
        <p:spPr>
          <a:xfrm rot="-1288952">
            <a:off x="6827486" y="2194023"/>
            <a:ext cx="1871838" cy="755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highlight>
                  <a:srgbClr val="434343"/>
                </a:highlight>
              </a:rPr>
              <a:t>Segurança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sp>
        <p:nvSpPr>
          <p:cNvPr id="256" name="Google Shape;256;p39"/>
          <p:cNvSpPr txBox="1"/>
          <p:nvPr>
            <p:ph type="title"/>
          </p:nvPr>
        </p:nvSpPr>
        <p:spPr>
          <a:xfrm rot="743087">
            <a:off x="5801433" y="2948883"/>
            <a:ext cx="2032395" cy="75550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highlight>
                  <a:srgbClr val="434343"/>
                </a:highlight>
              </a:rPr>
              <a:t>Manutenção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sp>
        <p:nvSpPr>
          <p:cNvPr id="257" name="Google Shape;257;p39"/>
          <p:cNvSpPr txBox="1"/>
          <p:nvPr>
            <p:ph type="title"/>
          </p:nvPr>
        </p:nvSpPr>
        <p:spPr>
          <a:xfrm rot="568880">
            <a:off x="2753207" y="2831736"/>
            <a:ext cx="2081637" cy="75547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highlight>
                  <a:srgbClr val="434343"/>
                </a:highlight>
              </a:rPr>
              <a:t>Modificação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 rot="229358">
            <a:off x="4566926" y="3403390"/>
            <a:ext cx="1871965" cy="75556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highlight>
                  <a:srgbClr val="434343"/>
                </a:highlight>
              </a:rPr>
              <a:t>Testabilidade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sp>
        <p:nvSpPr>
          <p:cNvPr id="259" name="Google Shape;259;p39"/>
          <p:cNvSpPr txBox="1"/>
          <p:nvPr>
            <p:ph type="title"/>
          </p:nvPr>
        </p:nvSpPr>
        <p:spPr>
          <a:xfrm rot="-1288952">
            <a:off x="1624286" y="131373"/>
            <a:ext cx="1871838" cy="755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highlight>
                  <a:srgbClr val="434343"/>
                </a:highlight>
              </a:rPr>
              <a:t>Escalabilidade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sp>
        <p:nvSpPr>
          <p:cNvPr id="260" name="Google Shape;260;p39"/>
          <p:cNvSpPr txBox="1"/>
          <p:nvPr>
            <p:ph type="title"/>
          </p:nvPr>
        </p:nvSpPr>
        <p:spPr>
          <a:xfrm rot="-181346">
            <a:off x="5325431" y="4169858"/>
            <a:ext cx="1871904" cy="75557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highlight>
                  <a:srgbClr val="434343"/>
                </a:highlight>
              </a:rPr>
              <a:t>Reutilização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sp>
        <p:nvSpPr>
          <p:cNvPr id="261" name="Google Shape;261;p39"/>
          <p:cNvSpPr txBox="1"/>
          <p:nvPr>
            <p:ph type="title"/>
          </p:nvPr>
        </p:nvSpPr>
        <p:spPr>
          <a:xfrm rot="1606701">
            <a:off x="1616479" y="3145842"/>
            <a:ext cx="2018244" cy="75561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highlight>
                  <a:srgbClr val="434343"/>
                </a:highlight>
              </a:rPr>
              <a:t>Suporte</a:t>
            </a:r>
            <a:endParaRPr sz="300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1687" y="2801831"/>
            <a:ext cx="3020626" cy="22654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/>
          <p:nvPr/>
        </p:nvSpPr>
        <p:spPr>
          <a:xfrm>
            <a:off x="3508025" y="1256900"/>
            <a:ext cx="3578700" cy="3097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877" y="494075"/>
            <a:ext cx="2025375" cy="2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550" y="1571525"/>
            <a:ext cx="1107224" cy="11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4350" y="2770700"/>
            <a:ext cx="1094401" cy="12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1150" y="2728624"/>
            <a:ext cx="1476285" cy="110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/>
          <p:nvPr/>
        </p:nvSpPr>
        <p:spPr>
          <a:xfrm>
            <a:off x="973975" y="494075"/>
            <a:ext cx="7594800" cy="4353900"/>
          </a:xfrm>
          <a:prstGeom prst="rect">
            <a:avLst/>
          </a:prstGeom>
          <a:noFill/>
          <a:ln cap="flat" cmpd="sng" w="38100">
            <a:solidFill>
              <a:srgbClr val="4A8BFC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400" y="43775"/>
            <a:ext cx="1286875" cy="12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3975" y="3198725"/>
            <a:ext cx="1649250" cy="16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0" y="0"/>
            <a:ext cx="9144000" cy="1114500"/>
          </a:xfrm>
          <a:prstGeom prst="rect">
            <a:avLst/>
          </a:prstGeom>
          <a:solidFill>
            <a:srgbClr val="4A8BF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Ok, mas o que devo aprender?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0" y="1114500"/>
            <a:ext cx="3666000" cy="16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Balanced</a:t>
            </a:r>
            <a:r>
              <a:rPr lang="en-GB" sz="3600"/>
              <a:t> experience: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(Se você deseja curtir a história aos poucos)</a:t>
            </a:r>
            <a:endParaRPr sz="3600"/>
          </a:p>
        </p:txBody>
      </p:sp>
      <p:sp>
        <p:nvSpPr>
          <p:cNvPr id="281" name="Google Shape;281;p41"/>
          <p:cNvSpPr txBox="1"/>
          <p:nvPr/>
        </p:nvSpPr>
        <p:spPr>
          <a:xfrm>
            <a:off x="514350" y="2721600"/>
            <a:ext cx="3578700" cy="1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 base do desenvolvimento web está no conhecimento de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Javascript, HTML e CSS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Aprenda a programar com Javascript Orientado a Objetos e entenda como um projeto web funciona.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4737750" y="1114500"/>
            <a:ext cx="36660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Viking </a:t>
            </a:r>
            <a:r>
              <a:rPr lang="en-GB" sz="3600"/>
              <a:t>challenge</a:t>
            </a:r>
            <a:r>
              <a:rPr lang="en-GB" sz="3600"/>
              <a:t>: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(Se você deseja uma aventura desafiadora)</a:t>
            </a:r>
            <a:endParaRPr sz="3600"/>
          </a:p>
        </p:txBody>
      </p:sp>
      <p:sp>
        <p:nvSpPr>
          <p:cNvPr id="283" name="Google Shape;283;p41"/>
          <p:cNvSpPr txBox="1"/>
          <p:nvPr/>
        </p:nvSpPr>
        <p:spPr>
          <a:xfrm>
            <a:off x="5252100" y="2721600"/>
            <a:ext cx="3754500" cy="1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Aprenda a arquitetura do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Angular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e todos os conceitos que o rodeiam.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Assim como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Typescript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e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Sass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te levarem mais longe. E por fim, conheça todos os poderes que o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Ionic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dá para criar Apps multiplataformas.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+"/>
            </a:pP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Balanced Experience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BFC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675" y="903975"/>
            <a:ext cx="3898652" cy="17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 txBox="1"/>
          <p:nvPr/>
        </p:nvSpPr>
        <p:spPr>
          <a:xfrm>
            <a:off x="-327925" y="2833575"/>
            <a:ext cx="2550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matic SC"/>
              <a:buChar char="-"/>
            </a:pPr>
            <a:r>
              <a:rPr b="1" lang="en-GB" sz="3600">
                <a:solidFill>
                  <a:srgbClr val="FFFFFF"/>
                </a:solidFill>
                <a:highlight>
                  <a:srgbClr val="4A8BFC"/>
                </a:highlight>
                <a:latin typeface="Amatic SC"/>
                <a:ea typeface="Amatic SC"/>
                <a:cs typeface="Amatic SC"/>
                <a:sym typeface="Amatic SC"/>
              </a:rPr>
              <a:t>Prepare-se</a:t>
            </a:r>
            <a:r>
              <a:rPr b="1" lang="en-GB" sz="3000">
                <a:solidFill>
                  <a:srgbClr val="FFFFFF"/>
                </a:solidFill>
                <a:highlight>
                  <a:srgbClr val="4A8BFC"/>
                </a:highlight>
                <a:latin typeface="Amatic SC"/>
                <a:ea typeface="Amatic SC"/>
                <a:cs typeface="Amatic SC"/>
                <a:sym typeface="Amatic SC"/>
              </a:rPr>
              <a:t> : </a:t>
            </a:r>
            <a:endParaRPr b="1" sz="3000">
              <a:solidFill>
                <a:srgbClr val="FFFFFF"/>
              </a:solidFill>
              <a:highlight>
                <a:srgbClr val="4A8BFC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1858050" y="3628675"/>
            <a:ext cx="5427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Iniciando com o HTML</a:t>
            </a:r>
            <a:endParaRPr sz="18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1" name="Google Shape;291;p42"/>
          <p:cNvSpPr txBox="1"/>
          <p:nvPr/>
        </p:nvSpPr>
        <p:spPr>
          <a:xfrm>
            <a:off x="1858050" y="4065613"/>
            <a:ext cx="5427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Iniciando com o CSS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1858050" y="4495625"/>
            <a:ext cx="5427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Iniciando com o Javascript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BF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769050" y="802500"/>
            <a:ext cx="76059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Development Senior Analyst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796350" y="2458650"/>
            <a:ext cx="75513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Desenvolvimento de aplicações baseadas em </a:t>
            </a:r>
            <a:r>
              <a:rPr b="1" lang="en-GB" sz="1800">
                <a:latin typeface="Source Code Pro"/>
                <a:ea typeface="Source Code Pro"/>
                <a:cs typeface="Source Code Pro"/>
                <a:sym typeface="Source Code Pro"/>
              </a:rPr>
              <a:t>tecnologias Web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Trabalho em ambientes de desenvolvimento ágil;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Gerenciamento de sistemas de controle de versões distribuídos.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4128750" y="2161825"/>
            <a:ext cx="886500" cy="0"/>
          </a:xfrm>
          <a:prstGeom prst="straightConnector1">
            <a:avLst/>
          </a:prstGeom>
          <a:noFill/>
          <a:ln cap="flat" cmpd="sng" w="38100">
            <a:solidFill>
              <a:srgbClr val="4A8BF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53" y="152400"/>
            <a:ext cx="3289252" cy="182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/>
          <p:nvPr/>
        </p:nvSpPr>
        <p:spPr>
          <a:xfrm>
            <a:off x="335686" y="2563150"/>
            <a:ext cx="1486500" cy="590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B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Source Code Pro"/>
                <a:ea typeface="Source Code Pro"/>
                <a:cs typeface="Source Code Pro"/>
                <a:sym typeface="Source Code Pro"/>
              </a:rPr>
              <a:t>Herança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1822066" y="2563150"/>
            <a:ext cx="1486500" cy="590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B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Source Code Pro"/>
                <a:ea typeface="Source Code Pro"/>
                <a:cs typeface="Source Code Pro"/>
                <a:sym typeface="Source Code Pro"/>
              </a:rPr>
              <a:t>Polimorfismo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335686" y="3153850"/>
            <a:ext cx="1486500" cy="590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B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Source Code Pro"/>
                <a:ea typeface="Source Code Pro"/>
                <a:cs typeface="Source Code Pro"/>
                <a:sym typeface="Source Code Pro"/>
              </a:rPr>
              <a:t>Encapsulamento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1822066" y="3153850"/>
            <a:ext cx="1486500" cy="590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B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Source Code Pro"/>
                <a:ea typeface="Source Code Pro"/>
                <a:cs typeface="Source Code Pro"/>
                <a:sym typeface="Source Code Pro"/>
              </a:rPr>
              <a:t>Abstração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900" y="5"/>
            <a:ext cx="4030624" cy="24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5713" y="3393377"/>
            <a:ext cx="2835976" cy="14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8853" y="3153850"/>
            <a:ext cx="2538425" cy="149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p27"/>
          <p:cNvSpPr txBox="1"/>
          <p:nvPr/>
        </p:nvSpPr>
        <p:spPr>
          <a:xfrm>
            <a:off x="640472" y="1580650"/>
            <a:ext cx="33588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highlight>
                  <a:srgbClr val="4A8BFC"/>
                </a:highlight>
                <a:latin typeface="Amatic SC"/>
                <a:ea typeface="Amatic SC"/>
                <a:cs typeface="Amatic SC"/>
                <a:sym typeface="Amatic SC"/>
              </a:rPr>
              <a:t>Desenvolvimento Web</a:t>
            </a:r>
            <a:endParaRPr b="1" sz="3600">
              <a:solidFill>
                <a:srgbClr val="FFFFFF"/>
              </a:solidFill>
              <a:highlight>
                <a:srgbClr val="4A8BFC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4094800" y="2952750"/>
            <a:ext cx="15978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highlight>
                  <a:srgbClr val="4A8BFC"/>
                </a:highlight>
                <a:latin typeface="Amatic SC"/>
                <a:ea typeface="Amatic SC"/>
                <a:cs typeface="Amatic SC"/>
                <a:sym typeface="Amatic SC"/>
              </a:rPr>
              <a:t>IDE</a:t>
            </a:r>
            <a:endParaRPr b="1" sz="3600">
              <a:solidFill>
                <a:srgbClr val="FFFFFF"/>
              </a:solidFill>
              <a:highlight>
                <a:srgbClr val="4A8BFC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-176619" y="3624125"/>
            <a:ext cx="40305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highlight>
                  <a:srgbClr val="4A8BFC"/>
                </a:highlight>
                <a:latin typeface="Amatic SC"/>
                <a:ea typeface="Amatic SC"/>
                <a:cs typeface="Amatic SC"/>
                <a:sym typeface="Amatic SC"/>
              </a:rPr>
              <a:t>Programação Orientada a Objetos</a:t>
            </a:r>
            <a:endParaRPr b="1" sz="3600">
              <a:solidFill>
                <a:srgbClr val="FFFFFF"/>
              </a:solidFill>
              <a:highlight>
                <a:srgbClr val="4A8BFC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0" y="0"/>
            <a:ext cx="9144000" cy="1114500"/>
          </a:xfrm>
          <a:prstGeom prst="rect">
            <a:avLst/>
          </a:prstGeom>
          <a:solidFill>
            <a:srgbClr val="4A8BF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 que é o Ionic?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76200" y="1381075"/>
            <a:ext cx="91440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                 É um </a:t>
            </a:r>
            <a:r>
              <a:rPr lang="en-GB"/>
              <a:t>kit de ferramentas (Framework) de </a:t>
            </a:r>
            <a:r>
              <a:rPr lang="en-GB" u="sng"/>
              <a:t>interface do usuário</a:t>
            </a:r>
            <a:r>
              <a:rPr lang="en-GB"/>
              <a:t> de código aberto para a criação de aplicativos móveis (Android &amp; iOS) e de desktop, usando tecnologias Web (HTML, CSS e JavaScript).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b="31443" l="0" r="0" t="30239"/>
          <a:stretch/>
        </p:blipFill>
        <p:spPr>
          <a:xfrm>
            <a:off x="468125" y="1492150"/>
            <a:ext cx="1790275" cy="6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BF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ctrTitle"/>
          </p:nvPr>
        </p:nvSpPr>
        <p:spPr>
          <a:xfrm>
            <a:off x="311700" y="3383800"/>
            <a:ext cx="8520600" cy="17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Desenvolvimento Web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675" y="903975"/>
            <a:ext cx="3898652" cy="1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585275" y="22960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4A8BFC"/>
                </a:highlight>
              </a:rPr>
              <a:t>Conteúdo e Estrutura</a:t>
            </a:r>
            <a:endParaRPr>
              <a:solidFill>
                <a:srgbClr val="FFFFFF"/>
              </a:solidFill>
              <a:highlight>
                <a:srgbClr val="4A8BFC"/>
              </a:highlight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075" y="1294950"/>
            <a:ext cx="1094401" cy="124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/>
        </p:nvSpPr>
        <p:spPr>
          <a:xfrm>
            <a:off x="1098875" y="415400"/>
            <a:ext cx="17808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latin typeface="Amatic SC"/>
                <a:ea typeface="Amatic SC"/>
                <a:cs typeface="Amatic SC"/>
                <a:sym typeface="Amatic SC"/>
              </a:rPr>
              <a:t>HTML</a:t>
            </a:r>
            <a:endParaRPr b="1" sz="48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500" y="1438151"/>
            <a:ext cx="4585451" cy="624600"/>
          </a:xfrm>
          <a:prstGeom prst="rect">
            <a:avLst/>
          </a:prstGeom>
          <a:noFill/>
          <a:ln cap="flat" cmpd="sng" w="38100">
            <a:solidFill>
              <a:srgbClr val="4A8BF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30"/>
          <p:cNvSpPr txBox="1"/>
          <p:nvPr/>
        </p:nvSpPr>
        <p:spPr>
          <a:xfrm>
            <a:off x="4203100" y="433225"/>
            <a:ext cx="34365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Projeto Web Page </a:t>
            </a:r>
            <a:endParaRPr b="1"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4203100" y="914650"/>
            <a:ext cx="2615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/web-page (kebak-case)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 rotWithShape="1">
          <a:blip r:embed="rId5">
            <a:alphaModFix/>
          </a:blip>
          <a:srcRect b="0" l="0" r="15803" t="0"/>
          <a:stretch/>
        </p:blipFill>
        <p:spPr>
          <a:xfrm>
            <a:off x="4355500" y="2236150"/>
            <a:ext cx="4585450" cy="2285200"/>
          </a:xfrm>
          <a:prstGeom prst="rect">
            <a:avLst/>
          </a:prstGeom>
          <a:noFill/>
          <a:ln cap="flat" cmpd="sng" w="38100">
            <a:solidFill>
              <a:srgbClr val="4A8BF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30"/>
          <p:cNvSpPr txBox="1"/>
          <p:nvPr/>
        </p:nvSpPr>
        <p:spPr>
          <a:xfrm>
            <a:off x="304025" y="3259975"/>
            <a:ext cx="33402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Markup language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, conjunto de símbolos (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tags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) utilizados para controlar sua estrutura, formatação ou  relacionamento entre suas partes.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585275" y="22960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4A8BFC"/>
                </a:highlight>
              </a:rPr>
              <a:t>Apresentação</a:t>
            </a:r>
            <a:endParaRPr>
              <a:solidFill>
                <a:srgbClr val="FFFFFF"/>
              </a:solidFill>
              <a:highlight>
                <a:srgbClr val="4A8BFC"/>
              </a:highlight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1098875" y="415400"/>
            <a:ext cx="17808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latin typeface="Amatic SC"/>
                <a:ea typeface="Amatic SC"/>
                <a:cs typeface="Amatic SC"/>
                <a:sym typeface="Amatic SC"/>
              </a:rPr>
              <a:t>CSS</a:t>
            </a:r>
            <a:endParaRPr b="1" sz="4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4203100" y="433225"/>
            <a:ext cx="34365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Projeto Web Page </a:t>
            </a:r>
            <a:endParaRPr b="1"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4203100" y="914650"/>
            <a:ext cx="2615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/web-page (kebak-case)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395813" y="3238075"/>
            <a:ext cx="31869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Cascading Style Sheets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mecanismo utilizado para adicionar estilo através de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seletores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a um documento HTML.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00" y="1439185"/>
            <a:ext cx="4585450" cy="622528"/>
          </a:xfrm>
          <a:prstGeom prst="rect">
            <a:avLst/>
          </a:prstGeom>
          <a:noFill/>
          <a:ln cap="flat" cmpd="sng" w="38100">
            <a:solidFill>
              <a:srgbClr val="4A8BF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31"/>
          <p:cNvPicPr preferRelativeResize="0"/>
          <p:nvPr/>
        </p:nvPicPr>
        <p:blipFill rotWithShape="1">
          <a:blip r:embed="rId4">
            <a:alphaModFix/>
          </a:blip>
          <a:srcRect b="0" l="0" r="35790" t="0"/>
          <a:stretch/>
        </p:blipFill>
        <p:spPr>
          <a:xfrm>
            <a:off x="4355500" y="2236150"/>
            <a:ext cx="4585450" cy="2285200"/>
          </a:xfrm>
          <a:prstGeom prst="rect">
            <a:avLst/>
          </a:prstGeom>
          <a:noFill/>
          <a:ln cap="flat" cmpd="sng" w="38100">
            <a:solidFill>
              <a:srgbClr val="4A8BF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31"/>
          <p:cNvPicPr preferRelativeResize="0"/>
          <p:nvPr/>
        </p:nvPicPr>
        <p:blipFill rotWithShape="1">
          <a:blip r:embed="rId5">
            <a:alphaModFix/>
          </a:blip>
          <a:srcRect b="0" l="0" r="0" t="16694"/>
          <a:stretch/>
        </p:blipFill>
        <p:spPr>
          <a:xfrm>
            <a:off x="1204812" y="1264750"/>
            <a:ext cx="1568918" cy="13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585275" y="22960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4A8BFC"/>
                </a:highlight>
              </a:rPr>
              <a:t>Comportamento</a:t>
            </a:r>
            <a:endParaRPr>
              <a:solidFill>
                <a:srgbClr val="FFFFFF"/>
              </a:solidFill>
              <a:highlight>
                <a:srgbClr val="4A8BFC"/>
              </a:highlight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974975" y="433225"/>
            <a:ext cx="19983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latin typeface="Amatic SC"/>
                <a:ea typeface="Amatic SC"/>
                <a:cs typeface="Amatic SC"/>
                <a:sym typeface="Amatic SC"/>
              </a:rPr>
              <a:t>Javascript</a:t>
            </a:r>
            <a:endParaRPr b="1" sz="4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4203100" y="433225"/>
            <a:ext cx="34365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Projeto Web Page </a:t>
            </a:r>
            <a:endParaRPr b="1"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4203100" y="914650"/>
            <a:ext cx="2615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/web-page (kebak-case)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452225" y="3259975"/>
            <a:ext cx="30741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Programming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 language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, l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inguagem de script multiplataforma, orientada a objetos, que é usada para tornar as páginas da Web interativas.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 b="5642" l="0" r="0" t="20212"/>
          <a:stretch/>
        </p:blipFill>
        <p:spPr>
          <a:xfrm>
            <a:off x="1104774" y="1264750"/>
            <a:ext cx="1768993" cy="13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500" y="1429475"/>
            <a:ext cx="4585451" cy="641963"/>
          </a:xfrm>
          <a:prstGeom prst="rect">
            <a:avLst/>
          </a:prstGeom>
          <a:noFill/>
          <a:ln cap="flat" cmpd="sng" w="38100">
            <a:solidFill>
              <a:srgbClr val="4A8BF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32"/>
          <p:cNvPicPr preferRelativeResize="0"/>
          <p:nvPr/>
        </p:nvPicPr>
        <p:blipFill rotWithShape="1">
          <a:blip r:embed="rId5">
            <a:alphaModFix/>
          </a:blip>
          <a:srcRect b="0" l="0" r="33244" t="0"/>
          <a:stretch/>
        </p:blipFill>
        <p:spPr>
          <a:xfrm>
            <a:off x="4355500" y="2236175"/>
            <a:ext cx="4585450" cy="2344525"/>
          </a:xfrm>
          <a:prstGeom prst="rect">
            <a:avLst/>
          </a:prstGeom>
          <a:noFill/>
          <a:ln cap="flat" cmpd="sng" w="38100">
            <a:solidFill>
              <a:srgbClr val="4A8B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BF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</a:t>
            </a:r>
            <a:endParaRPr sz="3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(User Interface)</a:t>
            </a:r>
            <a:endParaRPr sz="22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31443" l="0" r="0" t="30239"/>
          <a:stretch/>
        </p:blipFill>
        <p:spPr>
          <a:xfrm>
            <a:off x="3600650" y="1306125"/>
            <a:ext cx="1790275" cy="6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 rotWithShape="1">
          <a:blip r:embed="rId4">
            <a:alphaModFix/>
          </a:blip>
          <a:srcRect b="0" l="0" r="0" t="18857"/>
          <a:stretch/>
        </p:blipFill>
        <p:spPr>
          <a:xfrm>
            <a:off x="2802750" y="2987600"/>
            <a:ext cx="3538500" cy="21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2802750" y="277425"/>
            <a:ext cx="3538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Por que usar o Ionic?</a:t>
            </a:r>
            <a:endParaRPr b="1"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