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5d49ddff8_1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65d49ddff8_1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5d49ddff8_1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g265d49ddff8_1_5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5d49ddff8_1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65d49ddff8_1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5d49ddff8_1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265d49ddff8_1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5d49ddff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65d49ddff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5d49ddff8_1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65d49ddff8_1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5d49ddff8_1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65d49ddff8_1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5f8480a9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5f8480a9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slide" Target="/ppt/slides/slide7.xml"/><Relationship Id="rId4" Type="http://schemas.openxmlformats.org/officeDocument/2006/relationships/slide" Target="/ppt/slides/slid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1099922"/>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2400"/>
              <a:t>Optimasi Manajemen Kurikulum Perguruan Tinggi melalui Sistem Terintegrasi Berbasis Graph Database dengan Pendekatan RDF</a:t>
            </a:r>
            <a:endParaRPr sz="2400"/>
          </a:p>
        </p:txBody>
      </p:sp>
      <p:sp>
        <p:nvSpPr>
          <p:cNvPr id="100" name="Google Shape;100;p25"/>
          <p:cNvSpPr txBox="1"/>
          <p:nvPr>
            <p:ph idx="1" type="subTitle"/>
          </p:nvPr>
        </p:nvSpPr>
        <p:spPr>
          <a:xfrm>
            <a:off x="311700" y="2254103"/>
            <a:ext cx="8520600" cy="1044902"/>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5091"/>
              <a:buNone/>
            </a:pPr>
            <a:r>
              <a:rPr lang="en"/>
              <a:t>Markus Leonard Wijaya - 2006473913</a:t>
            </a:r>
            <a:endParaRPr/>
          </a:p>
          <a:p>
            <a:pPr indent="0" lvl="0" marL="0" rtl="0" algn="ctr">
              <a:lnSpc>
                <a:spcPct val="100000"/>
              </a:lnSpc>
              <a:spcBef>
                <a:spcPts val="0"/>
              </a:spcBef>
              <a:spcAft>
                <a:spcPts val="0"/>
              </a:spcAft>
              <a:buSzPts val="5091"/>
              <a:buNone/>
            </a:pPr>
            <a:r>
              <a:t/>
            </a:r>
            <a:endParaRPr/>
          </a:p>
        </p:txBody>
      </p:sp>
      <p:sp>
        <p:nvSpPr>
          <p:cNvPr id="101" name="Google Shape;101;p25"/>
          <p:cNvSpPr txBox="1"/>
          <p:nvPr/>
        </p:nvSpPr>
        <p:spPr>
          <a:xfrm>
            <a:off x="565273" y="4031675"/>
            <a:ext cx="79194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Sumber Ide TA			: </a:t>
            </a:r>
            <a:r>
              <a:rPr lang="en"/>
              <a:t>Dosen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Nama Calon Pembimbing	: </a:t>
            </a:r>
            <a:r>
              <a:rPr lang="en"/>
              <a:t>Iis Afriyanti, S.Kom., M.Sc.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Lab Penelitian			: </a:t>
            </a:r>
            <a:r>
              <a:rPr lang="en"/>
              <a:t>PRICES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6"/>
          <p:cNvSpPr txBox="1"/>
          <p:nvPr>
            <p:ph type="title"/>
          </p:nvPr>
        </p:nvSpPr>
        <p:spPr>
          <a:xfrm>
            <a:off x="311700" y="220900"/>
            <a:ext cx="8520600" cy="1076272"/>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Lembar Pengesahan</a:t>
            </a:r>
            <a:endParaRPr/>
          </a:p>
        </p:txBody>
      </p:sp>
      <p:sp>
        <p:nvSpPr>
          <p:cNvPr id="107" name="Google Shape;10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lang="en"/>
              <a:t>1. Markus Leonard Wijaya/2006473913/085695775070/144</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lang="en"/>
              <a:t>Calon Pembimbing Tugas Akhir I	: </a:t>
            </a:r>
            <a:r>
              <a:rPr lang="en"/>
              <a:t>Iis Afriyanti, S.Kom., M.Sc.</a:t>
            </a:r>
            <a:r>
              <a:rPr lang="en"/>
              <a:t> (……………ttd………..)</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lang="en"/>
              <a:t>Calon Pembimbing Tugas Akhir II	: </a:t>
            </a:r>
            <a:r>
              <a:rPr lang="en"/>
              <a:t>Adila Alfa Krisnadhi, M.Sc.</a:t>
            </a:r>
            <a:r>
              <a:rPr lang="en"/>
              <a:t> (……………ttd…………)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latar belakang masalah </a:t>
            </a:r>
            <a:endParaRPr/>
          </a:p>
        </p:txBody>
      </p:sp>
      <p:sp>
        <p:nvSpPr>
          <p:cNvPr id="113" name="Google Shape;113;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a:solidFill>
                  <a:schemeClr val="dk1"/>
                </a:solidFill>
              </a:rPr>
              <a:t>Dokumen kurikulum perguruan tinggi saat ini kebanyakan masih berupa dokumen teks, dimana pengembangannya dan pengelolaannya masih dilakukan secara manual. Sebagai hasilnya, terkadang kurikulum tidak dapat beradaptasi dengan cepat terhadap perubahan kebutuhan dan tuntutan dunia industri, serta sulit untuk dilacak dan diperbarui secara efisien.</a:t>
            </a:r>
            <a:endParaRPr sz="17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rumusan masalah &amp; tujuan tugas akhir</a:t>
            </a:r>
            <a:endParaRPr/>
          </a:p>
        </p:txBody>
      </p:sp>
      <p:sp>
        <p:nvSpPr>
          <p:cNvPr id="119" name="Google Shape;119;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1200"/>
              </a:spcBef>
              <a:spcAft>
                <a:spcPts val="0"/>
              </a:spcAft>
              <a:buClr>
                <a:schemeClr val="dk1"/>
              </a:buClr>
              <a:buSzPct val="61111"/>
              <a:buFont typeface="Arial"/>
              <a:buNone/>
            </a:pPr>
            <a:r>
              <a:rPr lang="en">
                <a:solidFill>
                  <a:schemeClr val="dk1"/>
                </a:solidFill>
              </a:rPr>
              <a:t>Melalui pendekatan </a:t>
            </a:r>
            <a:r>
              <a:rPr i="1" lang="en">
                <a:solidFill>
                  <a:schemeClr val="dk1"/>
                </a:solidFill>
              </a:rPr>
              <a:t>Knowledge Graph</a:t>
            </a:r>
            <a:r>
              <a:rPr lang="en">
                <a:solidFill>
                  <a:schemeClr val="dk1"/>
                </a:solidFill>
              </a:rPr>
              <a:t>, penyusunan kurikulum tidak lagi hanya berbasis teks, namun menjadi representasi graf yang memungkinkan untuk melakukan analisis secara lebih kompleks. Misalnya, kurikulum dapat dianalisis untuk melihat keterkaitan antar mata kuliah, kecukupan kompetensi yang diajarkan, dan eksplorasi pola pengembangan karir mahasiswa. Dengan demikian, manajemen kurikulum tidak hanya bertujuan untuk kebutuhan administratif, namun juga turut mengoptimalkan pencapaian akademik dan profesional mahasiswa.</a:t>
            </a:r>
            <a:r>
              <a:rPr lang="en" u="sng">
                <a:solidFill>
                  <a:schemeClr val="hlink"/>
                </a:solidFill>
                <a:hlinkClick action="ppaction://hlinksldjump" r:id="rId3"/>
              </a:rPr>
              <a:t>[1]</a:t>
            </a:r>
            <a:r>
              <a:rPr lang="en" u="sng">
                <a:solidFill>
                  <a:schemeClr val="hlink"/>
                </a:solidFill>
                <a:hlinkClick action="ppaction://hlinksldjump" r:id="rId4"/>
              </a:rPr>
              <a:t>[2]</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Solusi tersebut dapat disempurnakan dengan mengembangkan suatu </a:t>
            </a:r>
            <a:r>
              <a:rPr i="1" lang="en">
                <a:solidFill>
                  <a:schemeClr val="dk1"/>
                </a:solidFill>
              </a:rPr>
              <a:t>user interface</a:t>
            </a:r>
            <a:r>
              <a:rPr lang="en">
                <a:solidFill>
                  <a:schemeClr val="dk1"/>
                </a:solidFill>
              </a:rPr>
              <a:t> di atas </a:t>
            </a:r>
            <a:r>
              <a:rPr i="1" lang="en">
                <a:solidFill>
                  <a:schemeClr val="dk1"/>
                </a:solidFill>
              </a:rPr>
              <a:t>database Knowledge Graph</a:t>
            </a:r>
            <a:r>
              <a:rPr lang="en">
                <a:solidFill>
                  <a:schemeClr val="dk1"/>
                </a:solidFill>
              </a:rPr>
              <a:t>, sehingga perguruan tinggi dapat menjadi lebih responsif terhadap dinamika tuntutan industri, efisien dalam pengelolaan kurikulum, dan memberikan pengalaman pendidikan yang lebih berharga bagi mahasiswa.</a:t>
            </a:r>
            <a:endParaRPr>
              <a:solidFill>
                <a:schemeClr val="dk1"/>
              </a:solidFill>
            </a:endParaRPr>
          </a:p>
          <a:p>
            <a:pPr indent="0" lvl="0" marL="0" rtl="0" algn="l">
              <a:lnSpc>
                <a:spcPct val="115000"/>
              </a:lnSpc>
              <a:spcBef>
                <a:spcPts val="1200"/>
              </a:spcBef>
              <a:spcAft>
                <a:spcPts val="0"/>
              </a:spcAft>
              <a:buSzPct val="100000"/>
              <a:buNone/>
            </a:pPr>
            <a:r>
              <a:t/>
            </a:r>
            <a:endParaRPr>
              <a:solidFill>
                <a:schemeClr val="dk1"/>
              </a:solidFill>
            </a:endParaRPr>
          </a:p>
          <a:p>
            <a:pPr indent="0" lvl="0" marL="0" rtl="0" algn="l">
              <a:lnSpc>
                <a:spcPct val="115000"/>
              </a:lnSpc>
              <a:spcBef>
                <a:spcPts val="1200"/>
              </a:spcBef>
              <a:spcAft>
                <a:spcPts val="1200"/>
              </a:spcAft>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metode pemecahan masalah</a:t>
            </a:r>
            <a:endParaRPr/>
          </a:p>
        </p:txBody>
      </p:sp>
      <p:sp>
        <p:nvSpPr>
          <p:cNvPr id="125" name="Google Shape;125;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Clr>
                <a:schemeClr val="dk1"/>
              </a:buClr>
              <a:buSzPts val="1700"/>
              <a:buChar char="-"/>
            </a:pPr>
            <a:r>
              <a:rPr lang="en" sz="1700">
                <a:solidFill>
                  <a:schemeClr val="dk1"/>
                </a:solidFill>
              </a:rPr>
              <a:t>Menyiapkan database dari ontologi yang sudah disiapkan</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Pengembangan fitur pengolahan data, i.e. membaca data, menambah data baru</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Pengembangan tampilan antarmuka</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Test penjaminan mutu</a:t>
            </a:r>
            <a:endParaRPr sz="17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rencana kegiatan dan waktu pelaksanaan</a:t>
            </a:r>
            <a:endParaRPr/>
          </a:p>
          <a:p>
            <a:pPr indent="0" lvl="0" marL="0" rtl="0" algn="l">
              <a:lnSpc>
                <a:spcPct val="100000"/>
              </a:lnSpc>
              <a:spcBef>
                <a:spcPts val="0"/>
              </a:spcBef>
              <a:spcAft>
                <a:spcPts val="0"/>
              </a:spcAft>
              <a:buSzPct val="111111"/>
              <a:buNone/>
            </a:pPr>
            <a:r>
              <a:t/>
            </a:r>
            <a:endParaRPr/>
          </a:p>
        </p:txBody>
      </p:sp>
      <p:sp>
        <p:nvSpPr>
          <p:cNvPr id="131" name="Google Shape;131;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&lt;</a:t>
            </a:r>
            <a:r>
              <a:rPr i="1" lang="en"/>
              <a:t>Jelaskan tahapan kegiatan yang akan dilakukan beserta waktu pelaksanaannya, bisa per pekan ataupun tanggal pelaksanaan setiap kegiatan tsb</a:t>
            </a:r>
            <a:r>
              <a:rPr lang="en"/>
              <a:t>&gt;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daftar referensi</a:t>
            </a:r>
            <a:endParaRPr/>
          </a:p>
        </p:txBody>
      </p:sp>
      <p:sp>
        <p:nvSpPr>
          <p:cNvPr id="137" name="Google Shape;137;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solidFill>
                  <a:schemeClr val="dk1"/>
                </a:solidFill>
                <a:latin typeface="Times New Roman"/>
                <a:ea typeface="Times New Roman"/>
                <a:cs typeface="Times New Roman"/>
                <a:sym typeface="Times New Roman"/>
              </a:rPr>
              <a:t>M. Zouri and A. Ferworn, "An Ontology-Based Approach for Curriculum Mapping in Higher Education," 2021 IEEE 11th Annual Computing and Communication Workshop and Conference (CCWC), NV, USA, 2021, pp. 0141-0147, doi: 10.1109/CCWC51732.2021.9376163.</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3" name="Google Shape;14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800"/>
              <a:buFont typeface="Arial"/>
              <a:buNone/>
            </a:pPr>
            <a:r>
              <a:rPr lang="en">
                <a:solidFill>
                  <a:schemeClr val="dk1"/>
                </a:solidFill>
                <a:latin typeface="Times New Roman"/>
                <a:ea typeface="Times New Roman"/>
                <a:cs typeface="Times New Roman"/>
                <a:sym typeface="Times New Roman"/>
              </a:rPr>
              <a:t>S. Aminah, I. Afriyanti and A. Krisnadhi, "Ontology-Based Approach for Academic Evaluation System," 2017 IEEE 33rd International Conference on Data Engineering (ICDE), San Diego, CA, USA, 2017, pp. 1569-1574, doi: 10.1109/ICDE.2017.229.</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