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9" r:id="rId5"/>
    <p:sldId id="265" r:id="rId6"/>
    <p:sldId id="260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oJHnqF79Zjga0KU7iTsQIiSOz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70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10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82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233/SW-20039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TVCG.2021.3114863" TargetMode="External"/><Relationship Id="rId4" Type="http://schemas.openxmlformats.org/officeDocument/2006/relationships/hyperlink" Target="https://doi.org/10.1016/S0169-023X(97)00056-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09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 dirty="0" err="1"/>
              <a:t>Pengembangan</a:t>
            </a:r>
            <a:r>
              <a:rPr lang="en-US" sz="3200" dirty="0"/>
              <a:t> dan </a:t>
            </a:r>
            <a:r>
              <a:rPr lang="en-US" sz="3200" dirty="0" err="1"/>
              <a:t>Populasi</a:t>
            </a:r>
            <a:r>
              <a:rPr lang="en-US" sz="3200" dirty="0"/>
              <a:t> </a:t>
            </a:r>
            <a:r>
              <a:rPr lang="en-US" sz="3200" dirty="0" err="1"/>
              <a:t>Ontologi</a:t>
            </a:r>
            <a:r>
              <a:rPr lang="en-US" sz="3200" dirty="0"/>
              <a:t> untuk </a:t>
            </a:r>
            <a:r>
              <a:rPr lang="en-US" sz="3200" dirty="0" err="1"/>
              <a:t>Peristiwa</a:t>
            </a:r>
            <a:r>
              <a:rPr lang="en-US" sz="3200" dirty="0"/>
              <a:t> dan </a:t>
            </a:r>
            <a:r>
              <a:rPr lang="en-US" sz="3200" dirty="0" err="1"/>
              <a:t>Tokoh</a:t>
            </a:r>
            <a:r>
              <a:rPr lang="en-US" sz="3200" dirty="0"/>
              <a:t> Sejarah di Indonesia: </a:t>
            </a:r>
            <a:r>
              <a:rPr lang="en-US" sz="3200" dirty="0" err="1"/>
              <a:t>Periode</a:t>
            </a:r>
            <a:r>
              <a:rPr lang="en-US" sz="3200" dirty="0"/>
              <a:t> Orde Baru</a:t>
            </a:r>
            <a:endParaRPr sz="3200"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254811"/>
            <a:ext cx="8520600" cy="63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-US" dirty="0">
                <a:solidFill>
                  <a:schemeClr val="tx1"/>
                </a:solidFill>
              </a:rPr>
              <a:t>Judah Ariesaka Magaini - 2006463042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12246" y="3921891"/>
            <a:ext cx="791950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Sumber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Ide TA		: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Dosen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Nama Calon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Pembimbing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	: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Adila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Alfa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Krisnadhi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S.Kom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., M.Sc.,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Ph.D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			  </a:t>
            </a:r>
            <a:r>
              <a:rPr lang="da-DK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Iis Afriyanti, S.Kom., M.Sc.</a:t>
            </a:r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		: IR/NLP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311700" y="220900"/>
            <a:ext cx="8520600" cy="10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Lembar </a:t>
            </a:r>
            <a:r>
              <a:rPr lang="en-US" dirty="0" err="1"/>
              <a:t>Pengesahan</a:t>
            </a:r>
            <a:endParaRPr dirty="0"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Nama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/NPM/</a:t>
            </a:r>
            <a:r>
              <a:rPr lang="en-US" dirty="0" err="1">
                <a:solidFill>
                  <a:schemeClr val="tx1"/>
                </a:solidFill>
              </a:rPr>
              <a:t>No.HP</a:t>
            </a:r>
            <a:r>
              <a:rPr lang="en-US" dirty="0">
                <a:solidFill>
                  <a:schemeClr val="tx1"/>
                </a:solidFill>
              </a:rPr>
              <a:t>/SKS </a:t>
            </a:r>
            <a:r>
              <a:rPr lang="en-US" dirty="0" err="1">
                <a:solidFill>
                  <a:schemeClr val="tx1"/>
                </a:solidFill>
              </a:rPr>
              <a:t>yangg</a:t>
            </a:r>
            <a:r>
              <a:rPr lang="en-US" dirty="0">
                <a:solidFill>
                  <a:schemeClr val="tx1"/>
                </a:solidFill>
              </a:rPr>
              <a:t> sudah </a:t>
            </a:r>
            <a:r>
              <a:rPr lang="en-US" dirty="0" err="1">
                <a:solidFill>
                  <a:schemeClr val="tx1"/>
                </a:solidFill>
              </a:rPr>
              <a:t>diperoleh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1. Judah Ariesaka Magaini/2006463042/087775743962/134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sv-SE" dirty="0">
                <a:solidFill>
                  <a:schemeClr val="tx1"/>
                </a:solidFill>
              </a:rPr>
              <a:t>Calon Pembimbing Tugas Akhir I	: Adila Alfa Krisnadhi, S.Kom., M.Sc., Ph.D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Calon </a:t>
            </a:r>
            <a:r>
              <a:rPr lang="en-US" dirty="0" err="1">
                <a:solidFill>
                  <a:schemeClr val="tx1"/>
                </a:solidFill>
              </a:rPr>
              <a:t>Pembimbing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Akhir II	: </a:t>
            </a:r>
            <a:r>
              <a:rPr lang="da-DK" dirty="0">
                <a:solidFill>
                  <a:schemeClr val="tx1"/>
                </a:solidFill>
              </a:rPr>
              <a:t>Iis Afriyanti, S.Kom., M.Sc.</a:t>
            </a:r>
            <a:endParaRPr lang="en-US"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sv-SE" dirty="0">
                <a:solidFill>
                  <a:schemeClr val="tx1"/>
                </a:solidFill>
              </a:rPr>
              <a:t>				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2F8CB4-0C9D-22DF-6F8D-D68A24E7C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41799"/>
              </p:ext>
            </p:extLst>
          </p:nvPr>
        </p:nvGraphicFramePr>
        <p:xfrm>
          <a:off x="311700" y="4279315"/>
          <a:ext cx="85206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1420657997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1544976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14300" indent="0" algn="ctr">
                        <a:buNone/>
                      </a:pPr>
                      <a:r>
                        <a:rPr lang="sv-SE" sz="1600" dirty="0">
                          <a:solidFill>
                            <a:schemeClr val="tx1"/>
                          </a:solidFill>
                        </a:rPr>
                        <a:t>Adila Alfa Krisnadhi, </a:t>
                      </a:r>
                    </a:p>
                    <a:p>
                      <a:pPr marL="114300" indent="0" algn="ctr">
                        <a:buNone/>
                      </a:pPr>
                      <a:r>
                        <a:rPr lang="sv-SE" sz="1600" dirty="0">
                          <a:solidFill>
                            <a:schemeClr val="tx1"/>
                          </a:solidFill>
                        </a:rPr>
                        <a:t>S.Kom., M.Sc., Ph.D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a-DK" sz="1600" dirty="0">
                          <a:solidFill>
                            <a:schemeClr val="tx1"/>
                          </a:solidFill>
                        </a:rPr>
                        <a:t>Iis Afriyanti, S.Kom., M.Sc.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465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err="1">
                <a:solidFill>
                  <a:schemeClr val="tx1"/>
                </a:solidFill>
              </a:rPr>
              <a:t>Latar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Belakang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D" sz="1200" dirty="0">
                <a:solidFill>
                  <a:schemeClr val="tx1"/>
                </a:solidFill>
              </a:rPr>
              <a:t>Indonesia </a:t>
            </a:r>
            <a:r>
              <a:rPr lang="en-ID" sz="1200" dirty="0" err="1">
                <a:solidFill>
                  <a:schemeClr val="tx1"/>
                </a:solidFill>
              </a:rPr>
              <a:t>memiliki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panjang</a:t>
            </a:r>
            <a:r>
              <a:rPr lang="en-ID" sz="1200" dirty="0">
                <a:solidFill>
                  <a:schemeClr val="tx1"/>
                </a:solidFill>
              </a:rPr>
              <a:t> dan kaya </a:t>
            </a:r>
            <a:r>
              <a:rPr lang="en-ID" sz="1200" dirty="0" err="1">
                <a:solidFill>
                  <a:schemeClr val="tx1"/>
                </a:solidFill>
              </a:rPr>
              <a:t>sebagai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sebuah</a:t>
            </a:r>
            <a:r>
              <a:rPr lang="en-ID" sz="1200" dirty="0">
                <a:solidFill>
                  <a:schemeClr val="tx1"/>
                </a:solidFill>
              </a:rPr>
              <a:t> negara. </a:t>
            </a:r>
            <a:r>
              <a:rPr lang="en-ID" sz="1200" dirty="0" err="1">
                <a:solidFill>
                  <a:schemeClr val="tx1"/>
                </a:solidFill>
              </a:rPr>
              <a:t>Sejak</a:t>
            </a:r>
            <a:r>
              <a:rPr lang="en-ID" sz="1200" dirty="0">
                <a:solidFill>
                  <a:schemeClr val="tx1"/>
                </a:solidFill>
              </a:rPr>
              <a:t> zaman </a:t>
            </a:r>
            <a:r>
              <a:rPr lang="en-ID" sz="1200" dirty="0" err="1">
                <a:solidFill>
                  <a:schemeClr val="tx1"/>
                </a:solidFill>
              </a:rPr>
              <a:t>kerajaan-kerajaan</a:t>
            </a:r>
            <a:r>
              <a:rPr lang="en-ID" sz="1200" dirty="0">
                <a:solidFill>
                  <a:schemeClr val="tx1"/>
                </a:solidFill>
              </a:rPr>
              <a:t> di Nusantara, </a:t>
            </a:r>
            <a:r>
              <a:rPr lang="en-ID" sz="1200" dirty="0" err="1">
                <a:solidFill>
                  <a:schemeClr val="tx1"/>
                </a:solidFill>
              </a:rPr>
              <a:t>kolonialisme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bangsa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Eropa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perjuangan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kemerdekaan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hingga</a:t>
            </a:r>
            <a:r>
              <a:rPr lang="en-ID" sz="1200" dirty="0">
                <a:solidFill>
                  <a:schemeClr val="tx1"/>
                </a:solidFill>
              </a:rPr>
              <a:t> masa </a:t>
            </a:r>
            <a:r>
              <a:rPr lang="en-ID" sz="1200" dirty="0" err="1">
                <a:solidFill>
                  <a:schemeClr val="tx1"/>
                </a:solidFill>
              </a:rPr>
              <a:t>pasca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kemerdekaan</a:t>
            </a:r>
            <a:r>
              <a:rPr lang="en-ID" sz="1200" dirty="0">
                <a:solidFill>
                  <a:schemeClr val="tx1"/>
                </a:solidFill>
              </a:rPr>
              <a:t>, Indonesia </a:t>
            </a:r>
            <a:r>
              <a:rPr lang="en-ID" sz="1200" dirty="0" err="1">
                <a:solidFill>
                  <a:schemeClr val="tx1"/>
                </a:solidFill>
              </a:rPr>
              <a:t>mengalami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berbagai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peristiwa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melibatkan</a:t>
            </a:r>
            <a:r>
              <a:rPr lang="en-ID" sz="1200" dirty="0">
                <a:solidFill>
                  <a:schemeClr val="tx1"/>
                </a:solidFill>
              </a:rPr>
              <a:t> para </a:t>
            </a:r>
            <a:r>
              <a:rPr lang="en-ID" sz="1200" dirty="0" err="1">
                <a:solidFill>
                  <a:schemeClr val="tx1"/>
                </a:solidFill>
              </a:rPr>
              <a:t>tokoh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penting</a:t>
            </a:r>
            <a:r>
              <a:rPr lang="en-ID" sz="1200" dirty="0">
                <a:solidFill>
                  <a:schemeClr val="tx1"/>
                </a:solidFill>
              </a:rPr>
              <a:t>. Akan </a:t>
            </a:r>
            <a:r>
              <a:rPr lang="en-ID" sz="1200" dirty="0" err="1">
                <a:solidFill>
                  <a:schemeClr val="tx1"/>
                </a:solidFill>
              </a:rPr>
              <a:t>tetapi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sebagian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mencakup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peristiwa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tokoh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terutama</a:t>
            </a:r>
            <a:r>
              <a:rPr lang="en-ID" sz="1200" dirty="0">
                <a:solidFill>
                  <a:schemeClr val="tx1"/>
                </a:solidFill>
              </a:rPr>
              <a:t> pada </a:t>
            </a:r>
            <a:r>
              <a:rPr lang="en-ID" sz="1200" dirty="0" err="1">
                <a:solidFill>
                  <a:schemeClr val="tx1"/>
                </a:solidFill>
              </a:rPr>
              <a:t>periode</a:t>
            </a:r>
            <a:r>
              <a:rPr lang="en-ID" sz="1200" dirty="0">
                <a:solidFill>
                  <a:schemeClr val="tx1"/>
                </a:solidFill>
              </a:rPr>
              <a:t> Orde Baru, </a:t>
            </a:r>
            <a:r>
              <a:rPr lang="en-ID" sz="1200" dirty="0" err="1">
                <a:solidFill>
                  <a:schemeClr val="tx1"/>
                </a:solidFill>
              </a:rPr>
              <a:t>seringkali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tersebar</a:t>
            </a:r>
            <a:r>
              <a:rPr lang="en-ID" sz="1200" dirty="0">
                <a:solidFill>
                  <a:schemeClr val="tx1"/>
                </a:solidFill>
              </a:rPr>
              <a:t> di </a:t>
            </a:r>
            <a:r>
              <a:rPr lang="en-ID" sz="1200" dirty="0" err="1">
                <a:solidFill>
                  <a:schemeClr val="tx1"/>
                </a:solidFill>
              </a:rPr>
              <a:t>berbagai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tempat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penyimpanan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termasuk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arsip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nasional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arsip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internasional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milik</a:t>
            </a:r>
            <a:r>
              <a:rPr lang="en-ID" sz="1200" dirty="0">
                <a:solidFill>
                  <a:schemeClr val="tx1"/>
                </a:solidFill>
              </a:rPr>
              <a:t> Belanda dan Australia </a:t>
            </a:r>
            <a:r>
              <a:rPr lang="en-ID" sz="1200" dirty="0" err="1">
                <a:solidFill>
                  <a:schemeClr val="tx1"/>
                </a:solidFill>
              </a:rPr>
              <a:t>dengan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penyajian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terbatas</a:t>
            </a:r>
            <a:r>
              <a:rPr lang="en-ID" sz="1200" dirty="0">
                <a:solidFill>
                  <a:schemeClr val="tx1"/>
                </a:solidFill>
              </a:rPr>
              <a:t>. </a:t>
            </a:r>
            <a:r>
              <a:rPr lang="en-ID" sz="1200" dirty="0" err="1">
                <a:solidFill>
                  <a:schemeClr val="tx1"/>
                </a:solidFill>
              </a:rPr>
              <a:t>Kondisi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b="1" dirty="0" err="1">
                <a:solidFill>
                  <a:schemeClr val="tx1"/>
                </a:solidFill>
              </a:rPr>
              <a:t>terpisah-pisah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dengan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keterbatasan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penyajian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menimbulkan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tantangan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bagi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individu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khususnya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sejarawan</a:t>
            </a:r>
            <a:r>
              <a:rPr lang="en-ID" sz="1200" dirty="0">
                <a:solidFill>
                  <a:schemeClr val="tx1"/>
                </a:solidFill>
              </a:rPr>
              <a:t>, yang </a:t>
            </a:r>
            <a:r>
              <a:rPr lang="en-ID" sz="1200" dirty="0" err="1">
                <a:solidFill>
                  <a:schemeClr val="tx1"/>
                </a:solidFill>
              </a:rPr>
              <a:t>ingin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mengakses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menganalisis</a:t>
            </a:r>
            <a:r>
              <a:rPr lang="en-ID" sz="1200" dirty="0">
                <a:solidFill>
                  <a:schemeClr val="tx1"/>
                </a:solidFill>
              </a:rPr>
              <a:t>, dan </a:t>
            </a:r>
            <a:r>
              <a:rPr lang="en-ID" sz="1200" dirty="0" err="1">
                <a:solidFill>
                  <a:schemeClr val="tx1"/>
                </a:solidFill>
              </a:rPr>
              <a:t>mengolah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Indonesia </a:t>
            </a:r>
            <a:r>
              <a:rPr lang="en-ID" sz="1200" dirty="0" err="1">
                <a:solidFill>
                  <a:schemeClr val="tx1"/>
                </a:solidFill>
              </a:rPr>
              <a:t>secara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utuh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D" sz="1200" dirty="0" err="1">
                <a:solidFill>
                  <a:schemeClr val="tx1"/>
                </a:solidFill>
              </a:rPr>
              <a:t>Untuk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mengatasi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permasalahan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tersebut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solusi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diusulkan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adalah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pembuatan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ontologi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representasi</a:t>
            </a:r>
            <a:r>
              <a:rPr lang="en-ID" sz="1200" dirty="0">
                <a:solidFill>
                  <a:schemeClr val="tx1"/>
                </a:solidFill>
              </a:rPr>
              <a:t> knowledge graph (KG) yang </a:t>
            </a:r>
            <a:r>
              <a:rPr lang="en-ID" sz="1200" dirty="0" err="1">
                <a:solidFill>
                  <a:schemeClr val="tx1"/>
                </a:solidFill>
              </a:rPr>
              <a:t>berisi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.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ilmu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komputer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ontologi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adalah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spesifikasi</a:t>
            </a:r>
            <a:r>
              <a:rPr lang="en-ID" sz="1200" dirty="0">
                <a:solidFill>
                  <a:schemeClr val="tx1"/>
                </a:solidFill>
              </a:rPr>
              <a:t> formal dan </a:t>
            </a:r>
            <a:r>
              <a:rPr lang="en-ID" sz="1200" dirty="0" err="1">
                <a:solidFill>
                  <a:schemeClr val="tx1"/>
                </a:solidFill>
              </a:rPr>
              <a:t>eksplisit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dari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konsep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disepakati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bersama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domain </a:t>
            </a:r>
            <a:r>
              <a:rPr lang="en-ID" sz="1200" dirty="0" err="1">
                <a:solidFill>
                  <a:schemeClr val="tx1"/>
                </a:solidFill>
              </a:rPr>
              <a:t>tertentu</a:t>
            </a:r>
            <a:r>
              <a:rPr lang="en-ID" sz="1200" dirty="0">
                <a:solidFill>
                  <a:schemeClr val="tx1"/>
                </a:solidFill>
              </a:rPr>
              <a:t> (Studer et al. 1998). </a:t>
            </a:r>
            <a:r>
              <a:rPr lang="en-ID" sz="1200" dirty="0" err="1">
                <a:solidFill>
                  <a:schemeClr val="tx1"/>
                </a:solidFill>
              </a:rPr>
              <a:t>Karakteristik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tersebut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memungkinkan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manusia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mesin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untuk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memahami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secara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bersama-sama</a:t>
            </a:r>
            <a:r>
              <a:rPr lang="en-ID" sz="1200" dirty="0">
                <a:solidFill>
                  <a:schemeClr val="tx1"/>
                </a:solidFill>
              </a:rPr>
              <a:t>. </a:t>
            </a:r>
            <a:r>
              <a:rPr lang="en-ID" sz="1200" dirty="0" err="1">
                <a:solidFill>
                  <a:schemeClr val="tx1"/>
                </a:solidFill>
              </a:rPr>
              <a:t>Dengan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representasi</a:t>
            </a:r>
            <a:r>
              <a:rPr lang="en-ID" sz="1200" dirty="0">
                <a:solidFill>
                  <a:schemeClr val="tx1"/>
                </a:solidFill>
              </a:rPr>
              <a:t> KG, </a:t>
            </a:r>
            <a:r>
              <a:rPr lang="en-ID" sz="1200" dirty="0" err="1">
                <a:solidFill>
                  <a:schemeClr val="tx1"/>
                </a:solidFill>
              </a:rPr>
              <a:t>ontologi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dapat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menyatukan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menghubungkan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peristiwa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tokoh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dari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berbagai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sumber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secara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semantik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sehingga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tersebut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menjadi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lebih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harmonis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b="1" dirty="0" err="1">
                <a:solidFill>
                  <a:schemeClr val="tx1"/>
                </a:solidFill>
              </a:rPr>
              <a:t>memudahkan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akses</a:t>
            </a:r>
            <a:r>
              <a:rPr lang="en-ID" sz="1200" b="1" dirty="0">
                <a:solidFill>
                  <a:schemeClr val="tx1"/>
                </a:solidFill>
              </a:rPr>
              <a:t>, </a:t>
            </a:r>
            <a:r>
              <a:rPr lang="en-ID" sz="1200" b="1" dirty="0" err="1">
                <a:solidFill>
                  <a:schemeClr val="tx1"/>
                </a:solidFill>
              </a:rPr>
              <a:t>pengolahan</a:t>
            </a:r>
            <a:r>
              <a:rPr lang="en-ID" sz="1200" b="1" dirty="0">
                <a:solidFill>
                  <a:schemeClr val="tx1"/>
                </a:solidFill>
              </a:rPr>
              <a:t>, dan </a:t>
            </a:r>
            <a:r>
              <a:rPr lang="en-ID" sz="1200" b="1" dirty="0" err="1">
                <a:solidFill>
                  <a:schemeClr val="tx1"/>
                </a:solidFill>
              </a:rPr>
              <a:t>analisis</a:t>
            </a:r>
            <a:r>
              <a:rPr lang="en-ID" sz="1200" b="1" dirty="0">
                <a:solidFill>
                  <a:schemeClr val="tx1"/>
                </a:solidFill>
              </a:rPr>
              <a:t> data yang </a:t>
            </a:r>
            <a:r>
              <a:rPr lang="en-ID" sz="1200" b="1" dirty="0" err="1">
                <a:solidFill>
                  <a:schemeClr val="tx1"/>
                </a:solidFill>
              </a:rPr>
              <a:t>lebih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efisien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seperti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telah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dilakukan</a:t>
            </a:r>
            <a:r>
              <a:rPr lang="en-ID" sz="1200" dirty="0">
                <a:solidFill>
                  <a:schemeClr val="tx1"/>
                </a:solidFill>
              </a:rPr>
              <a:t> pada </a:t>
            </a:r>
            <a:r>
              <a:rPr lang="en-ID" sz="1200" dirty="0" err="1">
                <a:solidFill>
                  <a:schemeClr val="tx1"/>
                </a:solidFill>
              </a:rPr>
              <a:t>ontologi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tentang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Perang</a:t>
            </a:r>
            <a:r>
              <a:rPr lang="en-ID" sz="1200" dirty="0">
                <a:solidFill>
                  <a:schemeClr val="tx1"/>
                </a:solidFill>
              </a:rPr>
              <a:t> Dunia 1 yang </a:t>
            </a:r>
            <a:r>
              <a:rPr lang="en-ID" sz="1200" dirty="0" err="1">
                <a:solidFill>
                  <a:schemeClr val="tx1"/>
                </a:solidFill>
              </a:rPr>
              <a:t>bernama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WarSampo</a:t>
            </a:r>
            <a:r>
              <a:rPr lang="en-ID" sz="1200" dirty="0">
                <a:solidFill>
                  <a:schemeClr val="tx1"/>
                </a:solidFill>
              </a:rPr>
              <a:t> (Koho et al. 2020). </a:t>
            </a:r>
            <a:r>
              <a:rPr lang="en-ID" sz="1200" dirty="0" err="1">
                <a:solidFill>
                  <a:schemeClr val="tx1"/>
                </a:solidFill>
              </a:rPr>
              <a:t>Selanjutnya</a:t>
            </a:r>
            <a:r>
              <a:rPr lang="en-ID" sz="1200" dirty="0">
                <a:solidFill>
                  <a:schemeClr val="tx1"/>
                </a:solidFill>
              </a:rPr>
              <a:t>, data </a:t>
            </a:r>
            <a:r>
              <a:rPr lang="en-ID" sz="1200" dirty="0" err="1">
                <a:solidFill>
                  <a:schemeClr val="tx1"/>
                </a:solidFill>
              </a:rPr>
              <a:t>tersebut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dapat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disajikan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secara</a:t>
            </a:r>
            <a:r>
              <a:rPr lang="en-ID" sz="1200" dirty="0">
                <a:solidFill>
                  <a:schemeClr val="tx1"/>
                </a:solidFill>
              </a:rPr>
              <a:t> visual </a:t>
            </a:r>
            <a:r>
              <a:rPr lang="en-ID" sz="1200" dirty="0" err="1">
                <a:solidFill>
                  <a:schemeClr val="tx1"/>
                </a:solidFill>
              </a:rPr>
              <a:t>dengan</a:t>
            </a:r>
            <a:r>
              <a:rPr lang="en-ID" sz="1200" dirty="0">
                <a:solidFill>
                  <a:schemeClr val="tx1"/>
                </a:solidFill>
              </a:rPr>
              <a:t> format yang </a:t>
            </a:r>
            <a:r>
              <a:rPr lang="en-ID" sz="1200" dirty="0" err="1">
                <a:solidFill>
                  <a:schemeClr val="tx1"/>
                </a:solidFill>
              </a:rPr>
              <a:t>sesuai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kebutuhan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membantu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sejarawan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menggunakan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. </a:t>
            </a:r>
            <a:r>
              <a:rPr lang="en-ID" sz="1200" dirty="0" err="1">
                <a:solidFill>
                  <a:schemeClr val="tx1"/>
                </a:solidFill>
              </a:rPr>
              <a:t>Penelitian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i="1" dirty="0">
                <a:solidFill>
                  <a:schemeClr val="tx1"/>
                </a:solidFill>
              </a:rPr>
              <a:t>tools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mendukung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visualisasi</a:t>
            </a:r>
            <a:r>
              <a:rPr lang="en-ID" sz="1200" dirty="0">
                <a:solidFill>
                  <a:schemeClr val="tx1"/>
                </a:solidFill>
              </a:rPr>
              <a:t> KG, </a:t>
            </a:r>
            <a:r>
              <a:rPr lang="en-ID" sz="1200" dirty="0" err="1">
                <a:solidFill>
                  <a:schemeClr val="tx1"/>
                </a:solidFill>
              </a:rPr>
              <a:t>seperti</a:t>
            </a:r>
            <a:r>
              <a:rPr lang="en-ID" sz="1200" dirty="0">
                <a:solidFill>
                  <a:schemeClr val="tx1"/>
                </a:solidFill>
              </a:rPr>
              <a:t> KG4Vis, </a:t>
            </a:r>
            <a:r>
              <a:rPr lang="en-ID" sz="1200" dirty="0" err="1">
                <a:solidFill>
                  <a:schemeClr val="tx1"/>
                </a:solidFill>
              </a:rPr>
              <a:t>semakin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memudahkan</a:t>
            </a:r>
            <a:r>
              <a:rPr lang="en-ID" sz="1200" dirty="0">
                <a:solidFill>
                  <a:schemeClr val="tx1"/>
                </a:solidFill>
              </a:rPr>
              <a:t> proses </a:t>
            </a:r>
            <a:r>
              <a:rPr lang="en-ID" sz="1200" dirty="0" err="1">
                <a:solidFill>
                  <a:schemeClr val="tx1"/>
                </a:solidFill>
              </a:rPr>
              <a:t>ini</a:t>
            </a:r>
            <a:r>
              <a:rPr lang="en-ID" sz="1200" dirty="0">
                <a:solidFill>
                  <a:schemeClr val="tx1"/>
                </a:solidFill>
              </a:rPr>
              <a:t> (Li et al. 2022).</a:t>
            </a:r>
          </a:p>
        </p:txBody>
      </p:sp>
    </p:spTree>
    <p:extLst>
      <p:ext uri="{BB962C8B-B14F-4D97-AF65-F5344CB8AC3E}">
        <p14:creationId xmlns:p14="http://schemas.microsoft.com/office/powerpoint/2010/main" val="250715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Bagaimana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rancangan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ontologi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tepat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untuk data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peristiwa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tokoh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sejarah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Indonesia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selama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periode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Orde Baru?</a:t>
            </a:r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Bagaimana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mengubah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dari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berbagai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sumber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data, </a:t>
            </a:r>
            <a:r>
              <a:rPr lang="en-US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baik yang </a:t>
            </a:r>
            <a:r>
              <a:rPr lang="en-US" b="1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terstruktur</a:t>
            </a:r>
            <a:r>
              <a:rPr lang="en-US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maupun</a:t>
            </a:r>
            <a:r>
              <a:rPr lang="en-US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tidak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, ke dalam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bentuk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knowledge graph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untuk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mempopulasikan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ontologi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telah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dirancang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dengan data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peristiwa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tokoh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sejarah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Indonesia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selama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periode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Orde Baru?</a:t>
            </a:r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Bagaimana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menyajikan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data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peristiwa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tokoh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Se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jarah Indonesia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selama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periode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Orde Baru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sesuai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dengan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sejarawan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?</a:t>
            </a:r>
            <a:endParaRPr lang="en-US" sz="180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Akhir</a:t>
            </a:r>
            <a:endParaRPr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Mengembangkan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rancangan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ontologi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untuk data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peristiwa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tokoh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sejarah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Indonesia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selama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periode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Orde Baru.</a:t>
            </a:r>
          </a:p>
          <a:p>
            <a:pPr marL="342900">
              <a:buClrTx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Mengubah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dari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berbagai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sumber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data,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baik yang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terstruktur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maupun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tidak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ke dalam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bentuk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knowledge graph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untuk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mempopulasikan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ontologi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telah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dirancang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dengan data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peristiwa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tokoh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sejarah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Indonesia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selama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periode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Orde Baru.</a:t>
            </a:r>
          </a:p>
          <a:p>
            <a:pPr marL="342900">
              <a:buClrTx/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Menyajikan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data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peristiwa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tokoh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jarah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Indonesia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selama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periode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Orde Baru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sesuai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dengan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sejarawan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  <a:endParaRPr lang="en-US" sz="180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592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000" dirty="0">
                <a:solidFill>
                  <a:schemeClr val="tx1"/>
                </a:solidFill>
              </a:rPr>
              <a:t>Berikut </a:t>
            </a:r>
            <a:r>
              <a:rPr lang="en-US" sz="1000" dirty="0" err="1">
                <a:solidFill>
                  <a:schemeClr val="tx1"/>
                </a:solidFill>
              </a:rPr>
              <a:t>adalah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tahapan</a:t>
            </a:r>
            <a:r>
              <a:rPr lang="en-US" sz="1000" dirty="0">
                <a:solidFill>
                  <a:schemeClr val="tx1"/>
                </a:solidFill>
              </a:rPr>
              <a:t> untuk </a:t>
            </a:r>
            <a:r>
              <a:rPr lang="en-US" sz="1000" dirty="0" err="1">
                <a:solidFill>
                  <a:schemeClr val="tx1"/>
                </a:solidFill>
              </a:rPr>
              <a:t>mengembangkan</a:t>
            </a:r>
            <a:r>
              <a:rPr lang="en-US" sz="1000" dirty="0">
                <a:solidFill>
                  <a:schemeClr val="tx1"/>
                </a:solidFill>
              </a:rPr>
              <a:t> dan </a:t>
            </a:r>
            <a:r>
              <a:rPr lang="en-US" sz="1000" dirty="0" err="1">
                <a:solidFill>
                  <a:schemeClr val="tx1"/>
                </a:solidFill>
              </a:rPr>
              <a:t>mempopulasikan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ontologi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sejarah</a:t>
            </a:r>
            <a:r>
              <a:rPr lang="en-US" sz="1000" dirty="0">
                <a:solidFill>
                  <a:schemeClr val="tx1"/>
                </a:solidFill>
              </a:rPr>
              <a:t> Indonesia </a:t>
            </a:r>
            <a:r>
              <a:rPr lang="en-US" sz="1000" dirty="0" err="1">
                <a:solidFill>
                  <a:schemeClr val="tx1"/>
                </a:solidFill>
              </a:rPr>
              <a:t>selama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periode</a:t>
            </a:r>
            <a:r>
              <a:rPr lang="en-US" sz="1000" dirty="0">
                <a:solidFill>
                  <a:schemeClr val="tx1"/>
                </a:solidFill>
              </a:rPr>
              <a:t> Orde Baru.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AutoNum type="arabicPeriod"/>
            </a:pPr>
            <a:r>
              <a:rPr lang="en-US" sz="1000" b="1" dirty="0" err="1">
                <a:solidFill>
                  <a:schemeClr val="tx1"/>
                </a:solidFill>
              </a:rPr>
              <a:t>Studi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literatur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Melakukan </a:t>
            </a:r>
            <a:r>
              <a:rPr lang="en-US" sz="1000" dirty="0" err="1">
                <a:solidFill>
                  <a:schemeClr val="tx1"/>
                </a:solidFill>
              </a:rPr>
              <a:t>studi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literatur</a:t>
            </a:r>
            <a:r>
              <a:rPr lang="en-US" sz="1000" dirty="0">
                <a:solidFill>
                  <a:schemeClr val="tx1"/>
                </a:solidFill>
              </a:rPr>
              <a:t> untuk </a:t>
            </a:r>
            <a:r>
              <a:rPr lang="en-US" sz="1000" b="1" dirty="0" err="1">
                <a:solidFill>
                  <a:schemeClr val="tx1"/>
                </a:solidFill>
              </a:rPr>
              <a:t>mencari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ontologi</a:t>
            </a:r>
            <a:r>
              <a:rPr lang="en-US" sz="1000" b="1" dirty="0">
                <a:solidFill>
                  <a:schemeClr val="tx1"/>
                </a:solidFill>
              </a:rPr>
              <a:t> atau </a:t>
            </a:r>
            <a:r>
              <a:rPr lang="en-US" sz="1000" b="1" i="1" dirty="0">
                <a:solidFill>
                  <a:schemeClr val="tx1"/>
                </a:solidFill>
              </a:rPr>
              <a:t>vocabulary</a:t>
            </a:r>
            <a:r>
              <a:rPr lang="en-US" sz="1000" b="1" dirty="0">
                <a:solidFill>
                  <a:schemeClr val="tx1"/>
                </a:solidFill>
              </a:rPr>
              <a:t> yang </a:t>
            </a:r>
            <a:r>
              <a:rPr lang="en-US" sz="1000" b="1" dirty="0" err="1">
                <a:solidFill>
                  <a:schemeClr val="tx1"/>
                </a:solidFill>
              </a:rPr>
              <a:t>telah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ada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sebagai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referensi</a:t>
            </a:r>
            <a:r>
              <a:rPr lang="en-US" sz="1000" dirty="0">
                <a:solidFill>
                  <a:schemeClr val="tx1"/>
                </a:solidFill>
              </a:rPr>
              <a:t> atau </a:t>
            </a:r>
            <a:r>
              <a:rPr lang="en-US" sz="1000" dirty="0" err="1">
                <a:solidFill>
                  <a:schemeClr val="tx1"/>
                </a:solidFill>
              </a:rPr>
              <a:t>acuan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awal</a:t>
            </a:r>
            <a:r>
              <a:rPr lang="en-US" sz="1000" dirty="0">
                <a:solidFill>
                  <a:schemeClr val="tx1"/>
                </a:solidFill>
              </a:rPr>
              <a:t> dalam </a:t>
            </a:r>
            <a:r>
              <a:rPr lang="en-US" sz="1000" dirty="0" err="1">
                <a:solidFill>
                  <a:schemeClr val="tx1"/>
                </a:solidFill>
              </a:rPr>
              <a:t>mengembangkan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ontologi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peristiwa</a:t>
            </a:r>
            <a:r>
              <a:rPr lang="en-US" sz="1000" dirty="0">
                <a:solidFill>
                  <a:schemeClr val="tx1"/>
                </a:solidFill>
              </a:rPr>
              <a:t> dan </a:t>
            </a:r>
            <a:r>
              <a:rPr lang="en-US" sz="1000" dirty="0" err="1">
                <a:solidFill>
                  <a:schemeClr val="tx1"/>
                </a:solidFill>
              </a:rPr>
              <a:t>tokoh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sejarah</a:t>
            </a:r>
            <a:r>
              <a:rPr lang="en-US" sz="1000" dirty="0">
                <a:solidFill>
                  <a:schemeClr val="tx1"/>
                </a:solidFill>
              </a:rPr>
              <a:t> Indonesia dalam </a:t>
            </a:r>
            <a:r>
              <a:rPr lang="en-US" sz="1000" dirty="0" err="1">
                <a:solidFill>
                  <a:schemeClr val="tx1"/>
                </a:solidFill>
              </a:rPr>
              <a:t>periode</a:t>
            </a:r>
            <a:r>
              <a:rPr lang="en-US" sz="1000" dirty="0">
                <a:solidFill>
                  <a:schemeClr val="tx1"/>
                </a:solidFill>
              </a:rPr>
              <a:t> Orde Baru.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AutoNum type="arabicPeriod"/>
            </a:pPr>
            <a:r>
              <a:rPr lang="en-US" sz="1000" b="1" dirty="0" err="1">
                <a:solidFill>
                  <a:schemeClr val="tx1"/>
                </a:solidFill>
              </a:rPr>
              <a:t>Mengembangkan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ontologi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Mengembangkan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ontologi</a:t>
            </a:r>
            <a:r>
              <a:rPr lang="en-US" sz="1000" dirty="0">
                <a:solidFill>
                  <a:schemeClr val="tx1"/>
                </a:solidFill>
              </a:rPr>
              <a:t> atau </a:t>
            </a:r>
            <a:r>
              <a:rPr lang="en-US" sz="1000" i="1" dirty="0">
                <a:solidFill>
                  <a:schemeClr val="tx1"/>
                </a:solidFill>
              </a:rPr>
              <a:t>vocabulary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peristiwa</a:t>
            </a:r>
            <a:r>
              <a:rPr lang="en-US" sz="1000" dirty="0">
                <a:solidFill>
                  <a:schemeClr val="tx1"/>
                </a:solidFill>
              </a:rPr>
              <a:t> dan </a:t>
            </a:r>
            <a:r>
              <a:rPr lang="en-US" sz="1000" dirty="0" err="1">
                <a:solidFill>
                  <a:schemeClr val="tx1"/>
                </a:solidFill>
              </a:rPr>
              <a:t>tokoh</a:t>
            </a:r>
            <a:r>
              <a:rPr lang="en-US" sz="1000" dirty="0">
                <a:solidFill>
                  <a:schemeClr val="tx1"/>
                </a:solidFill>
              </a:rPr>
              <a:t> Sejarah Indonesia </a:t>
            </a:r>
            <a:r>
              <a:rPr lang="en-US" sz="1000" dirty="0" err="1">
                <a:solidFill>
                  <a:schemeClr val="tx1"/>
                </a:solidFill>
              </a:rPr>
              <a:t>selama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periode</a:t>
            </a:r>
            <a:r>
              <a:rPr lang="en-US" sz="1000" dirty="0">
                <a:solidFill>
                  <a:schemeClr val="tx1"/>
                </a:solidFill>
              </a:rPr>
              <a:t> Orde Baru dengan </a:t>
            </a:r>
            <a:r>
              <a:rPr lang="en-US" sz="1000" b="1" dirty="0" err="1">
                <a:solidFill>
                  <a:schemeClr val="tx1"/>
                </a:solidFill>
              </a:rPr>
              <a:t>menggunakan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kembali</a:t>
            </a:r>
            <a:r>
              <a:rPr lang="en-US" sz="1000" b="1" dirty="0">
                <a:solidFill>
                  <a:schemeClr val="tx1"/>
                </a:solidFill>
              </a:rPr>
              <a:t> dan </a:t>
            </a:r>
            <a:r>
              <a:rPr lang="en-US" sz="1000" b="1" dirty="0" err="1">
                <a:solidFill>
                  <a:schemeClr val="tx1"/>
                </a:solidFill>
              </a:rPr>
              <a:t>memodifikasi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ontologi</a:t>
            </a:r>
            <a:r>
              <a:rPr lang="en-US" sz="1000" b="1" dirty="0">
                <a:solidFill>
                  <a:schemeClr val="tx1"/>
                </a:solidFill>
              </a:rPr>
              <a:t> yang </a:t>
            </a:r>
            <a:r>
              <a:rPr lang="en-US" sz="1000" b="1" dirty="0" err="1">
                <a:solidFill>
                  <a:schemeClr val="tx1"/>
                </a:solidFill>
              </a:rPr>
              <a:t>telah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ada</a:t>
            </a:r>
            <a:r>
              <a:rPr lang="en-US" sz="1000" dirty="0">
                <a:solidFill>
                  <a:schemeClr val="tx1"/>
                </a:solidFill>
              </a:rPr>
              <a:t>. Dalam </a:t>
            </a:r>
            <a:r>
              <a:rPr lang="en-US" sz="1000" dirty="0" err="1">
                <a:solidFill>
                  <a:schemeClr val="tx1"/>
                </a:solidFill>
              </a:rPr>
              <a:t>tahap</a:t>
            </a:r>
            <a:r>
              <a:rPr lang="en-US" sz="1000" dirty="0">
                <a:solidFill>
                  <a:schemeClr val="tx1"/>
                </a:solidFill>
              </a:rPr>
              <a:t> ini, </a:t>
            </a:r>
            <a:r>
              <a:rPr lang="en-US" sz="1000" dirty="0" err="1">
                <a:solidFill>
                  <a:schemeClr val="tx1"/>
                </a:solidFill>
              </a:rPr>
              <a:t>ontologi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diwujudkan</a:t>
            </a:r>
            <a:r>
              <a:rPr lang="en-US" sz="1000" dirty="0">
                <a:solidFill>
                  <a:schemeClr val="tx1"/>
                </a:solidFill>
              </a:rPr>
              <a:t> dalam </a:t>
            </a:r>
            <a:r>
              <a:rPr lang="en-US" sz="1000" dirty="0" err="1">
                <a:solidFill>
                  <a:schemeClr val="tx1"/>
                </a:solidFill>
              </a:rPr>
              <a:t>bentuk</a:t>
            </a:r>
            <a:r>
              <a:rPr lang="en-US" sz="1000" dirty="0">
                <a:solidFill>
                  <a:schemeClr val="tx1"/>
                </a:solidFill>
              </a:rPr>
              <a:t> KG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dengan </a:t>
            </a:r>
            <a:r>
              <a:rPr lang="en-US" sz="1000" dirty="0" err="1">
                <a:solidFill>
                  <a:schemeClr val="tx1"/>
                </a:solidFill>
              </a:rPr>
              <a:t>menggunakan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bahasa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pemodelan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ontologi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seperti</a:t>
            </a:r>
            <a:r>
              <a:rPr lang="en-US" sz="1000" dirty="0">
                <a:solidFill>
                  <a:schemeClr val="tx1"/>
                </a:solidFill>
              </a:rPr>
              <a:t> RDF dan </a:t>
            </a:r>
            <a:r>
              <a:rPr lang="en-US" sz="1000" dirty="0" err="1">
                <a:solidFill>
                  <a:schemeClr val="tx1"/>
                </a:solidFill>
              </a:rPr>
              <a:t>aplikasi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pendukung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seperti</a:t>
            </a:r>
            <a:r>
              <a:rPr lang="en-US" sz="1000" dirty="0">
                <a:solidFill>
                  <a:schemeClr val="tx1"/>
                </a:solidFill>
              </a:rPr>
              <a:t> Protégé dan </a:t>
            </a:r>
            <a:r>
              <a:rPr lang="en-US" sz="1000" dirty="0" err="1">
                <a:solidFill>
                  <a:schemeClr val="tx1"/>
                </a:solidFill>
              </a:rPr>
              <a:t>sejenisnya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AutoNum type="arabicPeriod"/>
            </a:pPr>
            <a:r>
              <a:rPr lang="en-US" sz="1000" b="1" dirty="0" err="1">
                <a:solidFill>
                  <a:schemeClr val="tx1"/>
                </a:solidFill>
              </a:rPr>
              <a:t>Populasi</a:t>
            </a:r>
            <a:r>
              <a:rPr lang="en-US" sz="1000" b="1" dirty="0">
                <a:solidFill>
                  <a:schemeClr val="tx1"/>
                </a:solidFill>
              </a:rPr>
              <a:t> data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Mengumpulkan</a:t>
            </a:r>
            <a:r>
              <a:rPr lang="en-US" sz="1000" dirty="0">
                <a:solidFill>
                  <a:schemeClr val="tx1"/>
                </a:solidFill>
              </a:rPr>
              <a:t> data </a:t>
            </a:r>
            <a:r>
              <a:rPr lang="en-US" sz="1000" dirty="0" err="1">
                <a:solidFill>
                  <a:schemeClr val="tx1"/>
                </a:solidFill>
              </a:rPr>
              <a:t>peristiwa</a:t>
            </a:r>
            <a:r>
              <a:rPr lang="en-US" sz="1000" dirty="0">
                <a:solidFill>
                  <a:schemeClr val="tx1"/>
                </a:solidFill>
              </a:rPr>
              <a:t> dan </a:t>
            </a:r>
            <a:r>
              <a:rPr lang="en-US" sz="1000" dirty="0" err="1">
                <a:solidFill>
                  <a:schemeClr val="tx1"/>
                </a:solidFill>
              </a:rPr>
              <a:t>tokoh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sejarah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selama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periode</a:t>
            </a:r>
            <a:r>
              <a:rPr lang="en-US" sz="1000" dirty="0">
                <a:solidFill>
                  <a:schemeClr val="tx1"/>
                </a:solidFill>
              </a:rPr>
              <a:t> Orde Baru </a:t>
            </a:r>
            <a:r>
              <a:rPr lang="en-US" sz="1000" dirty="0" err="1">
                <a:solidFill>
                  <a:schemeClr val="tx1"/>
                </a:solidFill>
              </a:rPr>
              <a:t>dari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berbagai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sumber</a:t>
            </a:r>
            <a:r>
              <a:rPr lang="en-US" sz="1000" dirty="0">
                <a:solidFill>
                  <a:schemeClr val="tx1"/>
                </a:solidFill>
              </a:rPr>
              <a:t> data, </a:t>
            </a:r>
            <a:r>
              <a:rPr lang="en-US" sz="1000" b="1" dirty="0">
                <a:solidFill>
                  <a:schemeClr val="tx1"/>
                </a:solidFill>
              </a:rPr>
              <a:t>baik yang </a:t>
            </a:r>
            <a:r>
              <a:rPr lang="en-US" sz="1000" b="1" dirty="0" err="1">
                <a:solidFill>
                  <a:schemeClr val="tx1"/>
                </a:solidFill>
              </a:rPr>
              <a:t>terstruktur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maupun</a:t>
            </a:r>
            <a:r>
              <a:rPr lang="en-US" sz="1000" b="1" dirty="0">
                <a:solidFill>
                  <a:schemeClr val="tx1"/>
                </a:solidFill>
              </a:rPr>
              <a:t> tidak </a:t>
            </a:r>
            <a:r>
              <a:rPr lang="en-US" sz="1000" b="1" dirty="0" err="1">
                <a:solidFill>
                  <a:schemeClr val="tx1"/>
                </a:solidFill>
              </a:rPr>
              <a:t>terstruktur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seperti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arsip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nasional</a:t>
            </a:r>
            <a:r>
              <a:rPr lang="en-US" sz="1000" b="1" dirty="0">
                <a:solidFill>
                  <a:schemeClr val="tx1"/>
                </a:solidFill>
              </a:rPr>
              <a:t>, </a:t>
            </a:r>
            <a:r>
              <a:rPr lang="en-US" sz="1000" b="1" dirty="0" err="1">
                <a:solidFill>
                  <a:schemeClr val="tx1"/>
                </a:solidFill>
              </a:rPr>
              <a:t>artikel</a:t>
            </a:r>
            <a:r>
              <a:rPr lang="en-US" sz="1000" b="1" dirty="0">
                <a:solidFill>
                  <a:schemeClr val="tx1"/>
                </a:solidFill>
              </a:rPr>
              <a:t>, Britannica, </a:t>
            </a:r>
            <a:r>
              <a:rPr lang="en-US" sz="1000" b="1" dirty="0" err="1">
                <a:solidFill>
                  <a:schemeClr val="tx1"/>
                </a:solidFill>
              </a:rPr>
              <a:t>Wikidata</a:t>
            </a:r>
            <a:r>
              <a:rPr lang="en-US" sz="1000" b="1" dirty="0">
                <a:solidFill>
                  <a:schemeClr val="tx1"/>
                </a:solidFill>
              </a:rPr>
              <a:t> dan </a:t>
            </a:r>
            <a:r>
              <a:rPr lang="en-US" sz="1000" b="1" dirty="0" err="1">
                <a:solidFill>
                  <a:schemeClr val="tx1"/>
                </a:solidFill>
              </a:rPr>
              <a:t>DBPedia</a:t>
            </a:r>
            <a:r>
              <a:rPr lang="en-US" sz="1000" dirty="0">
                <a:solidFill>
                  <a:schemeClr val="tx1"/>
                </a:solidFill>
              </a:rPr>
              <a:t>. Data </a:t>
            </a:r>
            <a:r>
              <a:rPr lang="en-US" sz="1000" dirty="0" err="1">
                <a:solidFill>
                  <a:schemeClr val="tx1"/>
                </a:solidFill>
              </a:rPr>
              <a:t>tersebut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kemudian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ditransformasikan</a:t>
            </a:r>
            <a:r>
              <a:rPr lang="en-US" sz="1000" dirty="0">
                <a:solidFill>
                  <a:schemeClr val="tx1"/>
                </a:solidFill>
              </a:rPr>
              <a:t> ke dalam KG yang </a:t>
            </a:r>
            <a:r>
              <a:rPr lang="en-US" sz="1000" dirty="0" err="1">
                <a:solidFill>
                  <a:schemeClr val="tx1"/>
                </a:solidFill>
              </a:rPr>
              <a:t>telah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dirancang</a:t>
            </a:r>
            <a:r>
              <a:rPr lang="en-US" sz="1000" dirty="0">
                <a:solidFill>
                  <a:schemeClr val="tx1"/>
                </a:solidFill>
              </a:rPr>
              <a:t> dengan </a:t>
            </a:r>
            <a:r>
              <a:rPr lang="en-US" sz="1000" dirty="0" err="1">
                <a:solidFill>
                  <a:schemeClr val="tx1"/>
                </a:solidFill>
              </a:rPr>
              <a:t>menggunakan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berbagai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metode</a:t>
            </a:r>
            <a:r>
              <a:rPr lang="en-US" sz="1000" dirty="0">
                <a:solidFill>
                  <a:schemeClr val="tx1"/>
                </a:solidFill>
              </a:rPr>
              <a:t>. Data </a:t>
            </a:r>
            <a:r>
              <a:rPr lang="en-US" sz="1000" dirty="0" err="1">
                <a:solidFill>
                  <a:schemeClr val="tx1"/>
                </a:solidFill>
              </a:rPr>
              <a:t>ontologi</a:t>
            </a:r>
            <a:r>
              <a:rPr lang="en-US" sz="1000" dirty="0">
                <a:solidFill>
                  <a:schemeClr val="tx1"/>
                </a:solidFill>
              </a:rPr>
              <a:t> yang </a:t>
            </a:r>
            <a:r>
              <a:rPr lang="en-US" sz="1000" dirty="0" err="1">
                <a:solidFill>
                  <a:schemeClr val="tx1"/>
                </a:solidFill>
              </a:rPr>
              <a:t>telah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dibuat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disimpan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menggunakan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b="1" i="1" dirty="0">
                <a:solidFill>
                  <a:schemeClr val="tx1"/>
                </a:solidFill>
              </a:rPr>
              <a:t>triple store </a:t>
            </a:r>
            <a:r>
              <a:rPr lang="en-US" sz="1000" b="1" dirty="0">
                <a:solidFill>
                  <a:schemeClr val="tx1"/>
                </a:solidFill>
              </a:rPr>
              <a:t>yang </a:t>
            </a:r>
            <a:r>
              <a:rPr lang="en-US" sz="1000" b="1" dirty="0" err="1">
                <a:solidFill>
                  <a:schemeClr val="tx1"/>
                </a:solidFill>
              </a:rPr>
              <a:t>akan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ditentukan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kemudian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AutoNum type="arabicPeriod"/>
            </a:pPr>
            <a:r>
              <a:rPr lang="en-US" sz="1000" b="1" dirty="0" err="1">
                <a:solidFill>
                  <a:schemeClr val="tx1"/>
                </a:solidFill>
              </a:rPr>
              <a:t>Menyajikan</a:t>
            </a:r>
            <a:r>
              <a:rPr lang="en-US" sz="1000" b="1" dirty="0">
                <a:solidFill>
                  <a:schemeClr val="tx1"/>
                </a:solidFill>
              </a:rPr>
              <a:t> data </a:t>
            </a:r>
            <a:r>
              <a:rPr lang="en-US" sz="1000" b="1" dirty="0" err="1">
                <a:solidFill>
                  <a:schemeClr val="tx1"/>
                </a:solidFill>
              </a:rPr>
              <a:t>sejarah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Melakukan </a:t>
            </a:r>
            <a:r>
              <a:rPr lang="en-US" sz="1000" b="1" i="1" dirty="0">
                <a:solidFill>
                  <a:schemeClr val="tx1"/>
                </a:solidFill>
              </a:rPr>
              <a:t>user research</a:t>
            </a:r>
            <a:r>
              <a:rPr lang="en-US" sz="1000" b="1" dirty="0">
                <a:solidFill>
                  <a:schemeClr val="tx1"/>
                </a:solidFill>
              </a:rPr>
              <a:t> dengan </a:t>
            </a:r>
            <a:r>
              <a:rPr lang="en-US" sz="1000" b="1" dirty="0" err="1">
                <a:solidFill>
                  <a:schemeClr val="tx1"/>
                </a:solidFill>
              </a:rPr>
              <a:t>sejarawan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untuk </a:t>
            </a:r>
            <a:r>
              <a:rPr lang="en-US" sz="1000" dirty="0" err="1">
                <a:solidFill>
                  <a:schemeClr val="tx1"/>
                </a:solidFill>
              </a:rPr>
              <a:t>menentukan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penyajian</a:t>
            </a:r>
            <a:r>
              <a:rPr lang="en-US" sz="1000" dirty="0">
                <a:solidFill>
                  <a:schemeClr val="tx1"/>
                </a:solidFill>
              </a:rPr>
              <a:t> data </a:t>
            </a:r>
            <a:r>
              <a:rPr lang="en-US" sz="1000" dirty="0" err="1">
                <a:solidFill>
                  <a:schemeClr val="tx1"/>
                </a:solidFill>
              </a:rPr>
              <a:t>sejarah</a:t>
            </a:r>
            <a:r>
              <a:rPr lang="en-US" sz="1000" dirty="0">
                <a:solidFill>
                  <a:schemeClr val="tx1"/>
                </a:solidFill>
              </a:rPr>
              <a:t> yang baik, </a:t>
            </a:r>
            <a:r>
              <a:rPr lang="en-US" sz="1000" dirty="0" err="1">
                <a:solidFill>
                  <a:schemeClr val="tx1"/>
                </a:solidFill>
              </a:rPr>
              <a:t>menentukan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i="1" dirty="0">
                <a:solidFill>
                  <a:schemeClr val="tx1"/>
                </a:solidFill>
              </a:rPr>
              <a:t>framework </a:t>
            </a:r>
            <a:r>
              <a:rPr lang="en-US" sz="1000" dirty="0">
                <a:solidFill>
                  <a:schemeClr val="tx1"/>
                </a:solidFill>
              </a:rPr>
              <a:t>yang dapat </a:t>
            </a:r>
            <a:r>
              <a:rPr lang="en-US" sz="1000" dirty="0" err="1">
                <a:solidFill>
                  <a:schemeClr val="tx1"/>
                </a:solidFill>
              </a:rPr>
              <a:t>mendukung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penyajian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tersebut</a:t>
            </a:r>
            <a:r>
              <a:rPr lang="en-US" sz="1000" dirty="0">
                <a:solidFill>
                  <a:schemeClr val="tx1"/>
                </a:solidFill>
              </a:rPr>
              <a:t>, dan </a:t>
            </a:r>
            <a:r>
              <a:rPr lang="en-US" sz="1000" dirty="0" err="1">
                <a:solidFill>
                  <a:schemeClr val="tx1"/>
                </a:solidFill>
              </a:rPr>
              <a:t>mengimplementasikan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penyajian</a:t>
            </a:r>
            <a:r>
              <a:rPr lang="en-US" sz="1000" dirty="0">
                <a:solidFill>
                  <a:schemeClr val="tx1"/>
                </a:solidFill>
              </a:rPr>
              <a:t> data </a:t>
            </a:r>
            <a:r>
              <a:rPr lang="en-US" sz="1000" dirty="0" err="1">
                <a:solidFill>
                  <a:schemeClr val="tx1"/>
                </a:solidFill>
              </a:rPr>
              <a:t>sejarah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dari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ontologi</a:t>
            </a:r>
            <a:r>
              <a:rPr lang="en-US" sz="1000" dirty="0">
                <a:solidFill>
                  <a:schemeClr val="tx1"/>
                </a:solidFill>
              </a:rPr>
              <a:t> yang </a:t>
            </a:r>
            <a:r>
              <a:rPr lang="en-US" sz="1000" dirty="0" err="1">
                <a:solidFill>
                  <a:schemeClr val="tx1"/>
                </a:solidFill>
              </a:rPr>
              <a:t>telah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dikembangkan</a:t>
            </a:r>
            <a:r>
              <a:rPr lang="en-US" sz="1000" dirty="0">
                <a:solidFill>
                  <a:schemeClr val="tx1"/>
                </a:solidFill>
              </a:rPr>
              <a:t>. Dalam </a:t>
            </a:r>
            <a:r>
              <a:rPr lang="en-US" sz="1000" dirty="0" err="1">
                <a:solidFill>
                  <a:schemeClr val="tx1"/>
                </a:solidFill>
              </a:rPr>
              <a:t>tahapan</a:t>
            </a:r>
            <a:r>
              <a:rPr lang="en-US" sz="1000" dirty="0">
                <a:solidFill>
                  <a:schemeClr val="tx1"/>
                </a:solidFill>
              </a:rPr>
              <a:t> ini, </a:t>
            </a:r>
            <a:r>
              <a:rPr lang="en-US" sz="1000" dirty="0" err="1">
                <a:solidFill>
                  <a:schemeClr val="tx1"/>
                </a:solidFill>
              </a:rPr>
              <a:t>luaran</a:t>
            </a:r>
            <a:r>
              <a:rPr lang="en-US" sz="1000" dirty="0">
                <a:solidFill>
                  <a:schemeClr val="tx1"/>
                </a:solidFill>
              </a:rPr>
              <a:t> yang </a:t>
            </a:r>
            <a:r>
              <a:rPr lang="en-US" sz="1000" dirty="0" err="1">
                <a:solidFill>
                  <a:schemeClr val="tx1"/>
                </a:solidFill>
              </a:rPr>
              <a:t>dihasilkan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adalah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aplikasi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penyajian</a:t>
            </a:r>
            <a:r>
              <a:rPr lang="en-US" sz="1000" b="1" dirty="0">
                <a:solidFill>
                  <a:schemeClr val="tx1"/>
                </a:solidFill>
              </a:rPr>
              <a:t> data </a:t>
            </a:r>
            <a:r>
              <a:rPr lang="en-US" sz="1000" dirty="0">
                <a:solidFill>
                  <a:schemeClr val="tx1"/>
                </a:solidFill>
              </a:rPr>
              <a:t>yang dapat </a:t>
            </a:r>
            <a:r>
              <a:rPr lang="en-US" sz="1000" dirty="0" err="1">
                <a:solidFill>
                  <a:schemeClr val="tx1"/>
                </a:solidFill>
              </a:rPr>
              <a:t>digunakan</a:t>
            </a:r>
            <a:r>
              <a:rPr lang="en-US" sz="1000" dirty="0">
                <a:solidFill>
                  <a:schemeClr val="tx1"/>
                </a:solidFill>
              </a:rPr>
              <a:t> untuk </a:t>
            </a:r>
            <a:r>
              <a:rPr lang="en-US" sz="1000" dirty="0" err="1">
                <a:solidFill>
                  <a:schemeClr val="tx1"/>
                </a:solidFill>
              </a:rPr>
              <a:t>melihat</a:t>
            </a:r>
            <a:r>
              <a:rPr lang="en-US" sz="1000" dirty="0">
                <a:solidFill>
                  <a:schemeClr val="tx1"/>
                </a:solidFill>
              </a:rPr>
              <a:t> dan </a:t>
            </a:r>
            <a:r>
              <a:rPr lang="en-US" sz="1000" dirty="0" err="1">
                <a:solidFill>
                  <a:schemeClr val="tx1"/>
                </a:solidFill>
              </a:rPr>
              <a:t>mengakses</a:t>
            </a:r>
            <a:r>
              <a:rPr lang="en-US" sz="1000" dirty="0">
                <a:solidFill>
                  <a:schemeClr val="tx1"/>
                </a:solidFill>
              </a:rPr>
              <a:t> data </a:t>
            </a:r>
            <a:r>
              <a:rPr lang="en-US" sz="1000" dirty="0" err="1">
                <a:solidFill>
                  <a:schemeClr val="tx1"/>
                </a:solidFill>
              </a:rPr>
              <a:t>sejarah</a:t>
            </a:r>
            <a:r>
              <a:rPr lang="en-US" sz="1000" dirty="0">
                <a:solidFill>
                  <a:schemeClr val="tx1"/>
                </a:solidFill>
              </a:rPr>
              <a:t> Indonesia </a:t>
            </a:r>
            <a:r>
              <a:rPr lang="en-US" sz="1000" dirty="0" err="1">
                <a:solidFill>
                  <a:schemeClr val="tx1"/>
                </a:solidFill>
              </a:rPr>
              <a:t>selama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periode</a:t>
            </a:r>
            <a:r>
              <a:rPr lang="en-US" sz="1000" dirty="0">
                <a:solidFill>
                  <a:schemeClr val="tx1"/>
                </a:solidFill>
              </a:rPr>
              <a:t> Orde Baru dalam format </a:t>
            </a:r>
            <a:r>
              <a:rPr lang="en-US" sz="1000" i="1" dirty="0">
                <a:solidFill>
                  <a:schemeClr val="tx1"/>
                </a:solidFill>
              </a:rPr>
              <a:t>timeline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tabel</a:t>
            </a:r>
            <a:r>
              <a:rPr lang="en-US" sz="1000" dirty="0">
                <a:solidFill>
                  <a:schemeClr val="tx1"/>
                </a:solidFill>
              </a:rPr>
              <a:t>, atau </a:t>
            </a:r>
            <a:r>
              <a:rPr lang="en-US" sz="1000" dirty="0" err="1">
                <a:solidFill>
                  <a:schemeClr val="tx1"/>
                </a:solidFill>
              </a:rPr>
              <a:t>sebagainya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AutoNum type="arabicPeriod"/>
            </a:pPr>
            <a:r>
              <a:rPr lang="en-US" sz="1000" b="1" dirty="0" err="1">
                <a:solidFill>
                  <a:schemeClr val="tx1"/>
                </a:solidFill>
              </a:rPr>
              <a:t>Evaluasi</a:t>
            </a:r>
            <a:r>
              <a:rPr lang="en-US" sz="1000" b="1" dirty="0">
                <a:solidFill>
                  <a:schemeClr val="tx1"/>
                </a:solidFill>
              </a:rPr>
              <a:t> dan </a:t>
            </a:r>
            <a:r>
              <a:rPr lang="en-US" sz="1000" b="1" dirty="0" err="1">
                <a:solidFill>
                  <a:schemeClr val="tx1"/>
                </a:solidFill>
              </a:rPr>
              <a:t>revisi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Menilai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penyajian</a:t>
            </a:r>
            <a:r>
              <a:rPr lang="en-US" sz="1000" dirty="0">
                <a:solidFill>
                  <a:schemeClr val="tx1"/>
                </a:solidFill>
              </a:rPr>
              <a:t> data </a:t>
            </a:r>
            <a:r>
              <a:rPr lang="en-US" sz="1000" dirty="0" err="1">
                <a:solidFill>
                  <a:schemeClr val="tx1"/>
                </a:solidFill>
              </a:rPr>
              <a:t>sejarah</a:t>
            </a:r>
            <a:r>
              <a:rPr lang="en-US" sz="1000" dirty="0">
                <a:solidFill>
                  <a:schemeClr val="tx1"/>
                </a:solidFill>
              </a:rPr>
              <a:t> Indonesia </a:t>
            </a:r>
            <a:r>
              <a:rPr lang="en-US" sz="1000" dirty="0" err="1">
                <a:solidFill>
                  <a:schemeClr val="tx1"/>
                </a:solidFill>
              </a:rPr>
              <a:t>selama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periode</a:t>
            </a:r>
            <a:r>
              <a:rPr lang="en-US" sz="1000" dirty="0">
                <a:solidFill>
                  <a:schemeClr val="tx1"/>
                </a:solidFill>
              </a:rPr>
              <a:t> Orde Baru yang </a:t>
            </a:r>
            <a:r>
              <a:rPr lang="en-US" sz="1000" dirty="0" err="1">
                <a:solidFill>
                  <a:schemeClr val="tx1"/>
                </a:solidFill>
              </a:rPr>
              <a:t>telah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dibuat</a:t>
            </a:r>
            <a:r>
              <a:rPr lang="en-US" sz="1000" dirty="0">
                <a:solidFill>
                  <a:schemeClr val="tx1"/>
                </a:solidFill>
              </a:rPr>
              <a:t> dengan </a:t>
            </a:r>
            <a:r>
              <a:rPr lang="en-US" sz="1000" dirty="0" err="1">
                <a:solidFill>
                  <a:schemeClr val="tx1"/>
                </a:solidFill>
              </a:rPr>
              <a:t>melibatkan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sejarawan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sebagai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pengguna</a:t>
            </a:r>
            <a:r>
              <a:rPr lang="en-US" sz="1000" dirty="0">
                <a:solidFill>
                  <a:schemeClr val="tx1"/>
                </a:solidFill>
              </a:rPr>
              <a:t>. </a:t>
            </a:r>
            <a:r>
              <a:rPr lang="en-US" sz="1000" dirty="0" err="1">
                <a:solidFill>
                  <a:schemeClr val="tx1"/>
                </a:solidFill>
              </a:rPr>
              <a:t>Penilaian</a:t>
            </a:r>
            <a:r>
              <a:rPr lang="en-US" sz="1000" dirty="0">
                <a:solidFill>
                  <a:schemeClr val="tx1"/>
                </a:solidFill>
              </a:rPr>
              <a:t> ini </a:t>
            </a:r>
            <a:r>
              <a:rPr lang="en-US" sz="1000" dirty="0" err="1">
                <a:solidFill>
                  <a:schemeClr val="tx1"/>
                </a:solidFill>
              </a:rPr>
              <a:t>dilakukan</a:t>
            </a:r>
            <a:r>
              <a:rPr lang="en-US" sz="1000" dirty="0">
                <a:solidFill>
                  <a:schemeClr val="tx1"/>
                </a:solidFill>
              </a:rPr>
              <a:t> dengan </a:t>
            </a:r>
            <a:r>
              <a:rPr lang="en-US" sz="1000" dirty="0" err="1">
                <a:solidFill>
                  <a:schemeClr val="tx1"/>
                </a:solidFill>
              </a:rPr>
              <a:t>menggunakan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berbagai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metode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pengujian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seperti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i="1" dirty="0">
                <a:solidFill>
                  <a:schemeClr val="tx1"/>
                </a:solidFill>
              </a:rPr>
              <a:t>usability testing</a:t>
            </a:r>
            <a:r>
              <a:rPr lang="en-US" sz="1000" dirty="0">
                <a:solidFill>
                  <a:schemeClr val="tx1"/>
                </a:solidFill>
              </a:rPr>
              <a:t> dan/atau </a:t>
            </a:r>
            <a:r>
              <a:rPr lang="en-US" sz="1000" i="1" dirty="0">
                <a:solidFill>
                  <a:schemeClr val="tx1"/>
                </a:solidFill>
              </a:rPr>
              <a:t>user acceptance testing</a:t>
            </a:r>
            <a:r>
              <a:rPr lang="en-US" sz="1000" dirty="0">
                <a:solidFill>
                  <a:schemeClr val="tx1"/>
                </a:solidFill>
              </a:rPr>
              <a:t>. Jika </a:t>
            </a:r>
            <a:r>
              <a:rPr lang="en-US" sz="1000" dirty="0" err="1">
                <a:solidFill>
                  <a:schemeClr val="tx1"/>
                </a:solidFill>
              </a:rPr>
              <a:t>terdapat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kualitas</a:t>
            </a:r>
            <a:r>
              <a:rPr lang="en-US" sz="1000" dirty="0">
                <a:solidFill>
                  <a:schemeClr val="tx1"/>
                </a:solidFill>
              </a:rPr>
              <a:t> atau </a:t>
            </a:r>
            <a:r>
              <a:rPr lang="en-US" sz="1000" dirty="0" err="1">
                <a:solidFill>
                  <a:schemeClr val="tx1"/>
                </a:solidFill>
              </a:rPr>
              <a:t>kekurangan</a:t>
            </a:r>
            <a:r>
              <a:rPr lang="en-US" sz="1000" dirty="0">
                <a:solidFill>
                  <a:schemeClr val="tx1"/>
                </a:solidFill>
              </a:rPr>
              <a:t> yang perlu </a:t>
            </a:r>
            <a:r>
              <a:rPr lang="en-US" sz="1000" dirty="0" err="1">
                <a:solidFill>
                  <a:schemeClr val="tx1"/>
                </a:solidFill>
              </a:rPr>
              <a:t>diperbaiki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akan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dilakukan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revisi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sesuai</a:t>
            </a:r>
            <a:r>
              <a:rPr lang="en-US" sz="1000" dirty="0">
                <a:solidFill>
                  <a:schemeClr val="tx1"/>
                </a:solidFill>
              </a:rPr>
              <a:t> dengan </a:t>
            </a:r>
            <a:r>
              <a:rPr lang="en-US" sz="1000" dirty="0" err="1">
                <a:solidFill>
                  <a:schemeClr val="tx1"/>
                </a:solidFill>
              </a:rPr>
              <a:t>hasil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penilaian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i-FI" dirty="0"/>
              <a:t>Rencana Kegiatan dan Waktu Pelaksanaan</a:t>
            </a:r>
            <a:br>
              <a:rPr lang="fi-FI" dirty="0"/>
            </a:br>
            <a:endParaRPr lang="fi-FI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A9FA0C-5F33-C8A9-7C0C-C5B04CF91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25597"/>
              </p:ext>
            </p:extLst>
          </p:nvPr>
        </p:nvGraphicFramePr>
        <p:xfrm>
          <a:off x="366013" y="1400964"/>
          <a:ext cx="8402274" cy="3297511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879106">
                  <a:extLst>
                    <a:ext uri="{9D8B030D-6E8A-4147-A177-3AD203B41FA5}">
                      <a16:colId xmlns:a16="http://schemas.microsoft.com/office/drawing/2014/main" val="2256351474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181716187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913973866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489805662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896614929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837631345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873347609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237604295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489626463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735254432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498447279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274088480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001557276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317294408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533416657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043754148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10562421"/>
                    </a:ext>
                  </a:extLst>
                </a:gridCol>
              </a:tblGrid>
              <a:tr h="47041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Kegiatan</a:t>
                      </a:r>
                      <a:endParaRPr lang="en-ID" sz="1200" b="1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Februari</a:t>
                      </a:r>
                      <a:endParaRPr lang="en-ID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Maret</a:t>
                      </a:r>
                      <a:endParaRPr lang="en-ID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April</a:t>
                      </a:r>
                      <a:endParaRPr lang="en-ID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Mei</a:t>
                      </a:r>
                      <a:endParaRPr lang="en-ID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714475"/>
                  </a:ext>
                </a:extLst>
              </a:tr>
              <a:tr h="470414">
                <a:tc v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W1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W2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W3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W4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W1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W2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W3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W4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W1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W2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W3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W4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W1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W2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W3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W4</a:t>
                      </a:r>
                      <a:endParaRPr lang="en-ID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249922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Studi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Literatur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667112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Pengembangan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Ontologi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45353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Pencarian</a:t>
                      </a:r>
                      <a:r>
                        <a:rPr lang="en-US" sz="900" dirty="0"/>
                        <a:t> Dataset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18509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Populasi</a:t>
                      </a:r>
                      <a:r>
                        <a:rPr lang="en-US" sz="900" dirty="0"/>
                        <a:t> Data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925575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Penyajian</a:t>
                      </a:r>
                      <a:r>
                        <a:rPr lang="en-US" sz="900" dirty="0"/>
                        <a:t> Data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804771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Evaluasi</a:t>
                      </a:r>
                      <a:r>
                        <a:rPr lang="en-US" sz="900" dirty="0"/>
                        <a:t> dan </a:t>
                      </a:r>
                      <a:r>
                        <a:rPr lang="en-US" sz="900" dirty="0" err="1"/>
                        <a:t>Revisi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04125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Penulisan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Laporan</a:t>
                      </a:r>
                      <a:r>
                        <a:rPr lang="en-US" sz="900" dirty="0"/>
                        <a:t> Akhir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488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Daftar </a:t>
            </a:r>
            <a:r>
              <a:rPr lang="en-US" dirty="0" err="1"/>
              <a:t>Referensi</a:t>
            </a:r>
            <a:endParaRPr dirty="0"/>
          </a:p>
        </p:txBody>
      </p:sp>
      <p:sp>
        <p:nvSpPr>
          <p:cNvPr id="98" name="Google Shape;98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Hyvönen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, E. (2020). Ontologies, CS-E4410 Semantic Web [Slide PowerPoint]. Semantic Computing Research Group (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SeCo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), Aalto University, and HELDIG, University of Helsinki.</a:t>
            </a:r>
          </a:p>
          <a:p>
            <a:pPr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Koho, M.,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Ikkala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, E.,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Leskinen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, P., Tamper, M., Tuominen, J., &amp;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Hyvönen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, E. (2020).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WarSampo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knowledge graph: Finland in the Second World War as Linked Open Data. Semantic Web, 12, 1-14. https://doi.org/10.3233/SW-200392 </a:t>
            </a:r>
          </a:p>
          <a:p>
            <a:pPr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Li, H., Wang, Y., Zhang, S., Song, Y., &amp; Qu, H. (2022). KG4Vis: A Knowledge Graph-Based Approach for Visualization Recommendation. IEEE Transactions on Visualization and Computer Graphics, 28(1), 195-205. https://doi.org/10.1109/TVCG.2021.3114863</a:t>
            </a:r>
          </a:p>
          <a:p>
            <a:pPr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Studer, R., Benjamins, R., &amp;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Fensel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, D. (1998). Knowledge engineering: Principles and methods. Data &amp;  Knowledge Engineering, 25(1-2), 161-198. https://doi.org/10.1016/S0169-023X(97)00056-6</a:t>
            </a:r>
          </a:p>
          <a:p>
            <a:pPr lvl="0" indent="-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lang="en-ID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06CA482C-D8C6-E499-8ADE-6E5690BAE631}"/>
              </a:ext>
            </a:extLst>
          </p:cNvPr>
          <p:cNvSpPr/>
          <p:nvPr/>
        </p:nvSpPr>
        <p:spPr>
          <a:xfrm>
            <a:off x="820058" y="2368550"/>
            <a:ext cx="2824479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hlinkClick r:id="rId4"/>
            <a:extLst>
              <a:ext uri="{FF2B5EF4-FFF2-40B4-BE49-F238E27FC236}">
                <a16:creationId xmlns:a16="http://schemas.microsoft.com/office/drawing/2014/main" id="{FD3F2A91-26FB-1D2C-2594-E95734967E48}"/>
              </a:ext>
            </a:extLst>
          </p:cNvPr>
          <p:cNvSpPr/>
          <p:nvPr/>
        </p:nvSpPr>
        <p:spPr>
          <a:xfrm>
            <a:off x="4243323" y="3889425"/>
            <a:ext cx="3809999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hlinkClick r:id="rId5"/>
            <a:extLst>
              <a:ext uri="{FF2B5EF4-FFF2-40B4-BE49-F238E27FC236}">
                <a16:creationId xmlns:a16="http://schemas.microsoft.com/office/drawing/2014/main" id="{38584659-F26D-BCCA-7AC9-0D7307331BC9}"/>
              </a:ext>
            </a:extLst>
          </p:cNvPr>
          <p:cNvSpPr/>
          <p:nvPr/>
        </p:nvSpPr>
        <p:spPr>
          <a:xfrm>
            <a:off x="1582058" y="3311575"/>
            <a:ext cx="3517766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1114</Words>
  <Application>Microsoft Office PowerPoint</Application>
  <PresentationFormat>On-screen Show (16:9)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Pengembangan dan Populasi Ontologi untuk Peristiwa dan Tokoh Sejarah di Indonesia: Periode Orde Baru</vt:lpstr>
      <vt:lpstr>Lembar Pengesahan</vt:lpstr>
      <vt:lpstr>Latar Belakang Masalah </vt:lpstr>
      <vt:lpstr>Rumusan Masalah</vt:lpstr>
      <vt:lpstr>Tujuan Tugas Akhir</vt:lpstr>
      <vt:lpstr>Metode Pemecahan Masalah</vt:lpstr>
      <vt:lpstr>Rencana Kegiatan dan Waktu Pelaksanaan </vt:lpstr>
      <vt:lpstr>Daftar 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&lt;judul proposal&gt;</dc:title>
  <dc:creator>Indra Budi</dc:creator>
  <cp:lastModifiedBy>Judah Ariesaka Magaini</cp:lastModifiedBy>
  <cp:revision>66</cp:revision>
  <dcterms:modified xsi:type="dcterms:W3CDTF">2024-01-21T05:21:31Z</dcterms:modified>
</cp:coreProperties>
</file>