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59" r:id="rId5"/>
    <p:sldId id="265" r:id="rId6"/>
    <p:sldId id="260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ioJHnqF79Zjga0KU7iTsQIiSOz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70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108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82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233/SW-20039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16/S0169-023X(97)00056-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1099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200" dirty="0" err="1"/>
              <a:t>Pengembangan</a:t>
            </a:r>
            <a:r>
              <a:rPr lang="en-US" sz="3200" dirty="0"/>
              <a:t> dan </a:t>
            </a:r>
            <a:r>
              <a:rPr lang="en-US" sz="3200" dirty="0" err="1"/>
              <a:t>Populasi</a:t>
            </a:r>
            <a:r>
              <a:rPr lang="en-US" sz="3200" dirty="0"/>
              <a:t> </a:t>
            </a:r>
            <a:r>
              <a:rPr lang="en-US" sz="3200" dirty="0" err="1"/>
              <a:t>Ontologi</a:t>
            </a:r>
            <a:r>
              <a:rPr lang="en-US" sz="3200" dirty="0"/>
              <a:t> untuk </a:t>
            </a:r>
            <a:r>
              <a:rPr lang="en-US" sz="3200" dirty="0" err="1"/>
              <a:t>Peristiwa</a:t>
            </a:r>
            <a:r>
              <a:rPr lang="en-US" sz="3200" dirty="0"/>
              <a:t> dan </a:t>
            </a:r>
            <a:r>
              <a:rPr lang="en-US" sz="3200" dirty="0" err="1"/>
              <a:t>Tokoh</a:t>
            </a:r>
            <a:r>
              <a:rPr lang="en-US" sz="3200" dirty="0"/>
              <a:t> Sejarah di Indonesia: </a:t>
            </a:r>
            <a:r>
              <a:rPr lang="en-US" sz="3200" dirty="0" err="1"/>
              <a:t>Periode</a:t>
            </a:r>
            <a:r>
              <a:rPr lang="en-US" sz="3200" dirty="0"/>
              <a:t> Orde Baru</a:t>
            </a:r>
            <a:endParaRPr sz="3200" dirty="0"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254103"/>
            <a:ext cx="8520600" cy="104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n-US" dirty="0">
                <a:solidFill>
                  <a:schemeClr val="tx1"/>
                </a:solidFill>
              </a:rPr>
              <a:t>Judah Ariesaka Magaini - 2006463042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565273" y="4031675"/>
            <a:ext cx="7919507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Sumber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Ide TA		: </a:t>
            </a:r>
            <a:r>
              <a:rPr lang="en-US" sz="14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Dosen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Nama Calon </a:t>
            </a:r>
            <a:r>
              <a:rPr lang="en-US" sz="14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Pembimbing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	: </a:t>
            </a:r>
            <a:r>
              <a:rPr lang="en-US" sz="14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Adila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Alfa </a:t>
            </a:r>
            <a:r>
              <a:rPr lang="en-US" sz="14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Krisnadhi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S.Kom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., M.Sc., </a:t>
            </a:r>
            <a:r>
              <a:rPr lang="en-US" sz="14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Ph.D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dan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			  </a:t>
            </a:r>
            <a:r>
              <a:rPr lang="da-DK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Iis Afriyanti, S.Kom., M.Sc.</a:t>
            </a:r>
            <a:endParaRPr lang="en-US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Lab </a:t>
            </a:r>
            <a:r>
              <a:rPr lang="en-US" sz="14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Penelitian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		: Reliable Software Engineering (RSE) Laboratory </a:t>
            </a:r>
            <a:r>
              <a:rPr lang="en-US" sz="14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Fasilkom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UI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311700" y="220900"/>
            <a:ext cx="8520600" cy="107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/>
              <a:t>Lembar </a:t>
            </a:r>
            <a:r>
              <a:rPr lang="en-US" dirty="0" err="1"/>
              <a:t>Pengesahan</a:t>
            </a:r>
            <a:endParaRPr dirty="0"/>
          </a:p>
        </p:txBody>
      </p:sp>
      <p:sp>
        <p:nvSpPr>
          <p:cNvPr id="62" name="Google Shape;62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tx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chemeClr val="tx1"/>
                </a:solidFill>
              </a:rPr>
              <a:t>Nama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/NPM/</a:t>
            </a:r>
            <a:r>
              <a:rPr lang="en-US" dirty="0" err="1">
                <a:solidFill>
                  <a:schemeClr val="tx1"/>
                </a:solidFill>
              </a:rPr>
              <a:t>No.HP</a:t>
            </a:r>
            <a:r>
              <a:rPr lang="en-US" dirty="0">
                <a:solidFill>
                  <a:schemeClr val="tx1"/>
                </a:solidFill>
              </a:rPr>
              <a:t>/SKS </a:t>
            </a:r>
            <a:r>
              <a:rPr lang="en-US" dirty="0" err="1">
                <a:solidFill>
                  <a:schemeClr val="tx1"/>
                </a:solidFill>
              </a:rPr>
              <a:t>yangg</a:t>
            </a:r>
            <a:r>
              <a:rPr lang="en-US" dirty="0">
                <a:solidFill>
                  <a:schemeClr val="tx1"/>
                </a:solidFill>
              </a:rPr>
              <a:t> sudah </a:t>
            </a:r>
            <a:r>
              <a:rPr lang="en-US" dirty="0" err="1">
                <a:solidFill>
                  <a:schemeClr val="tx1"/>
                </a:solidFill>
              </a:rPr>
              <a:t>diperoleh</a:t>
            </a:r>
            <a:endParaRPr dirty="0">
              <a:solidFill>
                <a:schemeClr val="tx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chemeClr val="tx1"/>
                </a:solidFill>
              </a:rPr>
              <a:t>1. Judah Ariesaka Magaini/2006463042/087775743962/134</a:t>
            </a:r>
            <a:endParaRPr dirty="0">
              <a:solidFill>
                <a:schemeClr val="tx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tx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sv-SE" dirty="0">
                <a:solidFill>
                  <a:schemeClr val="tx1"/>
                </a:solidFill>
              </a:rPr>
              <a:t>Calon Pembimbing Tugas Akhir I	: Adila Alfa Krisnadhi, S.Kom., M.Sc., Ph.D</a:t>
            </a:r>
            <a:endParaRPr dirty="0">
              <a:solidFill>
                <a:schemeClr val="tx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chemeClr val="tx1"/>
                </a:solidFill>
              </a:rPr>
              <a:t>Calon </a:t>
            </a:r>
            <a:r>
              <a:rPr lang="en-US" dirty="0" err="1">
                <a:solidFill>
                  <a:schemeClr val="tx1"/>
                </a:solidFill>
              </a:rPr>
              <a:t>Pembimbing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Tugas</a:t>
            </a:r>
            <a:r>
              <a:rPr lang="en-US" dirty="0">
                <a:solidFill>
                  <a:schemeClr val="tx1"/>
                </a:solidFill>
              </a:rPr>
              <a:t> Akhir II	: </a:t>
            </a:r>
            <a:r>
              <a:rPr lang="da-DK" dirty="0">
                <a:solidFill>
                  <a:schemeClr val="tx1"/>
                </a:solidFill>
              </a:rPr>
              <a:t>Iis Afriyanti, S.Kom., M.Sc.</a:t>
            </a:r>
            <a:endParaRPr lang="en-US" dirty="0">
              <a:solidFill>
                <a:schemeClr val="tx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sv-SE" dirty="0">
                <a:solidFill>
                  <a:schemeClr val="tx1"/>
                </a:solidFill>
              </a:rPr>
              <a:t>				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2F8CB4-0C9D-22DF-6F8D-D68A24E7C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941799"/>
              </p:ext>
            </p:extLst>
          </p:nvPr>
        </p:nvGraphicFramePr>
        <p:xfrm>
          <a:off x="311700" y="4279315"/>
          <a:ext cx="8520600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1420657997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1544976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14300" indent="0" algn="ctr">
                        <a:buNone/>
                      </a:pPr>
                      <a:r>
                        <a:rPr lang="sv-SE" sz="1600" dirty="0">
                          <a:solidFill>
                            <a:schemeClr val="tx1"/>
                          </a:solidFill>
                        </a:rPr>
                        <a:t>Adila Alfa Krisnadhi, </a:t>
                      </a:r>
                    </a:p>
                    <a:p>
                      <a:pPr marL="114300" indent="0" algn="ctr">
                        <a:buNone/>
                      </a:pPr>
                      <a:r>
                        <a:rPr lang="sv-SE" sz="1600" dirty="0">
                          <a:solidFill>
                            <a:schemeClr val="tx1"/>
                          </a:solidFill>
                        </a:rPr>
                        <a:t>S.Kom., M.Sc., Ph.D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a-DK" sz="1600" dirty="0">
                          <a:solidFill>
                            <a:schemeClr val="tx1"/>
                          </a:solidFill>
                        </a:rPr>
                        <a:t>Iis Afriyanti, S.Kom., M.Sc.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4465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 err="1">
                <a:solidFill>
                  <a:schemeClr val="tx1"/>
                </a:solidFill>
              </a:rPr>
              <a:t>Latar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Belakang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Masalah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8" name="Google Shape;68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D" sz="1200" dirty="0">
                <a:solidFill>
                  <a:schemeClr val="tx1"/>
                </a:solidFill>
              </a:rPr>
              <a:t>Indonesia </a:t>
            </a:r>
            <a:r>
              <a:rPr lang="en-ID" sz="1200" dirty="0" err="1">
                <a:solidFill>
                  <a:schemeClr val="tx1"/>
                </a:solidFill>
              </a:rPr>
              <a:t>memiliki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sejarah</a:t>
            </a:r>
            <a:r>
              <a:rPr lang="en-ID" sz="1200" dirty="0">
                <a:solidFill>
                  <a:schemeClr val="tx1"/>
                </a:solidFill>
              </a:rPr>
              <a:t> yang </a:t>
            </a:r>
            <a:r>
              <a:rPr lang="en-ID" sz="1200" dirty="0" err="1">
                <a:solidFill>
                  <a:schemeClr val="tx1"/>
                </a:solidFill>
              </a:rPr>
              <a:t>panjang</a:t>
            </a:r>
            <a:r>
              <a:rPr lang="en-ID" sz="1200" dirty="0">
                <a:solidFill>
                  <a:schemeClr val="tx1"/>
                </a:solidFill>
              </a:rPr>
              <a:t> dan kaya </a:t>
            </a:r>
            <a:r>
              <a:rPr lang="en-ID" sz="1200" dirty="0" err="1">
                <a:solidFill>
                  <a:schemeClr val="tx1"/>
                </a:solidFill>
              </a:rPr>
              <a:t>sebagai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sebuah</a:t>
            </a:r>
            <a:r>
              <a:rPr lang="en-ID" sz="1200" dirty="0">
                <a:solidFill>
                  <a:schemeClr val="tx1"/>
                </a:solidFill>
              </a:rPr>
              <a:t> negara. </a:t>
            </a:r>
            <a:r>
              <a:rPr lang="en-ID" sz="1200" dirty="0" err="1">
                <a:solidFill>
                  <a:schemeClr val="tx1"/>
                </a:solidFill>
              </a:rPr>
              <a:t>Sejak</a:t>
            </a:r>
            <a:r>
              <a:rPr lang="en-ID" sz="1200" dirty="0">
                <a:solidFill>
                  <a:schemeClr val="tx1"/>
                </a:solidFill>
              </a:rPr>
              <a:t> zaman </a:t>
            </a:r>
            <a:r>
              <a:rPr lang="en-ID" sz="1200" dirty="0" err="1">
                <a:solidFill>
                  <a:schemeClr val="tx1"/>
                </a:solidFill>
              </a:rPr>
              <a:t>kerajaan-kerajaan</a:t>
            </a:r>
            <a:r>
              <a:rPr lang="en-ID" sz="1200" dirty="0">
                <a:solidFill>
                  <a:schemeClr val="tx1"/>
                </a:solidFill>
              </a:rPr>
              <a:t> di Nusantara, </a:t>
            </a:r>
            <a:r>
              <a:rPr lang="en-ID" sz="1200" dirty="0" err="1">
                <a:solidFill>
                  <a:schemeClr val="tx1"/>
                </a:solidFill>
              </a:rPr>
              <a:t>kolonialisme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bangsa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Eropa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perjuangan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kemerdekaan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hingga</a:t>
            </a:r>
            <a:r>
              <a:rPr lang="en-ID" sz="1200" dirty="0">
                <a:solidFill>
                  <a:schemeClr val="tx1"/>
                </a:solidFill>
              </a:rPr>
              <a:t> masa </a:t>
            </a:r>
            <a:r>
              <a:rPr lang="en-ID" sz="1200" dirty="0" err="1">
                <a:solidFill>
                  <a:schemeClr val="tx1"/>
                </a:solidFill>
              </a:rPr>
              <a:t>pasca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kemerdekaan</a:t>
            </a:r>
            <a:r>
              <a:rPr lang="en-ID" sz="1200" dirty="0">
                <a:solidFill>
                  <a:schemeClr val="tx1"/>
                </a:solidFill>
              </a:rPr>
              <a:t>, Indonesia </a:t>
            </a:r>
            <a:r>
              <a:rPr lang="en-ID" sz="1200" dirty="0" err="1">
                <a:solidFill>
                  <a:schemeClr val="tx1"/>
                </a:solidFill>
              </a:rPr>
              <a:t>mengalami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berbagai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peristiwa</a:t>
            </a:r>
            <a:r>
              <a:rPr lang="en-ID" sz="1200" dirty="0">
                <a:solidFill>
                  <a:schemeClr val="tx1"/>
                </a:solidFill>
              </a:rPr>
              <a:t> dan </a:t>
            </a:r>
            <a:r>
              <a:rPr lang="en-ID" sz="1200" dirty="0" err="1">
                <a:solidFill>
                  <a:schemeClr val="tx1"/>
                </a:solidFill>
              </a:rPr>
              <a:t>melibatkan</a:t>
            </a:r>
            <a:r>
              <a:rPr lang="en-ID" sz="1200" dirty="0">
                <a:solidFill>
                  <a:schemeClr val="tx1"/>
                </a:solidFill>
              </a:rPr>
              <a:t> para </a:t>
            </a:r>
            <a:r>
              <a:rPr lang="en-ID" sz="1200" dirty="0" err="1">
                <a:solidFill>
                  <a:schemeClr val="tx1"/>
                </a:solidFill>
              </a:rPr>
              <a:t>tokoh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sejarah</a:t>
            </a:r>
            <a:r>
              <a:rPr lang="en-ID" sz="1200" dirty="0">
                <a:solidFill>
                  <a:schemeClr val="tx1"/>
                </a:solidFill>
              </a:rPr>
              <a:t> yang </a:t>
            </a:r>
            <a:r>
              <a:rPr lang="en-ID" sz="1200" dirty="0" err="1">
                <a:solidFill>
                  <a:schemeClr val="tx1"/>
                </a:solidFill>
              </a:rPr>
              <a:t>penting</a:t>
            </a:r>
            <a:r>
              <a:rPr lang="en-ID" sz="1200" dirty="0">
                <a:solidFill>
                  <a:schemeClr val="tx1"/>
                </a:solidFill>
              </a:rPr>
              <a:t>. Akan </a:t>
            </a:r>
            <a:r>
              <a:rPr lang="en-ID" sz="1200" dirty="0" err="1">
                <a:solidFill>
                  <a:schemeClr val="tx1"/>
                </a:solidFill>
              </a:rPr>
              <a:t>tetapi</a:t>
            </a:r>
            <a:r>
              <a:rPr lang="en-ID" sz="1200" dirty="0">
                <a:solidFill>
                  <a:schemeClr val="tx1"/>
                </a:solidFill>
              </a:rPr>
              <a:t>, data </a:t>
            </a:r>
            <a:r>
              <a:rPr lang="en-ID" sz="1200" dirty="0" err="1">
                <a:solidFill>
                  <a:schemeClr val="tx1"/>
                </a:solidFill>
              </a:rPr>
              <a:t>peristiwa</a:t>
            </a:r>
            <a:r>
              <a:rPr lang="en-ID" sz="1200" dirty="0">
                <a:solidFill>
                  <a:schemeClr val="tx1"/>
                </a:solidFill>
              </a:rPr>
              <a:t> dan </a:t>
            </a:r>
            <a:r>
              <a:rPr lang="en-ID" sz="1200" dirty="0" err="1">
                <a:solidFill>
                  <a:schemeClr val="tx1"/>
                </a:solidFill>
              </a:rPr>
              <a:t>tokoh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sejarah</a:t>
            </a:r>
            <a:r>
              <a:rPr lang="en-ID" sz="1200" dirty="0">
                <a:solidFill>
                  <a:schemeClr val="tx1"/>
                </a:solidFill>
              </a:rPr>
              <a:t> Indonesia, </a:t>
            </a:r>
            <a:r>
              <a:rPr lang="en-ID" sz="1200" dirty="0" err="1">
                <a:solidFill>
                  <a:schemeClr val="tx1"/>
                </a:solidFill>
              </a:rPr>
              <a:t>termasuk</a:t>
            </a:r>
            <a:r>
              <a:rPr lang="en-ID" sz="1200" dirty="0">
                <a:solidFill>
                  <a:schemeClr val="tx1"/>
                </a:solidFill>
              </a:rPr>
              <a:t> pada </a:t>
            </a:r>
            <a:r>
              <a:rPr lang="en-ID" sz="1200" dirty="0" err="1">
                <a:solidFill>
                  <a:schemeClr val="tx1"/>
                </a:solidFill>
              </a:rPr>
              <a:t>periode</a:t>
            </a:r>
            <a:r>
              <a:rPr lang="en-ID" sz="1200" dirty="0">
                <a:solidFill>
                  <a:schemeClr val="tx1"/>
                </a:solidFill>
              </a:rPr>
              <a:t> Orde Baru, </a:t>
            </a:r>
            <a:r>
              <a:rPr lang="en-ID" sz="1200" dirty="0" err="1">
                <a:solidFill>
                  <a:schemeClr val="tx1"/>
                </a:solidFill>
              </a:rPr>
              <a:t>masih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dalam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bentuk</a:t>
            </a:r>
            <a:r>
              <a:rPr lang="en-ID" sz="1200" dirty="0">
                <a:solidFill>
                  <a:schemeClr val="tx1"/>
                </a:solidFill>
              </a:rPr>
              <a:t> yang </a:t>
            </a:r>
            <a:r>
              <a:rPr lang="en-ID" sz="1200" dirty="0" err="1">
                <a:solidFill>
                  <a:schemeClr val="tx1"/>
                </a:solidFill>
              </a:rPr>
              <a:t>belum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terstruktur</a:t>
            </a:r>
            <a:r>
              <a:rPr lang="en-ID" sz="1200" dirty="0">
                <a:solidFill>
                  <a:schemeClr val="tx1"/>
                </a:solidFill>
              </a:rPr>
              <a:t>. </a:t>
            </a:r>
            <a:r>
              <a:rPr lang="en-ID" sz="1200" dirty="0" err="1">
                <a:solidFill>
                  <a:schemeClr val="tx1"/>
                </a:solidFill>
              </a:rPr>
              <a:t>Terlebih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untuk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peristiwa</a:t>
            </a:r>
            <a:r>
              <a:rPr lang="en-ID" sz="1200" dirty="0">
                <a:solidFill>
                  <a:schemeClr val="tx1"/>
                </a:solidFill>
              </a:rPr>
              <a:t> yang </a:t>
            </a:r>
            <a:r>
              <a:rPr lang="en-ID" sz="1200" dirty="0" err="1">
                <a:solidFill>
                  <a:schemeClr val="tx1"/>
                </a:solidFill>
              </a:rPr>
              <a:t>berbeda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memiliki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tempat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penyimpanan</a:t>
            </a:r>
            <a:r>
              <a:rPr lang="en-ID" sz="1200" dirty="0">
                <a:solidFill>
                  <a:schemeClr val="tx1"/>
                </a:solidFill>
              </a:rPr>
              <a:t> data </a:t>
            </a:r>
            <a:r>
              <a:rPr lang="en-ID" sz="1200" dirty="0" err="1">
                <a:solidFill>
                  <a:schemeClr val="tx1"/>
                </a:solidFill>
              </a:rPr>
              <a:t>sejarah</a:t>
            </a:r>
            <a:r>
              <a:rPr lang="en-ID" sz="1200" dirty="0">
                <a:solidFill>
                  <a:schemeClr val="tx1"/>
                </a:solidFill>
              </a:rPr>
              <a:t> yang </a:t>
            </a:r>
            <a:r>
              <a:rPr lang="en-ID" sz="1200" dirty="0" err="1">
                <a:solidFill>
                  <a:schemeClr val="tx1"/>
                </a:solidFill>
              </a:rPr>
              <a:t>terpisah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meski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mungkin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terdapat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keterhubungan</a:t>
            </a:r>
            <a:r>
              <a:rPr lang="en-ID" sz="1200" dirty="0">
                <a:solidFill>
                  <a:schemeClr val="tx1"/>
                </a:solidFill>
              </a:rPr>
              <a:t> di </a:t>
            </a:r>
            <a:r>
              <a:rPr lang="en-ID" sz="1200" dirty="0" err="1">
                <a:solidFill>
                  <a:schemeClr val="tx1"/>
                </a:solidFill>
              </a:rPr>
              <a:t>antaranya</a:t>
            </a:r>
            <a:r>
              <a:rPr lang="en-ID" sz="1200" dirty="0">
                <a:solidFill>
                  <a:schemeClr val="tx1"/>
                </a:solidFill>
              </a:rPr>
              <a:t>. </a:t>
            </a:r>
            <a:r>
              <a:rPr lang="en-ID" sz="1200" dirty="0" err="1">
                <a:solidFill>
                  <a:schemeClr val="tx1"/>
                </a:solidFill>
              </a:rPr>
              <a:t>Kondisi</a:t>
            </a:r>
            <a:r>
              <a:rPr lang="en-ID" sz="1200" dirty="0">
                <a:solidFill>
                  <a:schemeClr val="tx1"/>
                </a:solidFill>
              </a:rPr>
              <a:t> data </a:t>
            </a:r>
            <a:r>
              <a:rPr lang="en-ID" sz="1200" dirty="0" err="1">
                <a:solidFill>
                  <a:schemeClr val="tx1"/>
                </a:solidFill>
              </a:rPr>
              <a:t>sejarah</a:t>
            </a:r>
            <a:r>
              <a:rPr lang="en-ID" sz="1200" dirty="0">
                <a:solidFill>
                  <a:schemeClr val="tx1"/>
                </a:solidFill>
              </a:rPr>
              <a:t> yang </a:t>
            </a:r>
            <a:r>
              <a:rPr lang="en-ID" sz="1200" dirty="0" err="1">
                <a:solidFill>
                  <a:schemeClr val="tx1"/>
                </a:solidFill>
              </a:rPr>
              <a:t>kurang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terstruktur</a:t>
            </a:r>
            <a:r>
              <a:rPr lang="en-ID" sz="1200" dirty="0">
                <a:solidFill>
                  <a:schemeClr val="tx1"/>
                </a:solidFill>
              </a:rPr>
              <a:t> dan </a:t>
            </a:r>
            <a:r>
              <a:rPr lang="en-ID" sz="1200" dirty="0" err="1">
                <a:solidFill>
                  <a:schemeClr val="tx1"/>
                </a:solidFill>
              </a:rPr>
              <a:t>saling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lepas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ini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cukup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menyulitkan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bagi</a:t>
            </a:r>
            <a:r>
              <a:rPr lang="en-ID" sz="1200" dirty="0">
                <a:solidFill>
                  <a:schemeClr val="tx1"/>
                </a:solidFill>
              </a:rPr>
              <a:t> para </a:t>
            </a:r>
            <a:r>
              <a:rPr lang="en-ID" sz="1200" dirty="0" err="1">
                <a:solidFill>
                  <a:schemeClr val="tx1"/>
                </a:solidFill>
              </a:rPr>
              <a:t>individu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khususnya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sejarawan</a:t>
            </a:r>
            <a:r>
              <a:rPr lang="en-ID" sz="1200" dirty="0">
                <a:solidFill>
                  <a:schemeClr val="tx1"/>
                </a:solidFill>
              </a:rPr>
              <a:t> yang </a:t>
            </a:r>
            <a:r>
              <a:rPr lang="en-ID" sz="1200" dirty="0" err="1">
                <a:solidFill>
                  <a:schemeClr val="tx1"/>
                </a:solidFill>
              </a:rPr>
              <a:t>ingin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mengakses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menganalisis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serta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mengolah</a:t>
            </a:r>
            <a:r>
              <a:rPr lang="en-ID" sz="1200" dirty="0">
                <a:solidFill>
                  <a:schemeClr val="tx1"/>
                </a:solidFill>
              </a:rPr>
              <a:t> data </a:t>
            </a:r>
            <a:r>
              <a:rPr lang="en-ID" sz="1200" dirty="0" err="1">
                <a:solidFill>
                  <a:schemeClr val="tx1"/>
                </a:solidFill>
              </a:rPr>
              <a:t>sejarah</a:t>
            </a:r>
            <a:r>
              <a:rPr lang="en-ID" sz="1200" dirty="0">
                <a:solidFill>
                  <a:schemeClr val="tx1"/>
                </a:solidFill>
              </a:rPr>
              <a:t> Indonesia. </a:t>
            </a:r>
            <a:r>
              <a:rPr lang="en-ID" sz="1200" dirty="0" err="1">
                <a:solidFill>
                  <a:schemeClr val="tx1"/>
                </a:solidFill>
              </a:rPr>
              <a:t>Diperlukan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usaha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besar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untuk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mengumpulkan</a:t>
            </a:r>
            <a:r>
              <a:rPr lang="en-ID" sz="1200" dirty="0">
                <a:solidFill>
                  <a:schemeClr val="tx1"/>
                </a:solidFill>
              </a:rPr>
              <a:t> data </a:t>
            </a:r>
            <a:r>
              <a:rPr lang="en-ID" sz="1200" dirty="0" err="1">
                <a:solidFill>
                  <a:schemeClr val="tx1"/>
                </a:solidFill>
              </a:rPr>
              <a:t>dari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beberapa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sumber</a:t>
            </a:r>
            <a:r>
              <a:rPr lang="en-ID" sz="1200" dirty="0">
                <a:solidFill>
                  <a:schemeClr val="tx1"/>
                </a:solidFill>
              </a:rPr>
              <a:t> yang </a:t>
            </a:r>
            <a:r>
              <a:rPr lang="en-ID" sz="1200" dirty="0" err="1">
                <a:solidFill>
                  <a:schemeClr val="tx1"/>
                </a:solidFill>
              </a:rPr>
              <a:t>berbeda</a:t>
            </a:r>
            <a:r>
              <a:rPr lang="en-ID" sz="1200" dirty="0">
                <a:solidFill>
                  <a:schemeClr val="tx1"/>
                </a:solidFill>
              </a:rPr>
              <a:t> dan </a:t>
            </a:r>
            <a:r>
              <a:rPr lang="en-ID" sz="1200" dirty="0" err="1">
                <a:solidFill>
                  <a:schemeClr val="tx1"/>
                </a:solidFill>
              </a:rPr>
              <a:t>membaca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keseluruhan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sejarah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untuk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mendapatkan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sebagian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informasi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spesifik</a:t>
            </a:r>
            <a:r>
              <a:rPr lang="en-ID" sz="1200" dirty="0">
                <a:solidFill>
                  <a:schemeClr val="tx1"/>
                </a:solidFill>
              </a:rPr>
              <a:t> yang </a:t>
            </a:r>
            <a:r>
              <a:rPr lang="en-ID" sz="1200" dirty="0" err="1">
                <a:solidFill>
                  <a:schemeClr val="tx1"/>
                </a:solidFill>
              </a:rPr>
              <a:t>diinginkan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seperti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tokoh</a:t>
            </a:r>
            <a:r>
              <a:rPr lang="en-ID" sz="1200" dirty="0">
                <a:solidFill>
                  <a:schemeClr val="tx1"/>
                </a:solidFill>
              </a:rPr>
              <a:t> yang </a:t>
            </a:r>
            <a:r>
              <a:rPr lang="en-ID" sz="1200" dirty="0" err="1">
                <a:solidFill>
                  <a:schemeClr val="tx1"/>
                </a:solidFill>
              </a:rPr>
              <a:t>terlibat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peristiwa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kunci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ataupun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penyelesaian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peristiwa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tersebut</a:t>
            </a:r>
            <a:r>
              <a:rPr lang="en-ID" sz="1200" dirty="0">
                <a:solidFill>
                  <a:schemeClr val="tx1"/>
                </a:solidFill>
              </a:rPr>
              <a:t>.</a:t>
            </a:r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D" sz="1200" dirty="0">
                <a:solidFill>
                  <a:schemeClr val="tx1"/>
                </a:solidFill>
              </a:rPr>
              <a:t>Oleh </a:t>
            </a:r>
            <a:r>
              <a:rPr lang="en-ID" sz="1200" dirty="0" err="1">
                <a:solidFill>
                  <a:schemeClr val="tx1"/>
                </a:solidFill>
              </a:rPr>
              <a:t>karena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itu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muncul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solusi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untuk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membangun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ontologi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dalam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representasi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i="1" dirty="0">
                <a:solidFill>
                  <a:schemeClr val="tx1"/>
                </a:solidFill>
              </a:rPr>
              <a:t>knowledge graph</a:t>
            </a:r>
            <a:r>
              <a:rPr lang="en-ID" sz="1200" dirty="0">
                <a:solidFill>
                  <a:schemeClr val="tx1"/>
                </a:solidFill>
              </a:rPr>
              <a:t> (KG) yang </a:t>
            </a:r>
            <a:r>
              <a:rPr lang="en-ID" sz="1200" dirty="0" err="1">
                <a:solidFill>
                  <a:schemeClr val="tx1"/>
                </a:solidFill>
              </a:rPr>
              <a:t>berisikan</a:t>
            </a:r>
            <a:r>
              <a:rPr lang="en-ID" sz="1200" dirty="0">
                <a:solidFill>
                  <a:schemeClr val="tx1"/>
                </a:solidFill>
              </a:rPr>
              <a:t> data </a:t>
            </a:r>
            <a:r>
              <a:rPr lang="en-ID" sz="1200" dirty="0" err="1">
                <a:solidFill>
                  <a:schemeClr val="tx1"/>
                </a:solidFill>
              </a:rPr>
              <a:t>sejarah</a:t>
            </a:r>
            <a:r>
              <a:rPr lang="en-ID" sz="1200" dirty="0">
                <a:solidFill>
                  <a:schemeClr val="tx1"/>
                </a:solidFill>
              </a:rPr>
              <a:t> Indonesia. </a:t>
            </a:r>
            <a:r>
              <a:rPr lang="en-ID" sz="1200" dirty="0" err="1">
                <a:solidFill>
                  <a:schemeClr val="tx1"/>
                </a:solidFill>
              </a:rPr>
              <a:t>Dalam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konteks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ilmu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komputer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ontologi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adalah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spesifikasi</a:t>
            </a:r>
            <a:r>
              <a:rPr lang="en-ID" sz="1200" dirty="0">
                <a:solidFill>
                  <a:schemeClr val="tx1"/>
                </a:solidFill>
              </a:rPr>
              <a:t> formal dan </a:t>
            </a:r>
            <a:r>
              <a:rPr lang="en-ID" sz="1200" dirty="0" err="1">
                <a:solidFill>
                  <a:schemeClr val="tx1"/>
                </a:solidFill>
              </a:rPr>
              <a:t>eksplisit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mengenai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suatu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konsep</a:t>
            </a:r>
            <a:r>
              <a:rPr lang="en-ID" sz="1200" dirty="0">
                <a:solidFill>
                  <a:schemeClr val="tx1"/>
                </a:solidFill>
              </a:rPr>
              <a:t> yang </a:t>
            </a:r>
            <a:r>
              <a:rPr lang="en-ID" sz="1200" dirty="0" err="1">
                <a:solidFill>
                  <a:schemeClr val="tx1"/>
                </a:solidFill>
              </a:rPr>
              <a:t>disepakati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bersama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dalam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suatu</a:t>
            </a:r>
            <a:r>
              <a:rPr lang="en-ID" sz="1200" dirty="0">
                <a:solidFill>
                  <a:schemeClr val="tx1"/>
                </a:solidFill>
              </a:rPr>
              <a:t> domain </a:t>
            </a:r>
            <a:r>
              <a:rPr lang="en-ID" sz="1200" dirty="0" err="1">
                <a:solidFill>
                  <a:schemeClr val="tx1"/>
                </a:solidFill>
              </a:rPr>
              <a:t>tertentu</a:t>
            </a:r>
            <a:r>
              <a:rPr lang="en-ID" sz="1200" dirty="0">
                <a:solidFill>
                  <a:schemeClr val="tx1"/>
                </a:solidFill>
              </a:rPr>
              <a:t> (Studer et al. 1998). </a:t>
            </a:r>
            <a:r>
              <a:rPr lang="en-ID" sz="1200" dirty="0" err="1">
                <a:solidFill>
                  <a:schemeClr val="tx1"/>
                </a:solidFill>
              </a:rPr>
              <a:t>Karakteristik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tersebut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memungkinkan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manusia</a:t>
            </a:r>
            <a:r>
              <a:rPr lang="en-ID" sz="1200" dirty="0">
                <a:solidFill>
                  <a:schemeClr val="tx1"/>
                </a:solidFill>
              </a:rPr>
              <a:t> dan </a:t>
            </a:r>
            <a:r>
              <a:rPr lang="en-ID" sz="1200" dirty="0" err="1">
                <a:solidFill>
                  <a:schemeClr val="tx1"/>
                </a:solidFill>
              </a:rPr>
              <a:t>mesin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untuk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memahami</a:t>
            </a:r>
            <a:r>
              <a:rPr lang="en-ID" sz="1200" dirty="0">
                <a:solidFill>
                  <a:schemeClr val="tx1"/>
                </a:solidFill>
              </a:rPr>
              <a:t> data </a:t>
            </a:r>
            <a:r>
              <a:rPr lang="en-ID" sz="1200" dirty="0" err="1">
                <a:solidFill>
                  <a:schemeClr val="tx1"/>
                </a:solidFill>
              </a:rPr>
              <a:t>secara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bersama-sama</a:t>
            </a:r>
            <a:r>
              <a:rPr lang="en-ID" sz="1200" dirty="0">
                <a:solidFill>
                  <a:schemeClr val="tx1"/>
                </a:solidFill>
              </a:rPr>
              <a:t>. </a:t>
            </a:r>
            <a:r>
              <a:rPr lang="en-ID" sz="1200" dirty="0" err="1">
                <a:solidFill>
                  <a:schemeClr val="tx1"/>
                </a:solidFill>
              </a:rPr>
              <a:t>Dengan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representasi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i="1" dirty="0">
                <a:solidFill>
                  <a:schemeClr val="tx1"/>
                </a:solidFill>
              </a:rPr>
              <a:t>knowledge graph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ontologi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dapat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merepresentasikan</a:t>
            </a:r>
            <a:r>
              <a:rPr lang="en-ID" sz="1200" dirty="0">
                <a:solidFill>
                  <a:schemeClr val="tx1"/>
                </a:solidFill>
              </a:rPr>
              <a:t> dan </a:t>
            </a:r>
            <a:r>
              <a:rPr lang="en-ID" sz="1200" dirty="0" err="1">
                <a:solidFill>
                  <a:schemeClr val="tx1"/>
                </a:solidFill>
              </a:rPr>
              <a:t>menghubungkan</a:t>
            </a:r>
            <a:r>
              <a:rPr lang="en-ID" sz="1200" dirty="0">
                <a:solidFill>
                  <a:schemeClr val="tx1"/>
                </a:solidFill>
              </a:rPr>
              <a:t> data </a:t>
            </a:r>
            <a:r>
              <a:rPr lang="en-ID" sz="1200" dirty="0" err="1">
                <a:solidFill>
                  <a:schemeClr val="tx1"/>
                </a:solidFill>
              </a:rPr>
              <a:t>peristiwa</a:t>
            </a:r>
            <a:r>
              <a:rPr lang="en-ID" sz="1200" dirty="0">
                <a:solidFill>
                  <a:schemeClr val="tx1"/>
                </a:solidFill>
              </a:rPr>
              <a:t> dan </a:t>
            </a:r>
            <a:r>
              <a:rPr lang="en-ID" sz="1200" dirty="0" err="1">
                <a:solidFill>
                  <a:schemeClr val="tx1"/>
                </a:solidFill>
              </a:rPr>
              <a:t>tokoh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sejarah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dari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berbagai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sumber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sejarah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menjadi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lebih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harmonis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b="1" dirty="0" err="1">
                <a:solidFill>
                  <a:schemeClr val="tx1"/>
                </a:solidFill>
              </a:rPr>
              <a:t>memungkinkan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akses</a:t>
            </a:r>
            <a:r>
              <a:rPr lang="en-ID" sz="1200" b="1" dirty="0">
                <a:solidFill>
                  <a:schemeClr val="tx1"/>
                </a:solidFill>
              </a:rPr>
              <a:t>, </a:t>
            </a:r>
            <a:r>
              <a:rPr lang="en-ID" sz="1200" b="1" dirty="0" err="1">
                <a:solidFill>
                  <a:schemeClr val="tx1"/>
                </a:solidFill>
              </a:rPr>
              <a:t>pengolahan</a:t>
            </a:r>
            <a:r>
              <a:rPr lang="en-ID" sz="1200" b="1" dirty="0">
                <a:solidFill>
                  <a:schemeClr val="tx1"/>
                </a:solidFill>
              </a:rPr>
              <a:t>, dan </a:t>
            </a:r>
            <a:r>
              <a:rPr lang="en-ID" sz="1200" b="1" dirty="0" err="1">
                <a:solidFill>
                  <a:schemeClr val="tx1"/>
                </a:solidFill>
              </a:rPr>
              <a:t>analisis</a:t>
            </a:r>
            <a:r>
              <a:rPr lang="en-ID" sz="1200" b="1" dirty="0">
                <a:solidFill>
                  <a:schemeClr val="tx1"/>
                </a:solidFill>
              </a:rPr>
              <a:t> data </a:t>
            </a:r>
            <a:r>
              <a:rPr lang="en-ID" sz="1200" b="1" dirty="0" err="1">
                <a:solidFill>
                  <a:schemeClr val="tx1"/>
                </a:solidFill>
              </a:rPr>
              <a:t>sejarah</a:t>
            </a:r>
            <a:r>
              <a:rPr lang="en-ID" sz="1200" dirty="0">
                <a:solidFill>
                  <a:schemeClr val="tx1"/>
                </a:solidFill>
              </a:rPr>
              <a:t> Indonesia, </a:t>
            </a:r>
            <a:r>
              <a:rPr lang="en-ID" sz="1200" dirty="0" err="1">
                <a:solidFill>
                  <a:schemeClr val="tx1"/>
                </a:solidFill>
              </a:rPr>
              <a:t>termasuk</a:t>
            </a:r>
            <a:r>
              <a:rPr lang="en-ID" sz="1200" dirty="0">
                <a:solidFill>
                  <a:schemeClr val="tx1"/>
                </a:solidFill>
              </a:rPr>
              <a:t> pada </a:t>
            </a:r>
            <a:r>
              <a:rPr lang="en-ID" sz="1200" dirty="0" err="1">
                <a:solidFill>
                  <a:schemeClr val="tx1"/>
                </a:solidFill>
              </a:rPr>
              <a:t>periode</a:t>
            </a:r>
            <a:r>
              <a:rPr lang="en-ID" sz="1200" dirty="0">
                <a:solidFill>
                  <a:schemeClr val="tx1"/>
                </a:solidFill>
              </a:rPr>
              <a:t> Orde Baru, </a:t>
            </a:r>
            <a:r>
              <a:rPr lang="en-ID" sz="1200" b="1" dirty="0">
                <a:solidFill>
                  <a:schemeClr val="tx1"/>
                </a:solidFill>
              </a:rPr>
              <a:t>yang </a:t>
            </a:r>
            <a:r>
              <a:rPr lang="en-ID" sz="1200" b="1" dirty="0" err="1">
                <a:solidFill>
                  <a:schemeClr val="tx1"/>
                </a:solidFill>
              </a:rPr>
              <a:t>lebih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mudah</a:t>
            </a:r>
            <a:r>
              <a:rPr lang="en-ID" sz="1200" b="1" dirty="0">
                <a:solidFill>
                  <a:schemeClr val="tx1"/>
                </a:solidFill>
              </a:rPr>
              <a:t> dan </a:t>
            </a:r>
            <a:r>
              <a:rPr lang="en-ID" sz="1200" b="1" dirty="0" err="1">
                <a:solidFill>
                  <a:schemeClr val="tx1"/>
                </a:solidFill>
              </a:rPr>
              <a:t>efisien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dirty="0">
                <a:solidFill>
                  <a:schemeClr val="tx1"/>
                </a:solidFill>
              </a:rPr>
              <a:t>(Koho et al. 2020).</a:t>
            </a:r>
          </a:p>
        </p:txBody>
      </p:sp>
    </p:spTree>
    <p:extLst>
      <p:ext uri="{BB962C8B-B14F-4D97-AF65-F5344CB8AC3E}">
        <p14:creationId xmlns:p14="http://schemas.microsoft.com/office/powerpoint/2010/main" val="250715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dirty="0"/>
          </a:p>
        </p:txBody>
      </p:sp>
      <p:sp>
        <p:nvSpPr>
          <p:cNvPr id="74" name="Google Shape;74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AutoNum type="arabicPeriod"/>
            </a:pPr>
            <a:r>
              <a:rPr lang="en-US" sz="18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Bagaimana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rancangan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ontologi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yang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tepat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untuk data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peristiwa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dan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tokoh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sejarah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Indonesia dalam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periode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Orde Baru?</a:t>
            </a:r>
          </a:p>
          <a:p>
            <a:pPr marL="3429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Bagaimana</a:t>
            </a:r>
            <a:r>
              <a:rPr lang="en-US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mempopulasikan</a:t>
            </a:r>
            <a:r>
              <a:rPr lang="en-US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ontologi</a:t>
            </a:r>
            <a:r>
              <a:rPr lang="en-US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telah</a:t>
            </a:r>
            <a:r>
              <a:rPr lang="en-US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dirancang</a:t>
            </a:r>
            <a:r>
              <a:rPr lang="en-US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dengan </a:t>
            </a:r>
            <a:r>
              <a:rPr lang="en-US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peristiwa</a:t>
            </a:r>
            <a:r>
              <a:rPr lang="en-US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tokoh</a:t>
            </a:r>
            <a:r>
              <a:rPr lang="en-US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sejarah</a:t>
            </a:r>
            <a:r>
              <a:rPr lang="en-US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Indonesia dalam </a:t>
            </a:r>
            <a:r>
              <a:rPr lang="en-US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periode</a:t>
            </a:r>
            <a:r>
              <a:rPr lang="en-US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Orde Baru?</a:t>
            </a:r>
            <a:endParaRPr lang="en-US" sz="1800" dirty="0">
              <a:solidFill>
                <a:schemeClr val="tx1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Akhir</a:t>
            </a:r>
            <a:endParaRPr dirty="0"/>
          </a:p>
        </p:txBody>
      </p:sp>
      <p:sp>
        <p:nvSpPr>
          <p:cNvPr id="74" name="Google Shape;74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Mengembangkan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rancangan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ontologi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untuk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peristiwa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tokoh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sejarah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Indonesia dalam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periode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Orde Baru.</a:t>
            </a:r>
          </a:p>
          <a:p>
            <a:pPr marL="3429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Mempopulasikan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ontologi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telah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dirancang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dengan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peristiwa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tokoh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sejarah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Indonesia dalam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periode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Orde Baru.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592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dirty="0"/>
          </a:p>
        </p:txBody>
      </p:sp>
      <p:sp>
        <p:nvSpPr>
          <p:cNvPr id="80" name="Google Shape;8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000" dirty="0">
                <a:solidFill>
                  <a:schemeClr val="tx1"/>
                </a:solidFill>
              </a:rPr>
              <a:t>Berikut </a:t>
            </a:r>
            <a:r>
              <a:rPr lang="en-US" sz="1000" dirty="0" err="1">
                <a:solidFill>
                  <a:schemeClr val="tx1"/>
                </a:solidFill>
              </a:rPr>
              <a:t>adalah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tahapan</a:t>
            </a:r>
            <a:r>
              <a:rPr lang="en-US" sz="1000" dirty="0">
                <a:solidFill>
                  <a:schemeClr val="tx1"/>
                </a:solidFill>
              </a:rPr>
              <a:t> untuk </a:t>
            </a:r>
            <a:r>
              <a:rPr lang="en-US" sz="1000" dirty="0" err="1">
                <a:solidFill>
                  <a:schemeClr val="tx1"/>
                </a:solidFill>
              </a:rPr>
              <a:t>mengembangkan</a:t>
            </a:r>
            <a:r>
              <a:rPr lang="en-US" sz="1000" dirty="0">
                <a:solidFill>
                  <a:schemeClr val="tx1"/>
                </a:solidFill>
              </a:rPr>
              <a:t> dan </a:t>
            </a:r>
            <a:r>
              <a:rPr lang="en-US" sz="1000" dirty="0" err="1">
                <a:solidFill>
                  <a:schemeClr val="tx1"/>
                </a:solidFill>
              </a:rPr>
              <a:t>mempopulasikan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ontologi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sejarah</a:t>
            </a:r>
            <a:r>
              <a:rPr lang="en-US" sz="1000" dirty="0">
                <a:solidFill>
                  <a:schemeClr val="tx1"/>
                </a:solidFill>
              </a:rPr>
              <a:t> Indonesia dalam </a:t>
            </a:r>
            <a:r>
              <a:rPr lang="en-US" sz="1000" dirty="0" err="1">
                <a:solidFill>
                  <a:schemeClr val="tx1"/>
                </a:solidFill>
              </a:rPr>
              <a:t>periode</a:t>
            </a:r>
            <a:r>
              <a:rPr lang="en-US" sz="1000" dirty="0">
                <a:solidFill>
                  <a:schemeClr val="tx1"/>
                </a:solidFill>
              </a:rPr>
              <a:t> Orde Baru.</a:t>
            </a:r>
          </a:p>
          <a:p>
            <a:pPr marL="342900" lvl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Pct val="100000"/>
              <a:buAutoNum type="arabicPeriod"/>
            </a:pPr>
            <a:r>
              <a:rPr lang="en-US" sz="1000" b="1" dirty="0" err="1">
                <a:solidFill>
                  <a:schemeClr val="tx1"/>
                </a:solidFill>
              </a:rPr>
              <a:t>Studi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literatur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Melakukan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studi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literatur</a:t>
            </a:r>
            <a:r>
              <a:rPr lang="en-US" sz="1000" dirty="0">
                <a:solidFill>
                  <a:schemeClr val="tx1"/>
                </a:solidFill>
              </a:rPr>
              <a:t> untuk </a:t>
            </a:r>
            <a:r>
              <a:rPr lang="en-US" sz="1000" dirty="0" err="1">
                <a:solidFill>
                  <a:schemeClr val="tx1"/>
                </a:solidFill>
              </a:rPr>
              <a:t>mencari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ontologi</a:t>
            </a:r>
            <a:r>
              <a:rPr lang="en-US" sz="1000" dirty="0">
                <a:solidFill>
                  <a:schemeClr val="tx1"/>
                </a:solidFill>
              </a:rPr>
              <a:t> yang </a:t>
            </a:r>
            <a:r>
              <a:rPr lang="en-US" sz="1000" dirty="0" err="1">
                <a:solidFill>
                  <a:schemeClr val="tx1"/>
                </a:solidFill>
              </a:rPr>
              <a:t>telah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ada</a:t>
            </a:r>
            <a:r>
              <a:rPr lang="en-US" sz="1000" dirty="0">
                <a:solidFill>
                  <a:schemeClr val="tx1"/>
                </a:solidFill>
              </a:rPr>
              <a:t> untuk </a:t>
            </a:r>
            <a:r>
              <a:rPr lang="en-US" sz="1000" dirty="0" err="1">
                <a:solidFill>
                  <a:schemeClr val="tx1"/>
                </a:solidFill>
              </a:rPr>
              <a:t>dijadikan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sebagai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referensi</a:t>
            </a:r>
            <a:r>
              <a:rPr lang="en-US" sz="1000" dirty="0">
                <a:solidFill>
                  <a:schemeClr val="tx1"/>
                </a:solidFill>
              </a:rPr>
              <a:t> atau </a:t>
            </a:r>
            <a:r>
              <a:rPr lang="en-US" sz="1000" dirty="0" err="1">
                <a:solidFill>
                  <a:schemeClr val="tx1"/>
                </a:solidFill>
              </a:rPr>
              <a:t>acuan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awal</a:t>
            </a:r>
            <a:r>
              <a:rPr lang="en-US" sz="1000" dirty="0">
                <a:solidFill>
                  <a:schemeClr val="tx1"/>
                </a:solidFill>
              </a:rPr>
              <a:t> dalam </a:t>
            </a:r>
            <a:r>
              <a:rPr lang="en-US" sz="1000" dirty="0" err="1">
                <a:solidFill>
                  <a:schemeClr val="tx1"/>
                </a:solidFill>
              </a:rPr>
              <a:t>mengembangkan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ontologi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peristiwa</a:t>
            </a:r>
            <a:r>
              <a:rPr lang="en-US" sz="1000" dirty="0">
                <a:solidFill>
                  <a:schemeClr val="tx1"/>
                </a:solidFill>
              </a:rPr>
              <a:t> dan </a:t>
            </a:r>
            <a:r>
              <a:rPr lang="en-US" sz="1000" dirty="0" err="1">
                <a:solidFill>
                  <a:schemeClr val="tx1"/>
                </a:solidFill>
              </a:rPr>
              <a:t>tokoh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sejarah</a:t>
            </a:r>
            <a:r>
              <a:rPr lang="en-US" sz="1000" dirty="0">
                <a:solidFill>
                  <a:schemeClr val="tx1"/>
                </a:solidFill>
              </a:rPr>
              <a:t> Indonesia dalam </a:t>
            </a:r>
            <a:r>
              <a:rPr lang="en-US" sz="1000" dirty="0" err="1">
                <a:solidFill>
                  <a:schemeClr val="tx1"/>
                </a:solidFill>
              </a:rPr>
              <a:t>periode</a:t>
            </a:r>
            <a:r>
              <a:rPr lang="en-US" sz="1000" dirty="0">
                <a:solidFill>
                  <a:schemeClr val="tx1"/>
                </a:solidFill>
              </a:rPr>
              <a:t> Orde Baru.</a:t>
            </a:r>
          </a:p>
          <a:p>
            <a:pPr marL="342900" lvl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Pct val="100000"/>
              <a:buAutoNum type="arabicPeriod"/>
            </a:pPr>
            <a:r>
              <a:rPr lang="en-US" sz="1000" b="1" dirty="0">
                <a:solidFill>
                  <a:schemeClr val="tx1"/>
                </a:solidFill>
              </a:rPr>
              <a:t>Desain </a:t>
            </a:r>
            <a:r>
              <a:rPr lang="en-US" sz="1000" b="1" dirty="0" err="1">
                <a:solidFill>
                  <a:schemeClr val="tx1"/>
                </a:solidFill>
              </a:rPr>
              <a:t>ontologi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Merancang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struktur</a:t>
            </a:r>
            <a:r>
              <a:rPr lang="en-US" sz="1000" dirty="0">
                <a:solidFill>
                  <a:schemeClr val="tx1"/>
                </a:solidFill>
              </a:rPr>
              <a:t> dan </a:t>
            </a:r>
            <a:r>
              <a:rPr lang="en-US" sz="1000" dirty="0" err="1">
                <a:solidFill>
                  <a:schemeClr val="tx1"/>
                </a:solidFill>
              </a:rPr>
              <a:t>komponen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ontologi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peristiwa</a:t>
            </a:r>
            <a:r>
              <a:rPr lang="en-US" sz="1000" dirty="0">
                <a:solidFill>
                  <a:schemeClr val="tx1"/>
                </a:solidFill>
              </a:rPr>
              <a:t> dan </a:t>
            </a:r>
            <a:r>
              <a:rPr lang="en-US" sz="1000" dirty="0" err="1">
                <a:solidFill>
                  <a:schemeClr val="tx1"/>
                </a:solidFill>
              </a:rPr>
              <a:t>tokoh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sejarah</a:t>
            </a:r>
            <a:r>
              <a:rPr lang="en-US" sz="1000" dirty="0">
                <a:solidFill>
                  <a:schemeClr val="tx1"/>
                </a:solidFill>
              </a:rPr>
              <a:t> Indonesia, </a:t>
            </a:r>
            <a:r>
              <a:rPr lang="en-US" sz="1000" dirty="0" err="1">
                <a:solidFill>
                  <a:schemeClr val="tx1"/>
                </a:solidFill>
              </a:rPr>
              <a:t>seperti</a:t>
            </a:r>
            <a:r>
              <a:rPr lang="en-US" sz="1000" dirty="0">
                <a:solidFill>
                  <a:schemeClr val="tx1"/>
                </a:solidFill>
              </a:rPr>
              <a:t> kelas, </a:t>
            </a:r>
            <a:r>
              <a:rPr lang="en-US" sz="1000" dirty="0" err="1">
                <a:solidFill>
                  <a:schemeClr val="tx1"/>
                </a:solidFill>
              </a:rPr>
              <a:t>properti</a:t>
            </a:r>
            <a:r>
              <a:rPr lang="en-US" sz="1000" dirty="0">
                <a:solidFill>
                  <a:schemeClr val="tx1"/>
                </a:solidFill>
              </a:rPr>
              <a:t>, dan </a:t>
            </a:r>
            <a:r>
              <a:rPr lang="en-US" sz="1000" dirty="0" err="1">
                <a:solidFill>
                  <a:schemeClr val="tx1"/>
                </a:solidFill>
              </a:rPr>
              <a:t>relasi</a:t>
            </a:r>
            <a:r>
              <a:rPr lang="en-US" sz="1000" dirty="0">
                <a:solidFill>
                  <a:schemeClr val="tx1"/>
                </a:solidFill>
              </a:rPr>
              <a:t>. Jika </a:t>
            </a:r>
            <a:r>
              <a:rPr lang="en-US" sz="1000" dirty="0" err="1">
                <a:solidFill>
                  <a:schemeClr val="tx1"/>
                </a:solidFill>
              </a:rPr>
              <a:t>memungkinkan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akan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dilakukan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diskusi</a:t>
            </a:r>
            <a:r>
              <a:rPr lang="en-US" sz="1000" dirty="0">
                <a:solidFill>
                  <a:schemeClr val="tx1"/>
                </a:solidFill>
              </a:rPr>
              <a:t> atau </a:t>
            </a:r>
            <a:r>
              <a:rPr lang="en-US" sz="1000" dirty="0" err="1">
                <a:solidFill>
                  <a:schemeClr val="tx1"/>
                </a:solidFill>
              </a:rPr>
              <a:t>konsultasi</a:t>
            </a:r>
            <a:r>
              <a:rPr lang="en-US" sz="1000" dirty="0">
                <a:solidFill>
                  <a:schemeClr val="tx1"/>
                </a:solidFill>
              </a:rPr>
              <a:t> dengan </a:t>
            </a:r>
            <a:r>
              <a:rPr lang="en-US" sz="1000" dirty="0" err="1">
                <a:solidFill>
                  <a:schemeClr val="tx1"/>
                </a:solidFill>
              </a:rPr>
              <a:t>sejarawan</a:t>
            </a:r>
            <a:r>
              <a:rPr lang="en-US" sz="1000" dirty="0">
                <a:solidFill>
                  <a:schemeClr val="tx1"/>
                </a:solidFill>
              </a:rPr>
              <a:t> untuk </a:t>
            </a:r>
            <a:r>
              <a:rPr lang="en-US" sz="1000" dirty="0" err="1">
                <a:solidFill>
                  <a:schemeClr val="tx1"/>
                </a:solidFill>
              </a:rPr>
              <a:t>mendapatkan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masukan</a:t>
            </a:r>
            <a:r>
              <a:rPr lang="en-US" sz="1000" dirty="0">
                <a:solidFill>
                  <a:schemeClr val="tx1"/>
                </a:solidFill>
              </a:rPr>
              <a:t> dan </a:t>
            </a:r>
            <a:r>
              <a:rPr lang="en-US" sz="1000" dirty="0" err="1">
                <a:solidFill>
                  <a:schemeClr val="tx1"/>
                </a:solidFill>
              </a:rPr>
              <a:t>validasi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mengenai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rancangan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ontologi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tersebut</a:t>
            </a:r>
            <a:r>
              <a:rPr lang="en-US" sz="1000" dirty="0">
                <a:solidFill>
                  <a:schemeClr val="tx1"/>
                </a:solidFill>
              </a:rPr>
              <a:t>, agar dapat </a:t>
            </a:r>
            <a:r>
              <a:rPr lang="en-US" sz="1000" dirty="0" err="1">
                <a:solidFill>
                  <a:schemeClr val="tx1"/>
                </a:solidFill>
              </a:rPr>
              <a:t>merepresentasikan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peristiwa</a:t>
            </a:r>
            <a:r>
              <a:rPr lang="en-US" sz="1000" dirty="0">
                <a:solidFill>
                  <a:schemeClr val="tx1"/>
                </a:solidFill>
              </a:rPr>
              <a:t> dan </a:t>
            </a:r>
            <a:r>
              <a:rPr lang="en-US" sz="1000" dirty="0" err="1">
                <a:solidFill>
                  <a:schemeClr val="tx1"/>
                </a:solidFill>
              </a:rPr>
              <a:t>tokoh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sejarah</a:t>
            </a:r>
            <a:r>
              <a:rPr lang="en-US" sz="1000" dirty="0">
                <a:solidFill>
                  <a:schemeClr val="tx1"/>
                </a:solidFill>
              </a:rPr>
              <a:t> Indonesia dalam </a:t>
            </a:r>
            <a:r>
              <a:rPr lang="en-US" sz="1000" dirty="0" err="1">
                <a:solidFill>
                  <a:schemeClr val="tx1"/>
                </a:solidFill>
              </a:rPr>
              <a:t>periode</a:t>
            </a:r>
            <a:r>
              <a:rPr lang="en-US" sz="1000" dirty="0">
                <a:solidFill>
                  <a:schemeClr val="tx1"/>
                </a:solidFill>
              </a:rPr>
              <a:t> Order Baru dengan </a:t>
            </a:r>
            <a:r>
              <a:rPr lang="en-US" sz="1000" dirty="0" err="1">
                <a:solidFill>
                  <a:schemeClr val="tx1"/>
                </a:solidFill>
              </a:rPr>
              <a:t>benar</a:t>
            </a:r>
            <a:r>
              <a:rPr lang="en-US" sz="1000" dirty="0">
                <a:solidFill>
                  <a:schemeClr val="tx1"/>
                </a:solidFill>
              </a:rPr>
              <a:t> dan </a:t>
            </a:r>
            <a:r>
              <a:rPr lang="en-US" sz="1000" dirty="0" err="1">
                <a:solidFill>
                  <a:schemeClr val="tx1"/>
                </a:solidFill>
              </a:rPr>
              <a:t>akurat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  <a:p>
            <a:pPr marL="342900" lvl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Pct val="100000"/>
              <a:buAutoNum type="arabicPeriod"/>
            </a:pPr>
            <a:r>
              <a:rPr lang="en-US" sz="1000" b="1" dirty="0" err="1">
                <a:solidFill>
                  <a:schemeClr val="tx1"/>
                </a:solidFill>
              </a:rPr>
              <a:t>Implementasi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Mengimplementasikan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rancangan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ontologi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sejarah</a:t>
            </a:r>
            <a:r>
              <a:rPr lang="en-US" sz="1000" dirty="0">
                <a:solidFill>
                  <a:schemeClr val="tx1"/>
                </a:solidFill>
              </a:rPr>
              <a:t> Indonesia dalam </a:t>
            </a:r>
            <a:r>
              <a:rPr lang="en-US" sz="1000" dirty="0" err="1">
                <a:solidFill>
                  <a:schemeClr val="tx1"/>
                </a:solidFill>
              </a:rPr>
              <a:t>bentuk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i="1" dirty="0">
                <a:solidFill>
                  <a:schemeClr val="tx1"/>
                </a:solidFill>
              </a:rPr>
              <a:t>knowledge graph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menggunakan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bahasa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pemodelan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ontologi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seperti</a:t>
            </a:r>
            <a:r>
              <a:rPr lang="en-US" sz="1000" dirty="0">
                <a:solidFill>
                  <a:schemeClr val="tx1"/>
                </a:solidFill>
              </a:rPr>
              <a:t> RDF atau turtle. Dalam </a:t>
            </a:r>
            <a:r>
              <a:rPr lang="en-US" sz="1000" dirty="0" err="1">
                <a:solidFill>
                  <a:schemeClr val="tx1"/>
                </a:solidFill>
              </a:rPr>
              <a:t>tahap</a:t>
            </a:r>
            <a:r>
              <a:rPr lang="en-US" sz="1000" dirty="0">
                <a:solidFill>
                  <a:schemeClr val="tx1"/>
                </a:solidFill>
              </a:rPr>
              <a:t> ini, </a:t>
            </a:r>
            <a:r>
              <a:rPr lang="en-US" sz="1000" dirty="0" err="1">
                <a:solidFill>
                  <a:schemeClr val="tx1"/>
                </a:solidFill>
              </a:rPr>
              <a:t>menggunakan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aplikasi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pendukung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seperti</a:t>
            </a:r>
            <a:r>
              <a:rPr lang="en-US" sz="1000" dirty="0">
                <a:solidFill>
                  <a:schemeClr val="tx1"/>
                </a:solidFill>
              </a:rPr>
              <a:t> Protégé dan </a:t>
            </a:r>
            <a:r>
              <a:rPr lang="en-US" sz="1000" dirty="0" err="1">
                <a:solidFill>
                  <a:schemeClr val="tx1"/>
                </a:solidFill>
              </a:rPr>
              <a:t>sejenisnya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  <a:p>
            <a:pPr marL="342900" lvl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Pct val="100000"/>
              <a:buAutoNum type="arabicPeriod"/>
            </a:pPr>
            <a:r>
              <a:rPr lang="en-US" sz="1000" b="1" dirty="0" err="1">
                <a:solidFill>
                  <a:schemeClr val="tx1"/>
                </a:solidFill>
              </a:rPr>
              <a:t>Populasi</a:t>
            </a:r>
            <a:r>
              <a:rPr lang="en-US" sz="1000" b="1" dirty="0">
                <a:solidFill>
                  <a:schemeClr val="tx1"/>
                </a:solidFill>
              </a:rPr>
              <a:t> data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Mengumpulkan</a:t>
            </a:r>
            <a:r>
              <a:rPr lang="en-US" sz="1000" dirty="0">
                <a:solidFill>
                  <a:schemeClr val="tx1"/>
                </a:solidFill>
              </a:rPr>
              <a:t> data </a:t>
            </a:r>
            <a:r>
              <a:rPr lang="en-US" sz="1000" dirty="0" err="1">
                <a:solidFill>
                  <a:schemeClr val="tx1"/>
                </a:solidFill>
              </a:rPr>
              <a:t>peristiwa</a:t>
            </a:r>
            <a:r>
              <a:rPr lang="en-US" sz="1000" dirty="0">
                <a:solidFill>
                  <a:schemeClr val="tx1"/>
                </a:solidFill>
              </a:rPr>
              <a:t> dan </a:t>
            </a:r>
            <a:r>
              <a:rPr lang="en-US" sz="1000" dirty="0" err="1">
                <a:solidFill>
                  <a:schemeClr val="tx1"/>
                </a:solidFill>
              </a:rPr>
              <a:t>tokoh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sejarah</a:t>
            </a:r>
            <a:r>
              <a:rPr lang="en-US" sz="1000" dirty="0">
                <a:solidFill>
                  <a:schemeClr val="tx1"/>
                </a:solidFill>
              </a:rPr>
              <a:t> pada </a:t>
            </a:r>
            <a:r>
              <a:rPr lang="en-US" sz="1000" dirty="0" err="1">
                <a:solidFill>
                  <a:schemeClr val="tx1"/>
                </a:solidFill>
              </a:rPr>
              <a:t>periode</a:t>
            </a:r>
            <a:r>
              <a:rPr lang="en-US" sz="1000" dirty="0">
                <a:solidFill>
                  <a:schemeClr val="tx1"/>
                </a:solidFill>
              </a:rPr>
              <a:t> Orde Baru </a:t>
            </a:r>
            <a:r>
              <a:rPr lang="en-US" sz="1000" dirty="0" err="1">
                <a:solidFill>
                  <a:schemeClr val="tx1"/>
                </a:solidFill>
              </a:rPr>
              <a:t>dari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berbagai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sumber</a:t>
            </a:r>
            <a:r>
              <a:rPr lang="en-US" sz="1000" dirty="0">
                <a:solidFill>
                  <a:schemeClr val="tx1"/>
                </a:solidFill>
              </a:rPr>
              <a:t> dengan </a:t>
            </a:r>
            <a:r>
              <a:rPr lang="en-US" sz="1000" dirty="0" err="1">
                <a:solidFill>
                  <a:schemeClr val="tx1"/>
                </a:solidFill>
              </a:rPr>
              <a:t>berbagai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metode</a:t>
            </a:r>
            <a:r>
              <a:rPr lang="en-US" sz="1000" dirty="0">
                <a:solidFill>
                  <a:schemeClr val="tx1"/>
                </a:solidFill>
              </a:rPr>
              <a:t> dan </a:t>
            </a:r>
            <a:r>
              <a:rPr lang="en-US" sz="1000" dirty="0" err="1">
                <a:solidFill>
                  <a:schemeClr val="tx1"/>
                </a:solidFill>
              </a:rPr>
              <a:t>mentransformasikan</a:t>
            </a:r>
            <a:r>
              <a:rPr lang="en-US" sz="1000" dirty="0">
                <a:solidFill>
                  <a:schemeClr val="tx1"/>
                </a:solidFill>
              </a:rPr>
              <a:t> data </a:t>
            </a:r>
            <a:r>
              <a:rPr lang="en-US" sz="1000" dirty="0" err="1">
                <a:solidFill>
                  <a:schemeClr val="tx1"/>
                </a:solidFill>
              </a:rPr>
              <a:t>tersebut</a:t>
            </a:r>
            <a:r>
              <a:rPr lang="en-US" sz="1000" dirty="0">
                <a:solidFill>
                  <a:schemeClr val="tx1"/>
                </a:solidFill>
              </a:rPr>
              <a:t> ke dalam </a:t>
            </a:r>
            <a:r>
              <a:rPr lang="en-US" sz="1000" dirty="0" err="1">
                <a:solidFill>
                  <a:schemeClr val="tx1"/>
                </a:solidFill>
              </a:rPr>
              <a:t>ontologi</a:t>
            </a:r>
            <a:r>
              <a:rPr lang="en-US" sz="1000" dirty="0">
                <a:solidFill>
                  <a:schemeClr val="tx1"/>
                </a:solidFill>
              </a:rPr>
              <a:t> yang </a:t>
            </a:r>
            <a:r>
              <a:rPr lang="en-US" sz="1000" dirty="0" err="1">
                <a:solidFill>
                  <a:schemeClr val="tx1"/>
                </a:solidFill>
              </a:rPr>
              <a:t>telah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dirancang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  <a:p>
            <a:pPr marL="342900" lvl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Pct val="100000"/>
              <a:buAutoNum type="arabicPeriod"/>
            </a:pPr>
            <a:r>
              <a:rPr lang="en-US" sz="1000" b="1" dirty="0" err="1">
                <a:solidFill>
                  <a:schemeClr val="tx1"/>
                </a:solidFill>
              </a:rPr>
              <a:t>Evaluasi</a:t>
            </a:r>
            <a:r>
              <a:rPr lang="en-US" sz="1000" b="1" dirty="0">
                <a:solidFill>
                  <a:schemeClr val="tx1"/>
                </a:solidFill>
              </a:rPr>
              <a:t> dan </a:t>
            </a:r>
            <a:r>
              <a:rPr lang="en-US" sz="1000" b="1" dirty="0" err="1">
                <a:solidFill>
                  <a:schemeClr val="tx1"/>
                </a:solidFill>
              </a:rPr>
              <a:t>revisi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Melakukan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evaluasi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terhadap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ontologi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sejarah</a:t>
            </a:r>
            <a:r>
              <a:rPr lang="en-US" sz="1000" dirty="0">
                <a:solidFill>
                  <a:schemeClr val="tx1"/>
                </a:solidFill>
              </a:rPr>
              <a:t> Indonesia yang </a:t>
            </a:r>
            <a:r>
              <a:rPr lang="en-US" sz="1000" dirty="0" err="1">
                <a:solidFill>
                  <a:schemeClr val="tx1"/>
                </a:solidFill>
              </a:rPr>
              <a:t>telah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dibuat</a:t>
            </a:r>
            <a:r>
              <a:rPr lang="en-US" sz="1000" dirty="0">
                <a:solidFill>
                  <a:schemeClr val="tx1"/>
                </a:solidFill>
              </a:rPr>
              <a:t> dengan </a:t>
            </a:r>
            <a:r>
              <a:rPr lang="en-US" sz="1000" dirty="0" err="1">
                <a:solidFill>
                  <a:schemeClr val="tx1"/>
                </a:solidFill>
              </a:rPr>
              <a:t>melibatkan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sejarawan</a:t>
            </a:r>
            <a:r>
              <a:rPr lang="en-US" sz="1000" dirty="0">
                <a:solidFill>
                  <a:schemeClr val="tx1"/>
                </a:solidFill>
              </a:rPr>
              <a:t> untuk </a:t>
            </a:r>
            <a:r>
              <a:rPr lang="en-US" sz="1000" dirty="0" err="1">
                <a:solidFill>
                  <a:schemeClr val="tx1"/>
                </a:solidFill>
              </a:rPr>
              <a:t>melakukan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penilaian</a:t>
            </a:r>
            <a:r>
              <a:rPr lang="en-US" sz="1000" dirty="0">
                <a:solidFill>
                  <a:schemeClr val="tx1"/>
                </a:solidFill>
              </a:rPr>
              <a:t> dan </a:t>
            </a:r>
            <a:r>
              <a:rPr lang="en-US" sz="1000" dirty="0" err="1">
                <a:solidFill>
                  <a:schemeClr val="tx1"/>
                </a:solidFill>
              </a:rPr>
              <a:t>pengujian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i-FI" dirty="0"/>
              <a:t>Rencana Kegiatan dan Waktu Pelaksanaan</a:t>
            </a:r>
            <a:br>
              <a:rPr lang="fi-FI" dirty="0"/>
            </a:br>
            <a:endParaRPr lang="fi-FI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AA9FA0C-5F33-C8A9-7C0C-C5B04CF91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415070"/>
              </p:ext>
            </p:extLst>
          </p:nvPr>
        </p:nvGraphicFramePr>
        <p:xfrm>
          <a:off x="366013" y="1400964"/>
          <a:ext cx="8402274" cy="3297511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879106">
                  <a:extLst>
                    <a:ext uri="{9D8B030D-6E8A-4147-A177-3AD203B41FA5}">
                      <a16:colId xmlns:a16="http://schemas.microsoft.com/office/drawing/2014/main" val="2256351474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2181716187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3913973866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3489805662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2896614929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2837631345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873347609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1237604295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3489626463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1735254432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2498447279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2274088480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3001557276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1317294408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1533416657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3043754148"/>
                    </a:ext>
                  </a:extLst>
                </a:gridCol>
                <a:gridCol w="407698">
                  <a:extLst>
                    <a:ext uri="{9D8B030D-6E8A-4147-A177-3AD203B41FA5}">
                      <a16:colId xmlns:a16="http://schemas.microsoft.com/office/drawing/2014/main" val="210562421"/>
                    </a:ext>
                  </a:extLst>
                </a:gridCol>
              </a:tblGrid>
              <a:tr h="470414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Kegiatan</a:t>
                      </a:r>
                      <a:endParaRPr lang="en-ID" sz="1200" b="1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Februari</a:t>
                      </a:r>
                      <a:endParaRPr lang="en-ID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Maret</a:t>
                      </a:r>
                      <a:endParaRPr lang="en-ID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April</a:t>
                      </a:r>
                      <a:endParaRPr lang="en-ID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Mei</a:t>
                      </a:r>
                      <a:endParaRPr lang="en-ID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714475"/>
                  </a:ext>
                </a:extLst>
              </a:tr>
              <a:tr h="470414">
                <a:tc v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W1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W2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W3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W4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W1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W2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W3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W4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W1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W2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W3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W4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W1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W2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W3</a:t>
                      </a:r>
                      <a:endParaRPr lang="en-ID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W4</a:t>
                      </a:r>
                      <a:endParaRPr lang="en-ID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249922"/>
                  </a:ext>
                </a:extLst>
              </a:tr>
              <a:tr h="336669"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/>
                        <a:t>Studi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Literatur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667112"/>
                  </a:ext>
                </a:extLst>
              </a:tr>
              <a:tr h="336669"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Desain </a:t>
                      </a:r>
                      <a:r>
                        <a:rPr lang="en-US" sz="900" dirty="0" err="1"/>
                        <a:t>Ontologi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745353"/>
                  </a:ext>
                </a:extLst>
              </a:tr>
              <a:tr h="336669"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/>
                        <a:t>Pencarian</a:t>
                      </a:r>
                      <a:r>
                        <a:rPr lang="en-US" sz="900" dirty="0"/>
                        <a:t> Dataset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418509"/>
                  </a:ext>
                </a:extLst>
              </a:tr>
              <a:tr h="336669"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/>
                        <a:t>Implementasi</a:t>
                      </a:r>
                      <a:r>
                        <a:rPr lang="en-US" sz="900" dirty="0"/>
                        <a:t> </a:t>
                      </a:r>
                      <a:r>
                        <a:rPr lang="en-US" sz="900" i="1" dirty="0"/>
                        <a:t>Knowledge Graph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925575"/>
                  </a:ext>
                </a:extLst>
              </a:tr>
              <a:tr h="336669"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/>
                        <a:t>Populasi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Ontologi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804771"/>
                  </a:ext>
                </a:extLst>
              </a:tr>
              <a:tr h="336669"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/>
                        <a:t>Evaluasi</a:t>
                      </a:r>
                      <a:r>
                        <a:rPr lang="en-US" sz="900" dirty="0"/>
                        <a:t> dan </a:t>
                      </a:r>
                      <a:r>
                        <a:rPr lang="en-US" sz="900" dirty="0" err="1"/>
                        <a:t>Revisi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804125"/>
                  </a:ext>
                </a:extLst>
              </a:tr>
              <a:tr h="336669"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/>
                        <a:t>Penulisan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Laporan</a:t>
                      </a:r>
                      <a:r>
                        <a:rPr lang="en-US" sz="900" dirty="0"/>
                        <a:t> Akhir</a:t>
                      </a:r>
                      <a:endParaRPr lang="en-ID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6488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/>
              <a:t>Daftar </a:t>
            </a:r>
            <a:r>
              <a:rPr lang="en-US" dirty="0" err="1"/>
              <a:t>Referensi</a:t>
            </a:r>
            <a:endParaRPr dirty="0"/>
          </a:p>
        </p:txBody>
      </p:sp>
      <p:sp>
        <p:nvSpPr>
          <p:cNvPr id="98" name="Google Shape;98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45720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4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Hyvönen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, E. (2020). Ontologies, CS-E4410 Semantic Web [Slide PowerPoint]. Semantic Computing Research Group (</a:t>
            </a:r>
            <a:r>
              <a:rPr lang="en-US" sz="14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SeCo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), Aalto University, and HELDIG, University of Helsinki.</a:t>
            </a:r>
          </a:p>
          <a:p>
            <a:pPr lvl="0" indent="-45720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Koho, M., </a:t>
            </a:r>
            <a:r>
              <a:rPr lang="en-US" sz="14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Ikkala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, E., </a:t>
            </a:r>
            <a:r>
              <a:rPr lang="en-US" sz="14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Leskinen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, P., Tamper, M., Tuominen, J., &amp; </a:t>
            </a:r>
            <a:r>
              <a:rPr lang="en-US" sz="14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Hyvönen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, E. (2020). </a:t>
            </a:r>
            <a:r>
              <a:rPr lang="en-US" sz="14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WarSampo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 knowledge graph: Finland in the Second World War as Linked Open Data. Semantic Web, 12, 1-14. https://doi.org/10.3233/SW-200392 </a:t>
            </a:r>
          </a:p>
          <a:p>
            <a:pPr lvl="0" indent="-45720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Studer, R., Benjamins, R., &amp; </a:t>
            </a:r>
            <a:r>
              <a:rPr lang="en-US" sz="1400" dirty="0" err="1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Fensel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, D. (1998). Knowledge engineering: Principles and methods. Data &amp;  Knowledge Engineering, 25(1-2), 161-198. https://doi.org/10.1016/S0169-023X(97)00056-6</a:t>
            </a:r>
          </a:p>
          <a:p>
            <a:pPr lvl="0" indent="-4572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lang="en-ID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Rectangle 1">
            <a:hlinkClick r:id="rId3"/>
            <a:extLst>
              <a:ext uri="{FF2B5EF4-FFF2-40B4-BE49-F238E27FC236}">
                <a16:creationId xmlns:a16="http://schemas.microsoft.com/office/drawing/2014/main" id="{06CA482C-D8C6-E499-8ADE-6E5690BAE631}"/>
              </a:ext>
            </a:extLst>
          </p:cNvPr>
          <p:cNvSpPr/>
          <p:nvPr/>
        </p:nvSpPr>
        <p:spPr>
          <a:xfrm>
            <a:off x="820058" y="2368550"/>
            <a:ext cx="2824479" cy="20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 2">
            <a:hlinkClick r:id="rId4"/>
            <a:extLst>
              <a:ext uri="{FF2B5EF4-FFF2-40B4-BE49-F238E27FC236}">
                <a16:creationId xmlns:a16="http://schemas.microsoft.com/office/drawing/2014/main" id="{FD3F2A91-26FB-1D2C-2594-E95734967E48}"/>
              </a:ext>
            </a:extLst>
          </p:cNvPr>
          <p:cNvSpPr/>
          <p:nvPr/>
        </p:nvSpPr>
        <p:spPr>
          <a:xfrm>
            <a:off x="4362269" y="3188789"/>
            <a:ext cx="3809999" cy="20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879</Words>
  <Application>Microsoft Office PowerPoint</Application>
  <PresentationFormat>On-screen Show (16:9)</PresentationFormat>
  <Paragraphs>69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Pengembangan dan Populasi Ontologi untuk Peristiwa dan Tokoh Sejarah di Indonesia: Periode Orde Baru</vt:lpstr>
      <vt:lpstr>Lembar Pengesahan</vt:lpstr>
      <vt:lpstr>Latar Belakang Masalah </vt:lpstr>
      <vt:lpstr>Rumusan Masalah</vt:lpstr>
      <vt:lpstr>Tujuan Tugas Akhir</vt:lpstr>
      <vt:lpstr>Metode Pemecahan Masalah</vt:lpstr>
      <vt:lpstr>Rencana Kegiatan dan Waktu Pelaksanaan </vt:lpstr>
      <vt:lpstr>Daftar 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&lt;judul proposal&gt;</dc:title>
  <dc:creator>Indra Budi</dc:creator>
  <cp:lastModifiedBy>Judah Ariesaka Magaini</cp:lastModifiedBy>
  <cp:revision>25</cp:revision>
  <dcterms:modified xsi:type="dcterms:W3CDTF">2024-01-17T05:48:59Z</dcterms:modified>
</cp:coreProperties>
</file>