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oJHnqF79Zjga0KU7iTsQIiSOz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1099922"/>
          </a:xfrm>
          <a:prstGeom prst="rect">
            <a:avLst/>
          </a:prstGeom>
          <a:noFill/>
          <a:ln>
            <a:noFill/>
          </a:ln>
        </p:spPr>
        <p:txBody>
          <a:bodyPr spcFirstLastPara="1" wrap="square" lIns="91425" tIns="91425" rIns="91425" bIns="91425" anchor="b" anchorCtr="0">
            <a:noAutofit/>
          </a:bodyPr>
          <a:lstStyle/>
          <a:p>
            <a:pPr rtl="0" fontAlgn="t"/>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b="0" i="0" u="none" strike="noStrike" dirty="0">
                <a:solidFill>
                  <a:srgbClr val="314C59"/>
                </a:solidFill>
                <a:effectLst/>
                <a:latin typeface="Arial" panose="020B0604020202020204" pitchFamily="34" charset="0"/>
              </a:rPr>
              <a:t>Populasi Ontologi untuk Data Peristiwa Sejarah di Indonesia</a:t>
            </a:r>
            <a:br>
              <a:rPr lang="it-IT" sz="2500" b="0" i="0" dirty="0">
                <a:solidFill>
                  <a:srgbClr val="314C59"/>
                </a:solidFill>
                <a:effectLst/>
                <a:latin typeface="Arial" panose="020B0604020202020204" pitchFamily="34" charset="0"/>
              </a:rPr>
            </a:br>
            <a:br>
              <a:rPr lang="it-IT" sz="2500" b="0" i="0" dirty="0">
                <a:solidFill>
                  <a:srgbClr val="314C59"/>
                </a:solidFill>
                <a:effectLst/>
                <a:latin typeface="Arial" panose="020B0604020202020204" pitchFamily="34" charset="0"/>
              </a:rPr>
            </a:br>
            <a:br>
              <a:rPr lang="it-IT" sz="2500" dirty="0"/>
            </a:br>
            <a:r>
              <a:rPr lang="it-IT" sz="2500" dirty="0"/>
              <a:t>Populasi Ontologi untuk Data Peristiwa Sejarah dan Biografi Tokoh atau Pahlawan di Indonesia:</a:t>
            </a:r>
            <a:br>
              <a:rPr lang="it-IT" sz="2500" dirty="0"/>
            </a:br>
            <a:r>
              <a:rPr lang="it-IT" sz="2500" dirty="0"/>
              <a:t>Periode Orde Lama</a:t>
            </a:r>
            <a:endParaRPr sz="2500" dirty="0"/>
          </a:p>
        </p:txBody>
      </p:sp>
      <p:sp>
        <p:nvSpPr>
          <p:cNvPr id="55" name="Google Shape;55;p1"/>
          <p:cNvSpPr txBox="1">
            <a:spLocks noGrp="1"/>
          </p:cNvSpPr>
          <p:nvPr>
            <p:ph type="subTitle" idx="1"/>
          </p:nvPr>
        </p:nvSpPr>
        <p:spPr>
          <a:xfrm>
            <a:off x="311700" y="2254103"/>
            <a:ext cx="8520600" cy="1044902"/>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81818"/>
              <a:buNone/>
            </a:pPr>
            <a:r>
              <a:rPr lang="en-US" dirty="0">
                <a:solidFill>
                  <a:schemeClr val="tx1"/>
                </a:solidFill>
              </a:rPr>
              <a:t>Michael Daw Balma  - 2006520746</a:t>
            </a:r>
            <a:endParaRPr dirty="0">
              <a:solidFill>
                <a:schemeClr val="tx1"/>
              </a:solidFill>
            </a:endParaRPr>
          </a:p>
        </p:txBody>
      </p:sp>
      <p:sp>
        <p:nvSpPr>
          <p:cNvPr id="56" name="Google Shape;56;p1"/>
          <p:cNvSpPr txBox="1"/>
          <p:nvPr/>
        </p:nvSpPr>
        <p:spPr>
          <a:xfrm>
            <a:off x="565273" y="4031675"/>
            <a:ext cx="7919507"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Arial"/>
                <a:ea typeface="Arial"/>
                <a:cs typeface="Arial"/>
                <a:sym typeface="Arial"/>
              </a:rPr>
              <a:t>Sumber</a:t>
            </a:r>
            <a:r>
              <a:rPr lang="en-US" sz="1400" b="0" i="0" u="none" strike="noStrike" cap="none" dirty="0">
                <a:solidFill>
                  <a:srgbClr val="000000"/>
                </a:solidFill>
                <a:latin typeface="Arial"/>
                <a:ea typeface="Arial"/>
                <a:cs typeface="Arial"/>
                <a:sym typeface="Arial"/>
              </a:rPr>
              <a:t> Ide TA		: </a:t>
            </a:r>
            <a:r>
              <a:rPr lang="en-US" sz="1400" b="0" i="0" u="none" strike="noStrike" cap="none" dirty="0" err="1">
                <a:solidFill>
                  <a:srgbClr val="000000"/>
                </a:solidFill>
                <a:latin typeface="Arial"/>
                <a:ea typeface="Arial"/>
                <a:cs typeface="Arial"/>
                <a:sym typeface="Arial"/>
              </a:rPr>
              <a:t>Dosen</a:t>
            </a:r>
            <a:endParaRPr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Nama Calon </a:t>
            </a:r>
            <a:r>
              <a:rPr lang="en-US" sz="1400" b="0" i="0" u="none" strike="noStrike" cap="none" dirty="0" err="1">
                <a:solidFill>
                  <a:srgbClr val="000000"/>
                </a:solidFill>
                <a:latin typeface="Arial"/>
                <a:ea typeface="Arial"/>
                <a:cs typeface="Arial"/>
                <a:sym typeface="Arial"/>
              </a:rPr>
              <a:t>Pembimbing</a:t>
            </a:r>
            <a:r>
              <a:rPr lang="en-US" sz="1400" b="0" i="0" u="none" strike="noStrike" cap="none" dirty="0">
                <a:solidFill>
                  <a:srgbClr val="000000"/>
                </a:solidFill>
                <a:latin typeface="Arial"/>
                <a:ea typeface="Arial"/>
                <a:cs typeface="Arial"/>
                <a:sym typeface="Arial"/>
              </a:rPr>
              <a:t>	: </a:t>
            </a:r>
            <a:r>
              <a:rPr lang="en-US" sz="1400" b="0" i="0" u="none" strike="noStrike" cap="none" dirty="0" err="1">
                <a:solidFill>
                  <a:schemeClr val="tx1"/>
                </a:solidFill>
                <a:latin typeface="Arial"/>
                <a:ea typeface="Arial"/>
                <a:cs typeface="Arial"/>
                <a:sym typeface="Arial"/>
              </a:rPr>
              <a:t>Adila</a:t>
            </a:r>
            <a:r>
              <a:rPr lang="en-US" sz="1400" b="0" i="0" u="none" strike="noStrike" cap="none" dirty="0">
                <a:solidFill>
                  <a:schemeClr val="tx1"/>
                </a:solidFill>
                <a:latin typeface="Arial"/>
                <a:ea typeface="Arial"/>
                <a:cs typeface="Arial"/>
                <a:sym typeface="Arial"/>
              </a:rPr>
              <a:t> Alfa </a:t>
            </a:r>
            <a:r>
              <a:rPr lang="en-US" sz="1400" b="0" i="0" u="none" strike="noStrike" cap="none" dirty="0" err="1">
                <a:solidFill>
                  <a:schemeClr val="tx1"/>
                </a:solidFill>
                <a:latin typeface="Arial"/>
                <a:ea typeface="Arial"/>
                <a:cs typeface="Arial"/>
                <a:sym typeface="Arial"/>
              </a:rPr>
              <a:t>Krisnadhi</a:t>
            </a:r>
            <a:r>
              <a:rPr lang="en-US" sz="1400" b="0" i="0" u="none" strike="noStrike" cap="none" dirty="0">
                <a:solidFill>
                  <a:schemeClr val="tx1"/>
                </a:solidFill>
                <a:latin typeface="Arial"/>
                <a:ea typeface="Arial"/>
                <a:cs typeface="Arial"/>
                <a:sym typeface="Arial"/>
              </a:rPr>
              <a:t>, </a:t>
            </a:r>
            <a:r>
              <a:rPr lang="en-US" sz="1400" b="0" i="0" u="none" strike="noStrike" cap="none" dirty="0" err="1">
                <a:solidFill>
                  <a:schemeClr val="tx1"/>
                </a:solidFill>
                <a:latin typeface="Arial"/>
                <a:ea typeface="Arial"/>
                <a:cs typeface="Arial"/>
                <a:sym typeface="Arial"/>
              </a:rPr>
              <a:t>S.Kom</a:t>
            </a:r>
            <a:r>
              <a:rPr lang="en-US" sz="1400" b="0" i="0" u="none" strike="noStrike" cap="none" dirty="0">
                <a:solidFill>
                  <a:schemeClr val="tx1"/>
                </a:solidFill>
                <a:latin typeface="Arial"/>
                <a:ea typeface="Arial"/>
                <a:cs typeface="Arial"/>
                <a:sym typeface="Arial"/>
              </a:rPr>
              <a:t>., M.Sc., </a:t>
            </a:r>
            <a:r>
              <a:rPr lang="en-US" sz="1400" b="0" i="0" u="none" strike="noStrike" cap="none" dirty="0" err="1">
                <a:solidFill>
                  <a:schemeClr val="tx1"/>
                </a:solidFill>
                <a:latin typeface="Arial"/>
                <a:ea typeface="Arial"/>
                <a:cs typeface="Arial"/>
                <a:sym typeface="Arial"/>
              </a:rPr>
              <a:t>Ph.D</a:t>
            </a:r>
            <a:r>
              <a:rPr lang="en-US" sz="1400" b="0" i="0" u="none" strike="noStrike" cap="none" dirty="0">
                <a:solidFill>
                  <a:schemeClr val="tx1"/>
                </a:solidFill>
                <a:latin typeface="Arial"/>
                <a:ea typeface="Arial"/>
                <a:cs typeface="Arial"/>
                <a:sym typeface="Arial"/>
              </a:rPr>
              <a:t> dan </a:t>
            </a:r>
          </a:p>
          <a:p>
            <a:pPr marR="0" lvl="0" algn="l" rtl="0">
              <a:lnSpc>
                <a:spcPct val="100000"/>
              </a:lnSpc>
              <a:spcBef>
                <a:spcPts val="0"/>
              </a:spcBef>
              <a:spcAft>
                <a:spcPts val="0"/>
              </a:spcAft>
              <a:buClr>
                <a:srgbClr val="000000"/>
              </a:buClr>
              <a:buSzPts val="1400"/>
              <a:buFont typeface="Arial"/>
              <a:buNone/>
            </a:pPr>
            <a:r>
              <a:rPr lang="en-US" dirty="0">
                <a:solidFill>
                  <a:schemeClr val="tx1"/>
                </a:solidFill>
              </a:rPr>
              <a:t>			  </a:t>
            </a:r>
            <a:r>
              <a:rPr lang="da-DK" sz="1400" b="0" i="0" u="none" strike="noStrike" cap="none" dirty="0">
                <a:solidFill>
                  <a:schemeClr val="tx1"/>
                </a:solidFill>
                <a:latin typeface="Arial"/>
                <a:ea typeface="Arial"/>
                <a:cs typeface="Arial"/>
                <a:sym typeface="Arial"/>
              </a:rPr>
              <a:t>Iis Afriyanti, S.Kom., M.Sc.</a:t>
            </a:r>
            <a:endParaRPr lang="en-US" sz="1400" b="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mj-lt"/>
                <a:ea typeface="Arial"/>
                <a:cs typeface="Arial"/>
                <a:sym typeface="Arial"/>
              </a:rPr>
              <a:t>Lab </a:t>
            </a:r>
            <a:r>
              <a:rPr lang="en-US" sz="1400" b="0" i="0" u="none" strike="noStrike" cap="none" dirty="0" err="1">
                <a:solidFill>
                  <a:srgbClr val="000000"/>
                </a:solidFill>
                <a:latin typeface="+mj-lt"/>
                <a:ea typeface="Arial"/>
                <a:cs typeface="Arial"/>
                <a:sym typeface="Arial"/>
              </a:rPr>
              <a:t>Penelitian</a:t>
            </a:r>
            <a:r>
              <a:rPr lang="en-US" sz="1400" b="0" i="0" u="none" strike="noStrike" cap="none" dirty="0">
                <a:solidFill>
                  <a:srgbClr val="000000"/>
                </a:solidFill>
                <a:latin typeface="+mj-lt"/>
                <a:ea typeface="Arial"/>
                <a:cs typeface="Arial"/>
                <a:sym typeface="Arial"/>
              </a:rPr>
              <a:t>		: </a:t>
            </a:r>
            <a:r>
              <a:rPr lang="en-US" b="0" i="0" dirty="0">
                <a:solidFill>
                  <a:srgbClr val="1F1F1F"/>
                </a:solidFill>
                <a:effectLst/>
                <a:latin typeface="+mj-lt"/>
              </a:rPr>
              <a:t>Reliable Software Engineering (RSE) Laboratory </a:t>
            </a:r>
            <a:r>
              <a:rPr lang="en-US" b="0" i="0" dirty="0" err="1">
                <a:solidFill>
                  <a:srgbClr val="1F1F1F"/>
                </a:solidFill>
                <a:effectLst/>
                <a:latin typeface="+mj-lt"/>
              </a:rPr>
              <a:t>Fasilkom</a:t>
            </a:r>
            <a:r>
              <a:rPr lang="en-US" b="0" i="0" dirty="0">
                <a:solidFill>
                  <a:srgbClr val="1F1F1F"/>
                </a:solidFill>
                <a:effectLst/>
                <a:latin typeface="+mj-lt"/>
              </a:rPr>
              <a:t> UI</a:t>
            </a:r>
            <a:endParaRPr sz="1400" b="0" i="0" u="none" strike="noStrike" cap="none" dirty="0">
              <a:solidFill>
                <a:srgbClr val="000000"/>
              </a:solidFill>
              <a:latin typeface="+mj-lt"/>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220900"/>
            <a:ext cx="8520600" cy="1076272"/>
          </a:xfrm>
          <a:prstGeom prst="rect">
            <a:avLst/>
          </a:prstGeom>
          <a:noFill/>
          <a:ln>
            <a:noFill/>
          </a:ln>
        </p:spPr>
        <p:txBody>
          <a:bodyPr spcFirstLastPara="1" wrap="square" lIns="91425" tIns="91425" rIns="91425" bIns="91425" anchor="t" anchorCtr="0">
            <a:normAutofit fontScale="90000"/>
          </a:bodyPr>
          <a:lstStyle/>
          <a:p>
            <a:pPr marL="114300" lvl="0" indent="0" algn="l" rtl="0">
              <a:lnSpc>
                <a:spcPct val="115000"/>
              </a:lnSpc>
              <a:spcBef>
                <a:spcPts val="0"/>
              </a:spcBef>
              <a:spcAft>
                <a:spcPts val="0"/>
              </a:spcAft>
              <a:buSzPts val="1800"/>
              <a:buNone/>
            </a:pPr>
            <a:r>
              <a:rPr lang="en-US" dirty="0"/>
              <a:t>Lembar </a:t>
            </a:r>
            <a:r>
              <a:rPr lang="en-US" dirty="0" err="1"/>
              <a:t>Pengesahan</a:t>
            </a:r>
            <a:br>
              <a:rPr lang="en-US" dirty="0"/>
            </a:br>
            <a:br>
              <a:rPr lang="en-US" dirty="0"/>
            </a:br>
            <a:r>
              <a:rPr lang="en-US" sz="2000" dirty="0"/>
              <a:t>Nama </a:t>
            </a:r>
            <a:r>
              <a:rPr lang="en-US" sz="2000" dirty="0" err="1"/>
              <a:t>Mahasiswa</a:t>
            </a:r>
            <a:r>
              <a:rPr lang="en-US" sz="2000" dirty="0"/>
              <a:t>/NPM/</a:t>
            </a:r>
            <a:r>
              <a:rPr lang="en-US" sz="2000" dirty="0" err="1"/>
              <a:t>No.HP</a:t>
            </a:r>
            <a:r>
              <a:rPr lang="en-US" sz="2000" dirty="0"/>
              <a:t>/SKS yang </a:t>
            </a:r>
            <a:r>
              <a:rPr lang="en-US" sz="2000" dirty="0" err="1"/>
              <a:t>sudah</a:t>
            </a:r>
            <a:r>
              <a:rPr lang="en-US" sz="2000" dirty="0"/>
              <a:t> </a:t>
            </a:r>
            <a:r>
              <a:rPr lang="en-US" sz="2000" dirty="0" err="1"/>
              <a:t>diperoleh</a:t>
            </a:r>
            <a:br>
              <a:rPr lang="en-US" sz="2000" dirty="0"/>
            </a:br>
            <a:r>
              <a:rPr lang="en-US" sz="2000" dirty="0"/>
              <a:t>Michael Daw Balma/200620746/088232806167/133</a:t>
            </a:r>
            <a:br>
              <a:rPr lang="en-US" sz="2000" dirty="0"/>
            </a:br>
            <a:endParaRPr sz="2000" dirty="0"/>
          </a:p>
        </p:txBody>
      </p:sp>
      <p:sp>
        <p:nvSpPr>
          <p:cNvPr id="62" name="Google Shape;6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lang="en-US" dirty="0"/>
          </a:p>
          <a:p>
            <a:pPr marL="114300" lvl="0" indent="0" algn="l" rtl="0">
              <a:lnSpc>
                <a:spcPct val="115000"/>
              </a:lnSpc>
              <a:spcBef>
                <a:spcPts val="0"/>
              </a:spcBef>
              <a:spcAft>
                <a:spcPts val="0"/>
              </a:spcAft>
              <a:buSzPts val="1800"/>
              <a:buNone/>
            </a:pPr>
            <a:endParaRPr lang="en-US" dirty="0"/>
          </a:p>
          <a:p>
            <a:pPr marL="114300" lvl="0" indent="0" algn="l" rtl="0">
              <a:lnSpc>
                <a:spcPct val="115000"/>
              </a:lnSpc>
              <a:spcBef>
                <a:spcPts val="0"/>
              </a:spcBef>
              <a:spcAft>
                <a:spcPts val="0"/>
              </a:spcAft>
              <a:buSzPts val="1800"/>
              <a:buNone/>
            </a:pPr>
            <a:endParaRPr lang="en-US" dirty="0"/>
          </a:p>
          <a:p>
            <a:pPr marL="114300" lvl="0" indent="0" algn="l" rtl="0">
              <a:lnSpc>
                <a:spcPct val="115000"/>
              </a:lnSpc>
              <a:spcBef>
                <a:spcPts val="0"/>
              </a:spcBef>
              <a:spcAft>
                <a:spcPts val="0"/>
              </a:spcAft>
              <a:buSzPts val="1800"/>
              <a:buNone/>
            </a:pPr>
            <a:r>
              <a:rPr lang="sv-SE" dirty="0">
                <a:solidFill>
                  <a:schemeClr val="tx1"/>
                </a:solidFill>
              </a:rPr>
              <a:t>Calon Pembimbing Tugas Akhir I	: Adila Alfa Krisnadhi, S.Kom., M.Sc., Ph.D</a:t>
            </a:r>
          </a:p>
          <a:p>
            <a:pPr marL="114300" lvl="0" indent="0" algn="l" rtl="0">
              <a:lnSpc>
                <a:spcPct val="115000"/>
              </a:lnSpc>
              <a:spcBef>
                <a:spcPts val="0"/>
              </a:spcBef>
              <a:spcAft>
                <a:spcPts val="0"/>
              </a:spcAft>
              <a:buSzPts val="1800"/>
              <a:buNone/>
            </a:pPr>
            <a:r>
              <a:rPr lang="sv-SE" dirty="0">
                <a:solidFill>
                  <a:schemeClr val="tx1"/>
                </a:solidFill>
              </a:rPr>
              <a:t>Calon Pembimbing Tugas Akhir II	: Iis Afriyanti, S.Kom., M.Sc.</a:t>
            </a:r>
          </a:p>
          <a:p>
            <a:pPr marL="114300" lvl="0" indent="0" algn="l" rtl="0">
              <a:lnSpc>
                <a:spcPct val="115000"/>
              </a:lnSpc>
              <a:spcBef>
                <a:spcPts val="0"/>
              </a:spcBef>
              <a:spcAft>
                <a:spcPts val="0"/>
              </a:spcAft>
              <a:buSzPts val="1800"/>
              <a:buNone/>
            </a:pPr>
            <a:endParaRPr lang="sv-SE" dirty="0">
              <a:solidFill>
                <a:schemeClr val="tx1"/>
              </a:solidFill>
            </a:endParaRPr>
          </a:p>
          <a:p>
            <a:pPr marL="114300" lvl="0" indent="0" algn="l" rtl="0">
              <a:lnSpc>
                <a:spcPct val="115000"/>
              </a:lnSpc>
              <a:spcBef>
                <a:spcPts val="0"/>
              </a:spcBef>
              <a:spcAft>
                <a:spcPts val="0"/>
              </a:spcAft>
              <a:buSzPts val="1800"/>
              <a:buNone/>
            </a:pPr>
            <a:endParaRPr lang="sv-SE" dirty="0">
              <a:solidFill>
                <a:schemeClr val="tx1"/>
              </a:solidFill>
            </a:endParaRPr>
          </a:p>
          <a:p>
            <a:pPr marL="114300" lvl="0" indent="0" algn="l" rtl="0">
              <a:lnSpc>
                <a:spcPct val="115000"/>
              </a:lnSpc>
              <a:spcBef>
                <a:spcPts val="0"/>
              </a:spcBef>
              <a:spcAft>
                <a:spcPts val="0"/>
              </a:spcAft>
              <a:buSzPts val="1800"/>
              <a:buNone/>
            </a:pPr>
            <a:endParaRPr lang="sv-SE" dirty="0">
              <a:solidFill>
                <a:schemeClr val="tx1"/>
              </a:solidFill>
            </a:endParaRPr>
          </a:p>
          <a:p>
            <a:pPr marL="114300" lvl="0" indent="0" algn="l" rtl="0">
              <a:lnSpc>
                <a:spcPct val="115000"/>
              </a:lnSpc>
              <a:spcBef>
                <a:spcPts val="0"/>
              </a:spcBef>
              <a:spcAft>
                <a:spcPts val="0"/>
              </a:spcAft>
              <a:buSzPts val="1800"/>
              <a:buNone/>
            </a:pPr>
            <a:endParaRPr lang="sv-SE" dirty="0">
              <a:solidFill>
                <a:schemeClr val="tx1"/>
              </a:solidFill>
            </a:endParaRPr>
          </a:p>
        </p:txBody>
      </p:sp>
      <p:sp>
        <p:nvSpPr>
          <p:cNvPr id="2" name="TextBox 1">
            <a:extLst>
              <a:ext uri="{FF2B5EF4-FFF2-40B4-BE49-F238E27FC236}">
                <a16:creationId xmlns:a16="http://schemas.microsoft.com/office/drawing/2014/main" id="{DA035679-BA94-9B97-9CC6-3F05C8149654}"/>
              </a:ext>
            </a:extLst>
          </p:cNvPr>
          <p:cNvSpPr txBox="1"/>
          <p:nvPr/>
        </p:nvSpPr>
        <p:spPr>
          <a:xfrm>
            <a:off x="815162" y="4261098"/>
            <a:ext cx="3483646" cy="523220"/>
          </a:xfrm>
          <a:prstGeom prst="rect">
            <a:avLst/>
          </a:prstGeom>
          <a:noFill/>
        </p:spPr>
        <p:txBody>
          <a:bodyPr wrap="none" rtlCol="0">
            <a:spAutoFit/>
          </a:bodyPr>
          <a:lstStyle/>
          <a:p>
            <a:r>
              <a:rPr lang="sv-SE" dirty="0">
                <a:solidFill>
                  <a:schemeClr val="tx1"/>
                </a:solidFill>
              </a:rPr>
              <a:t>Adila Alfa Krisnadhi, S.Kom., M.Sc., Ph.D</a:t>
            </a:r>
          </a:p>
          <a:p>
            <a:endParaRPr lang="en-ID" dirty="0"/>
          </a:p>
        </p:txBody>
      </p:sp>
      <p:sp>
        <p:nvSpPr>
          <p:cNvPr id="3" name="TextBox 2">
            <a:extLst>
              <a:ext uri="{FF2B5EF4-FFF2-40B4-BE49-F238E27FC236}">
                <a16:creationId xmlns:a16="http://schemas.microsoft.com/office/drawing/2014/main" id="{842B15A4-CCC0-9D14-8D58-59C242E487CE}"/>
              </a:ext>
            </a:extLst>
          </p:cNvPr>
          <p:cNvSpPr txBox="1"/>
          <p:nvPr/>
        </p:nvSpPr>
        <p:spPr>
          <a:xfrm>
            <a:off x="5906380" y="4296866"/>
            <a:ext cx="2422458" cy="555537"/>
          </a:xfrm>
          <a:prstGeom prst="rect">
            <a:avLst/>
          </a:prstGeom>
          <a:noFill/>
        </p:spPr>
        <p:txBody>
          <a:bodyPr wrap="none" rtlCol="0">
            <a:spAutoFit/>
          </a:bodyPr>
          <a:lstStyle/>
          <a:p>
            <a:pPr marL="114300" lvl="0" indent="0" algn="l" rtl="0">
              <a:lnSpc>
                <a:spcPct val="115000"/>
              </a:lnSpc>
              <a:spcBef>
                <a:spcPts val="0"/>
              </a:spcBef>
              <a:spcAft>
                <a:spcPts val="0"/>
              </a:spcAft>
              <a:buSzPts val="1800"/>
              <a:buNone/>
            </a:pPr>
            <a:r>
              <a:rPr lang="sv-SE" dirty="0">
                <a:solidFill>
                  <a:schemeClr val="tx1"/>
                </a:solidFill>
              </a:rPr>
              <a:t>Iis Afriyanti, S.Kom., M.Sc.</a:t>
            </a:r>
          </a:p>
          <a:p>
            <a:endParaRPr lang="en-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a:t>Latar</a:t>
            </a:r>
            <a:r>
              <a:rPr lang="en-US" dirty="0"/>
              <a:t> </a:t>
            </a:r>
            <a:r>
              <a:rPr lang="en-US" dirty="0" err="1"/>
              <a:t>Belakang</a:t>
            </a:r>
            <a:r>
              <a:rPr lang="en-US" dirty="0"/>
              <a:t> </a:t>
            </a:r>
            <a:r>
              <a:rPr lang="en-US" dirty="0" err="1"/>
              <a:t>Masalah</a:t>
            </a:r>
            <a:r>
              <a:rPr lang="en-US" dirty="0"/>
              <a:t> </a:t>
            </a:r>
            <a:endParaRPr dirty="0"/>
          </a:p>
        </p:txBody>
      </p:sp>
      <p:sp>
        <p:nvSpPr>
          <p:cNvPr id="68" name="Google Shape;68;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ts val="1800"/>
              <a:buNone/>
            </a:pPr>
            <a:r>
              <a:rPr lang="en-US" dirty="0">
                <a:solidFill>
                  <a:schemeClr val="dk1"/>
                </a:solidFill>
                <a:latin typeface="Times New Roman"/>
                <a:cs typeface="Times New Roman"/>
                <a:sym typeface="Times New Roman"/>
              </a:rPr>
              <a:t>Indonesia </a:t>
            </a:r>
            <a:r>
              <a:rPr lang="en-US" dirty="0" err="1">
                <a:solidFill>
                  <a:schemeClr val="dk1"/>
                </a:solidFill>
                <a:latin typeface="Times New Roman"/>
                <a:cs typeface="Times New Roman"/>
                <a:sym typeface="Times New Roman"/>
              </a:rPr>
              <a:t>memiliki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sejarah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kebangsaan</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panjang</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dimulai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dari</a:t>
            </a:r>
            <a:r>
              <a:rPr lang="en-US" dirty="0">
                <a:solidFill>
                  <a:schemeClr val="dk1"/>
                </a:solidFill>
                <a:latin typeface="Times New Roman"/>
                <a:cs typeface="Times New Roman"/>
                <a:sym typeface="Times New Roman"/>
              </a:rPr>
              <a:t> zaman </a:t>
            </a:r>
            <a:r>
              <a:rPr lang="en-US" dirty="0" err="1">
                <a:solidFill>
                  <a:schemeClr val="dk1"/>
                </a:solidFill>
                <a:latin typeface="Times New Roman"/>
                <a:cs typeface="Times New Roman"/>
                <a:sym typeface="Times New Roman"/>
              </a:rPr>
              <a:t>kolonialisme</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orde</a:t>
            </a:r>
            <a:r>
              <a:rPr lang="en-US" dirty="0">
                <a:solidFill>
                  <a:schemeClr val="dk1"/>
                </a:solidFill>
                <a:latin typeface="Times New Roman"/>
                <a:cs typeface="Times New Roman"/>
                <a:sym typeface="Times New Roman"/>
              </a:rPr>
              <a:t> lama, </a:t>
            </a:r>
            <a:r>
              <a:rPr lang="en-US" dirty="0" err="1">
                <a:solidFill>
                  <a:schemeClr val="dk1"/>
                </a:solidFill>
                <a:latin typeface="Times New Roman"/>
                <a:cs typeface="Times New Roman"/>
                <a:sym typeface="Times New Roman"/>
              </a:rPr>
              <a:t>hingga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orde</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baru</a:t>
            </a:r>
            <a:r>
              <a:rPr lang="en-US" dirty="0">
                <a:solidFill>
                  <a:schemeClr val="dk1"/>
                </a:solidFill>
                <a:latin typeface="Times New Roman"/>
                <a:cs typeface="Times New Roman"/>
                <a:sym typeface="Times New Roman"/>
              </a:rPr>
              <a:t>. Pada </a:t>
            </a:r>
            <a:r>
              <a:rPr lang="en-US" dirty="0" err="1">
                <a:solidFill>
                  <a:schemeClr val="dk1"/>
                </a:solidFill>
                <a:latin typeface="Times New Roman"/>
                <a:cs typeface="Times New Roman"/>
                <a:sym typeface="Times New Roman"/>
              </a:rPr>
              <a:t>penelitian</a:t>
            </a:r>
            <a:r>
              <a:rPr lang="en-US" dirty="0">
                <a:solidFill>
                  <a:schemeClr val="dk1"/>
                </a:solidFill>
                <a:latin typeface="Times New Roman"/>
                <a:cs typeface="Times New Roman"/>
                <a:sym typeface="Times New Roman"/>
              </a:rPr>
              <a:t> ini, scope </a:t>
            </a:r>
            <a:r>
              <a:rPr lang="en-US" dirty="0" err="1">
                <a:solidFill>
                  <a:schemeClr val="dk1"/>
                </a:solidFill>
                <a:latin typeface="Times New Roman"/>
                <a:cs typeface="Times New Roman"/>
                <a:sym typeface="Times New Roman"/>
              </a:rPr>
              <a:t>penelitian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akan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difokuskan</a:t>
            </a:r>
            <a:r>
              <a:rPr lang="en-US" dirty="0">
                <a:solidFill>
                  <a:schemeClr val="dk1"/>
                </a:solidFill>
                <a:latin typeface="Times New Roman"/>
                <a:cs typeface="Times New Roman"/>
                <a:sym typeface="Times New Roman"/>
              </a:rPr>
              <a:t> pada masa </a:t>
            </a:r>
            <a:r>
              <a:rPr lang="en-US" dirty="0" err="1">
                <a:solidFill>
                  <a:schemeClr val="dk1"/>
                </a:solidFill>
                <a:latin typeface="Times New Roman"/>
                <a:cs typeface="Times New Roman"/>
                <a:sym typeface="Times New Roman"/>
              </a:rPr>
              <a:t>orde</a:t>
            </a:r>
            <a:r>
              <a:rPr lang="en-US" dirty="0">
                <a:solidFill>
                  <a:schemeClr val="dk1"/>
                </a:solidFill>
                <a:latin typeface="Times New Roman"/>
                <a:cs typeface="Times New Roman"/>
                <a:sym typeface="Times New Roman"/>
              </a:rPr>
              <a:t> lama. </a:t>
            </a:r>
            <a:r>
              <a:rPr lang="en-US" dirty="0" err="1">
                <a:solidFill>
                  <a:schemeClr val="dk1"/>
                </a:solidFill>
                <a:latin typeface="Times New Roman"/>
                <a:cs typeface="Times New Roman"/>
                <a:sym typeface="Times New Roman"/>
              </a:rPr>
              <a:t>Sejauh</a:t>
            </a:r>
            <a:r>
              <a:rPr lang="en-US" dirty="0">
                <a:solidFill>
                  <a:schemeClr val="dk1"/>
                </a:solidFill>
                <a:latin typeface="Times New Roman"/>
                <a:cs typeface="Times New Roman"/>
                <a:sym typeface="Times New Roman"/>
              </a:rPr>
              <a:t> ini, data dan </a:t>
            </a:r>
            <a:r>
              <a:rPr lang="en-US" dirty="0" err="1">
                <a:solidFill>
                  <a:schemeClr val="dk1"/>
                </a:solidFill>
                <a:latin typeface="Times New Roman"/>
                <a:cs typeface="Times New Roman"/>
                <a:sym typeface="Times New Roman"/>
              </a:rPr>
              <a:t>informasi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tersebut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masih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tersebar</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dalam</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berbagai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dokumen</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dimiliki</a:t>
            </a:r>
            <a:r>
              <a:rPr lang="en-US" dirty="0">
                <a:solidFill>
                  <a:schemeClr val="dk1"/>
                </a:solidFill>
                <a:latin typeface="Times New Roman"/>
                <a:cs typeface="Times New Roman"/>
                <a:sym typeface="Times New Roman"/>
              </a:rPr>
              <a:t> oleh </a:t>
            </a:r>
            <a:r>
              <a:rPr lang="en-US" dirty="0" err="1">
                <a:solidFill>
                  <a:schemeClr val="dk1"/>
                </a:solidFill>
                <a:latin typeface="Times New Roman"/>
                <a:cs typeface="Times New Roman"/>
                <a:sym typeface="Times New Roman"/>
              </a:rPr>
              <a:t>organisasi</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berbeda-beda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Selain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itu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terdapat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masalah</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sering</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dijumpai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dalam</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dokumen</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tersebar</a:t>
            </a:r>
            <a:r>
              <a:rPr lang="en-US" dirty="0">
                <a:solidFill>
                  <a:schemeClr val="dk1"/>
                </a:solidFill>
                <a:latin typeface="Times New Roman"/>
                <a:cs typeface="Times New Roman"/>
                <a:sym typeface="Times New Roman"/>
              </a:rPr>
              <a:t> dan </a:t>
            </a:r>
            <a:r>
              <a:rPr lang="en-US" dirty="0" err="1">
                <a:solidFill>
                  <a:schemeClr val="dk1"/>
                </a:solidFill>
                <a:latin typeface="Times New Roman"/>
                <a:cs typeface="Times New Roman"/>
                <a:sym typeface="Times New Roman"/>
              </a:rPr>
              <a:t>berbeda-beda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seperti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penamaan</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ambigu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urutan</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tidak</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terstruktur</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serta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kurangnya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tingkat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komprehensif</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suatu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dokumen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dengan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dokumen</a:t>
            </a:r>
            <a:r>
              <a:rPr lang="en-US" dirty="0">
                <a:solidFill>
                  <a:schemeClr val="dk1"/>
                </a:solidFill>
                <a:latin typeface="Times New Roman"/>
                <a:cs typeface="Times New Roman"/>
                <a:sym typeface="Times New Roman"/>
              </a:rPr>
              <a:t> lain; yang </a:t>
            </a:r>
            <a:r>
              <a:rPr lang="en-US" dirty="0" err="1">
                <a:solidFill>
                  <a:schemeClr val="dk1"/>
                </a:solidFill>
                <a:latin typeface="Times New Roman"/>
                <a:cs typeface="Times New Roman"/>
                <a:sym typeface="Times New Roman"/>
              </a:rPr>
              <a:t>dapat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menyebabkan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ambiguitas</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terhadap</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kebenaran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informasi</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terletak</a:t>
            </a:r>
            <a:r>
              <a:rPr lang="en-US" dirty="0">
                <a:solidFill>
                  <a:schemeClr val="dk1"/>
                </a:solidFill>
                <a:latin typeface="Times New Roman"/>
                <a:cs typeface="Times New Roman"/>
                <a:sym typeface="Times New Roman"/>
              </a:rPr>
              <a:t> pada </a:t>
            </a:r>
            <a:r>
              <a:rPr lang="en-US" dirty="0" err="1">
                <a:solidFill>
                  <a:schemeClr val="dk1"/>
                </a:solidFill>
                <a:latin typeface="Times New Roman"/>
                <a:cs typeface="Times New Roman"/>
                <a:sym typeface="Times New Roman"/>
              </a:rPr>
              <a:t>suatu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dokumen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Dengan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demikian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peneliti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tidak</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memiliki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suatu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sumber</a:t>
            </a:r>
            <a:r>
              <a:rPr lang="en-US" dirty="0">
                <a:solidFill>
                  <a:schemeClr val="dk1"/>
                </a:solidFill>
                <a:latin typeface="Times New Roman"/>
                <a:cs typeface="Times New Roman"/>
                <a:sym typeface="Times New Roman"/>
              </a:rPr>
              <a:t> data yang </a:t>
            </a:r>
            <a:r>
              <a:rPr lang="en-US" dirty="0" err="1">
                <a:solidFill>
                  <a:schemeClr val="dk1"/>
                </a:solidFill>
                <a:latin typeface="Times New Roman"/>
                <a:cs typeface="Times New Roman"/>
                <a:sym typeface="Times New Roman"/>
              </a:rPr>
              <a:t>bersifat</a:t>
            </a:r>
            <a:r>
              <a:rPr lang="en-US" dirty="0">
                <a:solidFill>
                  <a:schemeClr val="dk1"/>
                </a:solidFill>
                <a:latin typeface="Times New Roman"/>
                <a:cs typeface="Times New Roman"/>
                <a:sym typeface="Times New Roman"/>
              </a:rPr>
              <a:t> </a:t>
            </a:r>
            <a:r>
              <a:rPr lang="en-US" i="1" dirty="0">
                <a:solidFill>
                  <a:schemeClr val="dk1"/>
                </a:solidFill>
                <a:latin typeface="Times New Roman"/>
                <a:cs typeface="Times New Roman"/>
                <a:sym typeface="Times New Roman"/>
              </a:rPr>
              <a:t>single truth.</a:t>
            </a:r>
          </a:p>
          <a:p>
            <a:pPr marL="0" lvl="0" indent="0" algn="l" rtl="0">
              <a:lnSpc>
                <a:spcPct val="115000"/>
              </a:lnSpc>
              <a:spcBef>
                <a:spcPts val="0"/>
              </a:spcBef>
              <a:spcAft>
                <a:spcPts val="0"/>
              </a:spcAft>
              <a:buSzPts val="1800"/>
              <a:buNone/>
            </a:pPr>
            <a:r>
              <a:rPr lang="en-US" dirty="0">
                <a:solidFill>
                  <a:schemeClr val="dk1"/>
                </a:solidFill>
                <a:latin typeface="Times New Roman"/>
                <a:cs typeface="Times New Roman"/>
                <a:sym typeface="Times New Roman"/>
              </a:rPr>
              <a:t>Oleh </a:t>
            </a:r>
            <a:r>
              <a:rPr lang="en-US" dirty="0" err="1">
                <a:solidFill>
                  <a:schemeClr val="dk1"/>
                </a:solidFill>
                <a:latin typeface="Times New Roman"/>
                <a:cs typeface="Times New Roman"/>
                <a:sym typeface="Times New Roman"/>
              </a:rPr>
              <a:t>karena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itu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diusulkan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sebuah</a:t>
            </a:r>
            <a:r>
              <a:rPr lang="en-US" dirty="0">
                <a:solidFill>
                  <a:schemeClr val="dk1"/>
                </a:solidFill>
                <a:latin typeface="Times New Roman"/>
                <a:cs typeface="Times New Roman"/>
                <a:sym typeface="Times New Roman"/>
              </a:rPr>
              <a:t> Solusi </a:t>
            </a:r>
            <a:r>
              <a:rPr lang="en-US" dirty="0" err="1">
                <a:solidFill>
                  <a:schemeClr val="dk1"/>
                </a:solidFill>
                <a:latin typeface="Times New Roman"/>
                <a:cs typeface="Times New Roman"/>
                <a:sym typeface="Times New Roman"/>
              </a:rPr>
              <a:t>dengan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menggunakan</a:t>
            </a:r>
            <a:r>
              <a:rPr lang="en-US" dirty="0">
                <a:solidFill>
                  <a:schemeClr val="dk1"/>
                </a:solidFill>
                <a:latin typeface="Times New Roman"/>
                <a:cs typeface="Times New Roman"/>
                <a:sym typeface="Times New Roman"/>
              </a:rPr>
              <a:t> Knowledge Graph </a:t>
            </a:r>
            <a:r>
              <a:rPr lang="en-US" dirty="0" err="1">
                <a:solidFill>
                  <a:schemeClr val="dk1"/>
                </a:solidFill>
                <a:latin typeface="Times New Roman"/>
                <a:cs typeface="Times New Roman"/>
                <a:sym typeface="Times New Roman"/>
              </a:rPr>
              <a:t>sebagai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konteks</a:t>
            </a:r>
            <a:r>
              <a:rPr lang="en-US" dirty="0">
                <a:solidFill>
                  <a:schemeClr val="dk1"/>
                </a:solidFill>
                <a:latin typeface="Times New Roman"/>
                <a:cs typeface="Times New Roman"/>
                <a:sym typeface="Times New Roman"/>
              </a:rPr>
              <a:t> modeling </a:t>
            </a:r>
            <a:r>
              <a:rPr lang="en-US" dirty="0" err="1">
                <a:solidFill>
                  <a:schemeClr val="dk1"/>
                </a:solidFill>
                <a:latin typeface="Times New Roman"/>
                <a:cs typeface="Times New Roman"/>
                <a:sym typeface="Times New Roman"/>
              </a:rPr>
              <a:t>utama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dalam</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penyimpanan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setiap</a:t>
            </a:r>
            <a:r>
              <a:rPr lang="en-US" dirty="0">
                <a:solidFill>
                  <a:schemeClr val="dk1"/>
                </a:solidFill>
                <a:latin typeface="Times New Roman"/>
                <a:cs typeface="Times New Roman"/>
                <a:sym typeface="Times New Roman"/>
              </a:rPr>
              <a:t> data yang </a:t>
            </a:r>
            <a:r>
              <a:rPr lang="en-US" dirty="0" err="1">
                <a:solidFill>
                  <a:schemeClr val="dk1"/>
                </a:solidFill>
                <a:latin typeface="Times New Roman"/>
                <a:cs typeface="Times New Roman"/>
                <a:sym typeface="Times New Roman"/>
              </a:rPr>
              <a:t>tersebar</a:t>
            </a:r>
            <a:r>
              <a:rPr lang="en-US" dirty="0">
                <a:solidFill>
                  <a:schemeClr val="dk1"/>
                </a:solidFill>
                <a:latin typeface="Times New Roman"/>
                <a:cs typeface="Times New Roman"/>
                <a:sym typeface="Times New Roman"/>
              </a:rPr>
              <a:t> pada </a:t>
            </a:r>
            <a:r>
              <a:rPr lang="en-US" dirty="0" err="1">
                <a:solidFill>
                  <a:schemeClr val="dk1"/>
                </a:solidFill>
                <a:latin typeface="Times New Roman"/>
                <a:cs typeface="Times New Roman"/>
                <a:sym typeface="Times New Roman"/>
              </a:rPr>
              <a:t>seluruh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dokumen</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ada</a:t>
            </a:r>
            <a:r>
              <a:rPr lang="en-US" dirty="0">
                <a:solidFill>
                  <a:schemeClr val="dk1"/>
                </a:solidFill>
                <a:latin typeface="Times New Roman"/>
                <a:cs typeface="Times New Roman"/>
                <a:sym typeface="Times New Roman"/>
              </a:rPr>
              <a:t>, yang </a:t>
            </a:r>
            <a:r>
              <a:rPr lang="en-US" dirty="0" err="1">
                <a:solidFill>
                  <a:schemeClr val="dk1"/>
                </a:solidFill>
                <a:latin typeface="Times New Roman"/>
                <a:cs typeface="Times New Roman"/>
                <a:sym typeface="Times New Roman"/>
              </a:rPr>
              <a:t>kemudian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dibangun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sebuah</a:t>
            </a:r>
            <a:r>
              <a:rPr lang="en-US" dirty="0">
                <a:solidFill>
                  <a:schemeClr val="dk1"/>
                </a:solidFill>
                <a:latin typeface="Times New Roman"/>
                <a:cs typeface="Times New Roman"/>
                <a:sym typeface="Times New Roman"/>
              </a:rPr>
              <a:t> </a:t>
            </a:r>
            <a:r>
              <a:rPr lang="en-US" i="1" dirty="0">
                <a:solidFill>
                  <a:schemeClr val="dk1"/>
                </a:solidFill>
                <a:latin typeface="Times New Roman"/>
                <a:cs typeface="Times New Roman"/>
                <a:sym typeface="Times New Roman"/>
              </a:rPr>
              <a:t>web service</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sehingga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peniliti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maupun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pengguna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lainnya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menggunakan</a:t>
            </a:r>
            <a:r>
              <a:rPr lang="en-US" dirty="0">
                <a:solidFill>
                  <a:schemeClr val="dk1"/>
                </a:solidFill>
                <a:latin typeface="Times New Roman"/>
                <a:cs typeface="Times New Roman"/>
                <a:sym typeface="Times New Roman"/>
              </a:rPr>
              <a:t> web </a:t>
            </a:r>
            <a:r>
              <a:rPr lang="en-US" dirty="0" err="1">
                <a:solidFill>
                  <a:schemeClr val="dk1"/>
                </a:solidFill>
                <a:latin typeface="Times New Roman"/>
                <a:cs typeface="Times New Roman"/>
                <a:sym typeface="Times New Roman"/>
              </a:rPr>
              <a:t>tersebut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sebagai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sumber</a:t>
            </a:r>
            <a:r>
              <a:rPr lang="en-US" dirty="0">
                <a:solidFill>
                  <a:schemeClr val="dk1"/>
                </a:solidFill>
                <a:latin typeface="Times New Roman"/>
                <a:cs typeface="Times New Roman"/>
                <a:sym typeface="Times New Roman"/>
              </a:rPr>
              <a:t> data yang </a:t>
            </a:r>
            <a:r>
              <a:rPr lang="en-US" dirty="0" err="1">
                <a:solidFill>
                  <a:schemeClr val="dk1"/>
                </a:solidFill>
                <a:latin typeface="Times New Roman"/>
                <a:cs typeface="Times New Roman"/>
                <a:sym typeface="Times New Roman"/>
              </a:rPr>
              <a:t>bersifat</a:t>
            </a:r>
            <a:r>
              <a:rPr lang="en-US" dirty="0">
                <a:solidFill>
                  <a:schemeClr val="dk1"/>
                </a:solidFill>
                <a:latin typeface="Times New Roman"/>
                <a:cs typeface="Times New Roman"/>
                <a:sym typeface="Times New Roman"/>
              </a:rPr>
              <a:t> </a:t>
            </a:r>
            <a:r>
              <a:rPr lang="en-US" i="1" dirty="0">
                <a:solidFill>
                  <a:schemeClr val="dk1"/>
                </a:solidFill>
                <a:latin typeface="Times New Roman"/>
                <a:cs typeface="Times New Roman"/>
                <a:sym typeface="Times New Roman"/>
              </a:rPr>
              <a:t>single truth</a:t>
            </a:r>
            <a:r>
              <a:rPr lang="en-US" dirty="0">
                <a:solidFill>
                  <a:schemeClr val="dk1"/>
                </a:solidFill>
                <a:latin typeface="Times New Roman"/>
                <a:cs typeface="Times New Roman"/>
                <a:sym typeface="Times New Roma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US" dirty="0" err="1"/>
              <a:t>Rumusan</a:t>
            </a:r>
            <a:r>
              <a:rPr lang="en-US" dirty="0"/>
              <a:t> </a:t>
            </a:r>
            <a:r>
              <a:rPr lang="en-US" dirty="0" err="1"/>
              <a:t>Masalah</a:t>
            </a:r>
            <a:r>
              <a:rPr lang="en-US" dirty="0"/>
              <a:t> dan </a:t>
            </a:r>
            <a:r>
              <a:rPr lang="en-US" dirty="0" err="1"/>
              <a:t>Tujuan</a:t>
            </a:r>
            <a:r>
              <a:rPr lang="en-US" dirty="0"/>
              <a:t> Tugas Akhir</a:t>
            </a:r>
            <a:endParaRPr dirty="0"/>
          </a:p>
        </p:txBody>
      </p:sp>
      <p:sp>
        <p:nvSpPr>
          <p:cNvPr id="74" name="Google Shape;74;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800"/>
              <a:buNone/>
            </a:pPr>
            <a:r>
              <a:rPr lang="en-US" sz="1800" dirty="0" err="1">
                <a:solidFill>
                  <a:schemeClr val="dk1"/>
                </a:solidFill>
                <a:latin typeface="Times New Roman"/>
                <a:ea typeface="Times New Roman"/>
                <a:cs typeface="Times New Roman"/>
                <a:sym typeface="Times New Roman"/>
              </a:rPr>
              <a:t>Rumusan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Masalah</a:t>
            </a:r>
            <a:r>
              <a:rPr lang="en-US" sz="1800" dirty="0">
                <a:solidFill>
                  <a:schemeClr val="dk1"/>
                </a:solidFill>
                <a:latin typeface="Times New Roman"/>
                <a:ea typeface="Times New Roman"/>
                <a:cs typeface="Times New Roman"/>
                <a:sym typeface="Times New Roman"/>
              </a:rPr>
              <a:t>:</a:t>
            </a:r>
          </a:p>
          <a:p>
            <a:pPr marL="342900" lvl="0" algn="l" rtl="0">
              <a:lnSpc>
                <a:spcPct val="115000"/>
              </a:lnSpc>
              <a:spcBef>
                <a:spcPts val="0"/>
              </a:spcBef>
              <a:spcAft>
                <a:spcPts val="0"/>
              </a:spcAft>
              <a:buSzPts val="1800"/>
              <a:buAutoNum type="arabicPeriod"/>
            </a:pPr>
            <a:r>
              <a:rPr lang="en-US" dirty="0">
                <a:solidFill>
                  <a:schemeClr val="dk1"/>
                </a:solidFill>
                <a:latin typeface="Times New Roman"/>
                <a:cs typeface="Times New Roman"/>
                <a:sym typeface="Times New Roman"/>
              </a:rPr>
              <a:t>Model </a:t>
            </a:r>
            <a:r>
              <a:rPr lang="en-US" dirty="0" err="1">
                <a:solidFill>
                  <a:schemeClr val="dk1"/>
                </a:solidFill>
                <a:latin typeface="Times New Roman"/>
                <a:cs typeface="Times New Roman"/>
                <a:sym typeface="Times New Roman"/>
              </a:rPr>
              <a:t>apakah</a:t>
            </a:r>
            <a:r>
              <a:rPr lang="en-US" dirty="0">
                <a:solidFill>
                  <a:schemeClr val="dk1"/>
                </a:solidFill>
                <a:latin typeface="Times New Roman"/>
                <a:cs typeface="Times New Roman"/>
                <a:sym typeface="Times New Roman"/>
              </a:rPr>
              <a:t> yang paling </a:t>
            </a:r>
            <a:r>
              <a:rPr lang="en-US" dirty="0" err="1">
                <a:solidFill>
                  <a:schemeClr val="dk1"/>
                </a:solidFill>
                <a:latin typeface="Times New Roman"/>
                <a:cs typeface="Times New Roman"/>
                <a:sym typeface="Times New Roman"/>
              </a:rPr>
              <a:t>tepat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untuk</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merepresentasikan</a:t>
            </a:r>
            <a:r>
              <a:rPr lang="en-US" dirty="0">
                <a:solidFill>
                  <a:schemeClr val="dk1"/>
                </a:solidFill>
                <a:latin typeface="Times New Roman"/>
                <a:cs typeface="Times New Roman"/>
                <a:sym typeface="Times New Roman"/>
              </a:rPr>
              <a:t> Data </a:t>
            </a:r>
            <a:r>
              <a:rPr lang="en-US" dirty="0" err="1">
                <a:solidFill>
                  <a:schemeClr val="dk1"/>
                </a:solidFill>
                <a:latin typeface="Times New Roman"/>
                <a:cs typeface="Times New Roman"/>
                <a:sym typeface="Times New Roman"/>
              </a:rPr>
              <a:t>Peristiwa</a:t>
            </a:r>
            <a:r>
              <a:rPr lang="en-US" dirty="0">
                <a:solidFill>
                  <a:schemeClr val="dk1"/>
                </a:solidFill>
                <a:latin typeface="Times New Roman"/>
                <a:cs typeface="Times New Roman"/>
                <a:sym typeface="Times New Roman"/>
              </a:rPr>
              <a:t> Sejarah dan </a:t>
            </a:r>
            <a:r>
              <a:rPr lang="en-US" dirty="0" err="1">
                <a:solidFill>
                  <a:schemeClr val="dk1"/>
                </a:solidFill>
                <a:latin typeface="Times New Roman"/>
                <a:cs typeface="Times New Roman"/>
                <a:sym typeface="Times New Roman"/>
              </a:rPr>
              <a:t>Biografi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Tokoh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atau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Pahlawan</a:t>
            </a:r>
            <a:r>
              <a:rPr lang="en-US" dirty="0">
                <a:solidFill>
                  <a:schemeClr val="dk1"/>
                </a:solidFill>
                <a:latin typeface="Times New Roman"/>
                <a:cs typeface="Times New Roman"/>
                <a:sym typeface="Times New Roman"/>
              </a:rPr>
              <a:t> di Indonesia pada </a:t>
            </a:r>
            <a:r>
              <a:rPr lang="en-US" dirty="0" err="1">
                <a:solidFill>
                  <a:schemeClr val="dk1"/>
                </a:solidFill>
                <a:latin typeface="Times New Roman"/>
                <a:cs typeface="Times New Roman"/>
                <a:sym typeface="Times New Roman"/>
              </a:rPr>
              <a:t>Periode</a:t>
            </a:r>
            <a:r>
              <a:rPr lang="en-US" dirty="0">
                <a:solidFill>
                  <a:schemeClr val="dk1"/>
                </a:solidFill>
                <a:latin typeface="Times New Roman"/>
                <a:cs typeface="Times New Roman"/>
                <a:sym typeface="Times New Roman"/>
              </a:rPr>
              <a:t> Orde Lama?</a:t>
            </a:r>
          </a:p>
          <a:p>
            <a:pPr marL="342900" lvl="0" algn="l" rtl="0">
              <a:lnSpc>
                <a:spcPct val="115000"/>
              </a:lnSpc>
              <a:spcBef>
                <a:spcPts val="0"/>
              </a:spcBef>
              <a:spcAft>
                <a:spcPts val="0"/>
              </a:spcAft>
              <a:buSzPts val="1800"/>
              <a:buAutoNum type="arabicPeriod"/>
            </a:pPr>
            <a:r>
              <a:rPr lang="en-US" dirty="0" err="1">
                <a:solidFill>
                  <a:schemeClr val="dk1"/>
                </a:solidFill>
                <a:latin typeface="Times New Roman"/>
                <a:cs typeface="Times New Roman"/>
                <a:sym typeface="Times New Roman"/>
              </a:rPr>
              <a:t>Bagaimana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cara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melakukan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populasi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terhadap</a:t>
            </a:r>
            <a:r>
              <a:rPr lang="en-US" dirty="0">
                <a:solidFill>
                  <a:schemeClr val="dk1"/>
                </a:solidFill>
                <a:latin typeface="Times New Roman"/>
                <a:cs typeface="Times New Roman"/>
                <a:sym typeface="Times New Roman"/>
              </a:rPr>
              <a:t> model yang </a:t>
            </a:r>
            <a:r>
              <a:rPr lang="en-US" dirty="0" err="1">
                <a:solidFill>
                  <a:schemeClr val="dk1"/>
                </a:solidFill>
                <a:latin typeface="Times New Roman"/>
                <a:cs typeface="Times New Roman"/>
                <a:sym typeface="Times New Roman"/>
              </a:rPr>
              <a:t>sudah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dipilih</a:t>
            </a:r>
            <a:r>
              <a:rPr lang="en-US" dirty="0">
                <a:solidFill>
                  <a:schemeClr val="dk1"/>
                </a:solidFill>
                <a:latin typeface="Times New Roman"/>
                <a:cs typeface="Times New Roman"/>
                <a:sym typeface="Times New Roman"/>
              </a:rPr>
              <a:t>?</a:t>
            </a:r>
          </a:p>
          <a:p>
            <a:pPr marL="342900" lvl="0" algn="l" rtl="0">
              <a:lnSpc>
                <a:spcPct val="115000"/>
              </a:lnSpc>
              <a:spcBef>
                <a:spcPts val="0"/>
              </a:spcBef>
              <a:spcAft>
                <a:spcPts val="0"/>
              </a:spcAft>
              <a:buSzPts val="1800"/>
              <a:buAutoNum type="arabicPeriod"/>
            </a:pPr>
            <a:r>
              <a:rPr lang="en-US" dirty="0" err="1">
                <a:solidFill>
                  <a:schemeClr val="dk1"/>
                </a:solidFill>
                <a:latin typeface="Times New Roman"/>
                <a:cs typeface="Times New Roman"/>
                <a:sym typeface="Times New Roman"/>
              </a:rPr>
              <a:t>Bagaimana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tingkat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kualitas</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dari</a:t>
            </a:r>
            <a:r>
              <a:rPr lang="en-US" dirty="0">
                <a:solidFill>
                  <a:schemeClr val="dk1"/>
                </a:solidFill>
                <a:latin typeface="Times New Roman"/>
                <a:cs typeface="Times New Roman"/>
                <a:sym typeface="Times New Roman"/>
              </a:rPr>
              <a:t> data yang </a:t>
            </a:r>
            <a:r>
              <a:rPr lang="en-US" dirty="0" err="1">
                <a:solidFill>
                  <a:schemeClr val="dk1"/>
                </a:solidFill>
                <a:latin typeface="Times New Roman"/>
                <a:cs typeface="Times New Roman"/>
                <a:sym typeface="Times New Roman"/>
              </a:rPr>
              <a:t>dipopulasikan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apakah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cukup</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untuk</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memenuhi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suatu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standar</a:t>
            </a:r>
            <a:r>
              <a:rPr lang="en-US" dirty="0">
                <a:solidFill>
                  <a:schemeClr val="dk1"/>
                </a:solidFill>
                <a:latin typeface="Times New Roman"/>
                <a:cs typeface="Times New Roman"/>
                <a:sym typeface="Times New Roman"/>
              </a:rPr>
              <a:t> </a:t>
            </a:r>
            <a:r>
              <a:rPr lang="en-US" i="1" dirty="0">
                <a:solidFill>
                  <a:schemeClr val="dk1"/>
                </a:solidFill>
                <a:latin typeface="Times New Roman"/>
                <a:cs typeface="Times New Roman"/>
                <a:sym typeface="Times New Roman"/>
              </a:rPr>
              <a:t>semantics </a:t>
            </a:r>
            <a:r>
              <a:rPr lang="en-US" dirty="0" err="1">
                <a:solidFill>
                  <a:schemeClr val="dk1"/>
                </a:solidFill>
                <a:latin typeface="Times New Roman"/>
                <a:cs typeface="Times New Roman"/>
                <a:sym typeface="Times New Roman"/>
              </a:rPr>
              <a:t>tertentu</a:t>
            </a:r>
            <a:r>
              <a:rPr lang="en-US" dirty="0">
                <a:solidFill>
                  <a:schemeClr val="dk1"/>
                </a:solidFill>
                <a:latin typeface="Times New Roman"/>
                <a:cs typeface="Times New Roman"/>
                <a:sym typeface="Times New Roman"/>
              </a:rPr>
              <a:t>?</a:t>
            </a:r>
          </a:p>
          <a:p>
            <a:pPr marL="0" lvl="0" indent="0" algn="l" rtl="0">
              <a:lnSpc>
                <a:spcPct val="115000"/>
              </a:lnSpc>
              <a:spcBef>
                <a:spcPts val="0"/>
              </a:spcBef>
              <a:spcAft>
                <a:spcPts val="0"/>
              </a:spcAft>
              <a:buSzPts val="1800"/>
              <a:buNone/>
            </a:pPr>
            <a:endParaRPr lang="en-US" dirty="0">
              <a:solidFill>
                <a:schemeClr val="dk1"/>
              </a:solidFill>
              <a:latin typeface="Times New Roman"/>
              <a:cs typeface="Times New Roman"/>
              <a:sym typeface="Times New Roman"/>
            </a:endParaRPr>
          </a:p>
          <a:p>
            <a:pPr marL="0" lvl="0" indent="0" algn="l" rtl="0">
              <a:lnSpc>
                <a:spcPct val="115000"/>
              </a:lnSpc>
              <a:spcBef>
                <a:spcPts val="0"/>
              </a:spcBef>
              <a:spcAft>
                <a:spcPts val="0"/>
              </a:spcAft>
              <a:buSzPts val="1800"/>
              <a:buNone/>
            </a:pPr>
            <a:r>
              <a:rPr lang="en-US" dirty="0" err="1">
                <a:solidFill>
                  <a:schemeClr val="dk1"/>
                </a:solidFill>
                <a:latin typeface="Times New Roman"/>
                <a:cs typeface="Times New Roman"/>
                <a:sym typeface="Times New Roman"/>
              </a:rPr>
              <a:t>Tujuan</a:t>
            </a:r>
            <a:r>
              <a:rPr lang="en-US" dirty="0">
                <a:solidFill>
                  <a:schemeClr val="dk1"/>
                </a:solidFill>
                <a:latin typeface="Times New Roman"/>
                <a:cs typeface="Times New Roman"/>
                <a:sym typeface="Times New Roman"/>
              </a:rPr>
              <a:t> Tugas Akhir:</a:t>
            </a:r>
          </a:p>
          <a:p>
            <a:pPr marL="342900" lvl="0" algn="l" rtl="0">
              <a:lnSpc>
                <a:spcPct val="115000"/>
              </a:lnSpc>
              <a:spcBef>
                <a:spcPts val="0"/>
              </a:spcBef>
              <a:spcAft>
                <a:spcPts val="0"/>
              </a:spcAft>
              <a:buSzPts val="1800"/>
              <a:buAutoNum type="arabicPeriod"/>
            </a:pPr>
            <a:r>
              <a:rPr lang="en-US" dirty="0" err="1">
                <a:solidFill>
                  <a:schemeClr val="dk1"/>
                </a:solidFill>
                <a:latin typeface="Times New Roman"/>
                <a:cs typeface="Times New Roman"/>
                <a:sym typeface="Times New Roman"/>
              </a:rPr>
              <a:t>Memperoleh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pengetahuan</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mengenai</a:t>
            </a:r>
            <a:r>
              <a:rPr lang="en-US" dirty="0">
                <a:solidFill>
                  <a:schemeClr val="dk1"/>
                </a:solidFill>
                <a:latin typeface="Times New Roman"/>
                <a:cs typeface="Times New Roman"/>
                <a:sym typeface="Times New Roman"/>
              </a:rPr>
              <a:t> model yang </a:t>
            </a:r>
            <a:r>
              <a:rPr lang="en-US" dirty="0" err="1">
                <a:solidFill>
                  <a:schemeClr val="dk1"/>
                </a:solidFill>
                <a:latin typeface="Times New Roman"/>
                <a:cs typeface="Times New Roman"/>
                <a:sym typeface="Times New Roman"/>
              </a:rPr>
              <a:t>tepat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untuk</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merepresentasikan</a:t>
            </a:r>
            <a:r>
              <a:rPr lang="en-US" dirty="0">
                <a:solidFill>
                  <a:schemeClr val="dk1"/>
                </a:solidFill>
                <a:latin typeface="Times New Roman"/>
                <a:cs typeface="Times New Roman"/>
                <a:sym typeface="Times New Roman"/>
              </a:rPr>
              <a:t> Data </a:t>
            </a:r>
            <a:r>
              <a:rPr lang="en-US" dirty="0" err="1">
                <a:solidFill>
                  <a:schemeClr val="dk1"/>
                </a:solidFill>
                <a:latin typeface="Times New Roman"/>
                <a:cs typeface="Times New Roman"/>
                <a:sym typeface="Times New Roman"/>
              </a:rPr>
              <a:t>Peristiwa</a:t>
            </a:r>
            <a:r>
              <a:rPr lang="en-US" dirty="0">
                <a:solidFill>
                  <a:schemeClr val="dk1"/>
                </a:solidFill>
                <a:latin typeface="Times New Roman"/>
                <a:cs typeface="Times New Roman"/>
                <a:sym typeface="Times New Roman"/>
              </a:rPr>
              <a:t> Sejarah dan </a:t>
            </a:r>
            <a:r>
              <a:rPr lang="en-US" dirty="0" err="1">
                <a:solidFill>
                  <a:schemeClr val="dk1"/>
                </a:solidFill>
                <a:latin typeface="Times New Roman"/>
                <a:cs typeface="Times New Roman"/>
                <a:sym typeface="Times New Roman"/>
              </a:rPr>
              <a:t>Biografi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Tokoh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atau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Pahlawan</a:t>
            </a:r>
            <a:r>
              <a:rPr lang="en-US" dirty="0">
                <a:solidFill>
                  <a:schemeClr val="dk1"/>
                </a:solidFill>
                <a:latin typeface="Times New Roman"/>
                <a:cs typeface="Times New Roman"/>
                <a:sym typeface="Times New Roman"/>
              </a:rPr>
              <a:t> di Indonesia pada </a:t>
            </a:r>
            <a:r>
              <a:rPr lang="en-US" dirty="0" err="1">
                <a:solidFill>
                  <a:schemeClr val="dk1"/>
                </a:solidFill>
                <a:latin typeface="Times New Roman"/>
                <a:cs typeface="Times New Roman"/>
                <a:sym typeface="Times New Roman"/>
              </a:rPr>
              <a:t>Periode</a:t>
            </a:r>
            <a:r>
              <a:rPr lang="en-US" dirty="0">
                <a:solidFill>
                  <a:schemeClr val="dk1"/>
                </a:solidFill>
                <a:latin typeface="Times New Roman"/>
                <a:cs typeface="Times New Roman"/>
                <a:sym typeface="Times New Roman"/>
              </a:rPr>
              <a:t> Orde Lama</a:t>
            </a:r>
          </a:p>
          <a:p>
            <a:pPr marL="342900" lvl="0" algn="l" rtl="0">
              <a:lnSpc>
                <a:spcPct val="115000"/>
              </a:lnSpc>
              <a:spcBef>
                <a:spcPts val="0"/>
              </a:spcBef>
              <a:spcAft>
                <a:spcPts val="0"/>
              </a:spcAft>
              <a:buSzPts val="1800"/>
              <a:buAutoNum type="arabicPeriod"/>
            </a:pPr>
            <a:r>
              <a:rPr lang="en-US" dirty="0" err="1">
                <a:solidFill>
                  <a:schemeClr val="dk1"/>
                </a:solidFill>
                <a:latin typeface="Times New Roman"/>
                <a:cs typeface="Times New Roman"/>
                <a:sym typeface="Times New Roman"/>
              </a:rPr>
              <a:t>Mempopulasikan</a:t>
            </a:r>
            <a:r>
              <a:rPr lang="en-US" dirty="0">
                <a:solidFill>
                  <a:schemeClr val="dk1"/>
                </a:solidFill>
                <a:latin typeface="Times New Roman"/>
                <a:cs typeface="Times New Roman"/>
                <a:sym typeface="Times New Roman"/>
              </a:rPr>
              <a:t> model yang </a:t>
            </a:r>
            <a:r>
              <a:rPr lang="en-US" dirty="0" err="1">
                <a:solidFill>
                  <a:schemeClr val="dk1"/>
                </a:solidFill>
                <a:latin typeface="Times New Roman"/>
                <a:cs typeface="Times New Roman"/>
                <a:sym typeface="Times New Roman"/>
              </a:rPr>
              <a:t>sudah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dipilih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sehingga</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keseluruhan</a:t>
            </a:r>
            <a:r>
              <a:rPr lang="en-US" dirty="0">
                <a:solidFill>
                  <a:schemeClr val="dk1"/>
                </a:solidFill>
                <a:latin typeface="Times New Roman"/>
                <a:cs typeface="Times New Roman"/>
                <a:sym typeface="Times New Roman"/>
              </a:rPr>
              <a:t> data </a:t>
            </a:r>
            <a:r>
              <a:rPr lang="en-US" dirty="0" err="1">
                <a:solidFill>
                  <a:schemeClr val="dk1"/>
                </a:solidFill>
                <a:latin typeface="Times New Roman"/>
                <a:cs typeface="Times New Roman"/>
                <a:sym typeface="Times New Roman"/>
              </a:rPr>
              <a:t>menjadi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suatu</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sumber</a:t>
            </a:r>
            <a:r>
              <a:rPr lang="en-US" dirty="0">
                <a:solidFill>
                  <a:schemeClr val="dk1"/>
                </a:solidFill>
                <a:latin typeface="Times New Roman"/>
                <a:cs typeface="Times New Roman"/>
                <a:sym typeface="Times New Roman"/>
              </a:rPr>
              <a:t> yang sama</a:t>
            </a:r>
          </a:p>
          <a:p>
            <a:pPr marL="342900" lvl="0" algn="l" rtl="0">
              <a:lnSpc>
                <a:spcPct val="115000"/>
              </a:lnSpc>
              <a:spcBef>
                <a:spcPts val="0"/>
              </a:spcBef>
              <a:spcAft>
                <a:spcPts val="0"/>
              </a:spcAft>
              <a:buSzPts val="1800"/>
              <a:buAutoNum type="arabicPeriod"/>
            </a:pPr>
            <a:r>
              <a:rPr lang="en-US" dirty="0" err="1">
                <a:solidFill>
                  <a:schemeClr val="dk1"/>
                </a:solidFill>
                <a:latin typeface="Times New Roman"/>
                <a:cs typeface="Times New Roman"/>
                <a:sym typeface="Times New Roman"/>
              </a:rPr>
              <a:t>Memperoleh</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tingkat</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kualitas</a:t>
            </a:r>
            <a:r>
              <a:rPr lang="en-US" dirty="0">
                <a:solidFill>
                  <a:schemeClr val="dk1"/>
                </a:solidFill>
                <a:latin typeface="Times New Roman"/>
                <a:cs typeface="Times New Roman"/>
                <a:sym typeface="Times New Roman"/>
              </a:rPr>
              <a:t> data </a:t>
            </a:r>
            <a:r>
              <a:rPr lang="en-US" dirty="0" err="1">
                <a:solidFill>
                  <a:schemeClr val="dk1"/>
                </a:solidFill>
                <a:latin typeface="Times New Roman"/>
                <a:cs typeface="Times New Roman"/>
                <a:sym typeface="Times New Roman"/>
              </a:rPr>
              <a:t>populasi</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semaksimal</a:t>
            </a:r>
            <a:r>
              <a:rPr lang="en-US" dirty="0">
                <a:solidFill>
                  <a:schemeClr val="dk1"/>
                </a:solidFill>
                <a:latin typeface="Times New Roman"/>
                <a:cs typeface="Times New Roman"/>
                <a:sym typeface="Times New Roman"/>
              </a:rPr>
              <a:t> </a:t>
            </a:r>
            <a:r>
              <a:rPr lang="en-US" dirty="0" err="1">
                <a:solidFill>
                  <a:schemeClr val="dk1"/>
                </a:solidFill>
                <a:latin typeface="Times New Roman"/>
                <a:cs typeface="Times New Roman"/>
                <a:sym typeface="Times New Roman"/>
              </a:rPr>
              <a:t>mungkin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a:t>Metode</a:t>
            </a:r>
            <a:r>
              <a:rPr lang="en-US" dirty="0"/>
              <a:t> </a:t>
            </a:r>
            <a:r>
              <a:rPr lang="en-US" dirty="0" err="1"/>
              <a:t>Pemecahan</a:t>
            </a:r>
            <a:r>
              <a:rPr lang="en-US" dirty="0"/>
              <a:t> </a:t>
            </a:r>
            <a:r>
              <a:rPr lang="en-US" dirty="0" err="1"/>
              <a:t>Masalah</a:t>
            </a:r>
            <a:endParaRPr dirty="0"/>
          </a:p>
        </p:txBody>
      </p:sp>
      <p:sp>
        <p:nvSpPr>
          <p:cNvPr id="80" name="Google Shape;8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1000" dirty="0" err="1">
                <a:solidFill>
                  <a:schemeClr val="tx1"/>
                </a:solidFill>
              </a:rPr>
              <a:t>Berikut</a:t>
            </a:r>
            <a:r>
              <a:rPr lang="en-US" sz="1000" dirty="0">
                <a:solidFill>
                  <a:schemeClr val="tx1"/>
                </a:solidFill>
              </a:rPr>
              <a:t> </a:t>
            </a:r>
            <a:r>
              <a:rPr lang="en-US" sz="1000" dirty="0" err="1">
                <a:solidFill>
                  <a:schemeClr val="tx1"/>
                </a:solidFill>
              </a:rPr>
              <a:t>adalah</a:t>
            </a:r>
            <a:r>
              <a:rPr lang="en-US" sz="1000" dirty="0">
                <a:solidFill>
                  <a:schemeClr val="tx1"/>
                </a:solidFill>
              </a:rPr>
              <a:t> </a:t>
            </a:r>
            <a:r>
              <a:rPr lang="en-US" sz="1000" dirty="0" err="1">
                <a:solidFill>
                  <a:schemeClr val="tx1"/>
                </a:solidFill>
              </a:rPr>
              <a:t>beberapa</a:t>
            </a:r>
            <a:r>
              <a:rPr lang="en-US" sz="1000" dirty="0">
                <a:solidFill>
                  <a:schemeClr val="tx1"/>
                </a:solidFill>
              </a:rPr>
              <a:t> </a:t>
            </a:r>
            <a:r>
              <a:rPr lang="en-US" sz="1000" dirty="0" err="1">
                <a:solidFill>
                  <a:schemeClr val="tx1"/>
                </a:solidFill>
              </a:rPr>
              <a:t>metode</a:t>
            </a:r>
            <a:r>
              <a:rPr lang="en-US" sz="1000" dirty="0">
                <a:solidFill>
                  <a:schemeClr val="tx1"/>
                </a:solidFill>
              </a:rPr>
              <a:t> yang </a:t>
            </a:r>
            <a:r>
              <a:rPr lang="en-US" sz="1000" dirty="0" err="1">
                <a:solidFill>
                  <a:schemeClr val="tx1"/>
                </a:solidFill>
              </a:rPr>
              <a:t>akan</a:t>
            </a:r>
            <a:r>
              <a:rPr lang="en-US" sz="1000" dirty="0">
                <a:solidFill>
                  <a:schemeClr val="tx1"/>
                </a:solidFill>
              </a:rPr>
              <a:t> </a:t>
            </a:r>
            <a:r>
              <a:rPr lang="en-US" sz="1000" dirty="0" err="1">
                <a:solidFill>
                  <a:schemeClr val="tx1"/>
                </a:solidFill>
              </a:rPr>
              <a:t>digunakan</a:t>
            </a:r>
            <a:r>
              <a:rPr lang="en-US" sz="1000" dirty="0">
                <a:solidFill>
                  <a:schemeClr val="tx1"/>
                </a:solidFill>
              </a:rPr>
              <a:t> </a:t>
            </a:r>
            <a:r>
              <a:rPr lang="en-US" sz="1000" dirty="0" err="1">
                <a:solidFill>
                  <a:schemeClr val="tx1"/>
                </a:solidFill>
              </a:rPr>
              <a:t>untuk</a:t>
            </a:r>
            <a:r>
              <a:rPr lang="en-US" sz="1000" dirty="0">
                <a:solidFill>
                  <a:schemeClr val="tx1"/>
                </a:solidFill>
              </a:rPr>
              <a:t> </a:t>
            </a:r>
            <a:r>
              <a:rPr lang="en-US" sz="1000" dirty="0" err="1">
                <a:solidFill>
                  <a:schemeClr val="tx1"/>
                </a:solidFill>
              </a:rPr>
              <a:t>menyelesaikan</a:t>
            </a:r>
            <a:r>
              <a:rPr lang="en-US" sz="1000" dirty="0">
                <a:solidFill>
                  <a:schemeClr val="tx1"/>
                </a:solidFill>
              </a:rPr>
              <a:t> </a:t>
            </a:r>
            <a:r>
              <a:rPr lang="en-US" sz="1000" dirty="0" err="1">
                <a:solidFill>
                  <a:schemeClr val="tx1"/>
                </a:solidFill>
              </a:rPr>
              <a:t>permasalahan</a:t>
            </a:r>
            <a:r>
              <a:rPr lang="en-US" sz="1000" dirty="0">
                <a:solidFill>
                  <a:schemeClr val="tx1"/>
                </a:solidFill>
              </a:rPr>
              <a:t> </a:t>
            </a:r>
            <a:r>
              <a:rPr lang="en-US" sz="1000" dirty="0" err="1">
                <a:solidFill>
                  <a:schemeClr val="tx1"/>
                </a:solidFill>
              </a:rPr>
              <a:t>tersebut</a:t>
            </a:r>
            <a:r>
              <a:rPr lang="en-US" sz="1000" dirty="0">
                <a:solidFill>
                  <a:schemeClr val="tx1"/>
                </a:solidFill>
              </a:rPr>
              <a:t>:</a:t>
            </a:r>
          </a:p>
          <a:p>
            <a:pPr marL="0" lvl="0" indent="0" algn="l" rtl="0">
              <a:lnSpc>
                <a:spcPct val="115000"/>
              </a:lnSpc>
              <a:spcBef>
                <a:spcPts val="0"/>
              </a:spcBef>
              <a:spcAft>
                <a:spcPts val="1200"/>
              </a:spcAft>
              <a:buSzPts val="1800"/>
              <a:buNone/>
            </a:pPr>
            <a:r>
              <a:rPr lang="en-US" sz="1000" dirty="0">
                <a:solidFill>
                  <a:schemeClr val="tx1"/>
                </a:solidFill>
              </a:rPr>
              <a:t>1. </a:t>
            </a:r>
            <a:r>
              <a:rPr lang="en-US" sz="1000" dirty="0" err="1">
                <a:solidFill>
                  <a:schemeClr val="tx1"/>
                </a:solidFill>
              </a:rPr>
              <a:t>Studi</a:t>
            </a:r>
            <a:r>
              <a:rPr lang="en-US" sz="1000" dirty="0">
                <a:solidFill>
                  <a:schemeClr val="tx1"/>
                </a:solidFill>
              </a:rPr>
              <a:t> </a:t>
            </a:r>
            <a:r>
              <a:rPr lang="en-US" sz="1000" dirty="0" err="1">
                <a:solidFill>
                  <a:schemeClr val="tx1"/>
                </a:solidFill>
              </a:rPr>
              <a:t>Literatur</a:t>
            </a:r>
            <a:r>
              <a:rPr lang="en-US" sz="1000" dirty="0">
                <a:solidFill>
                  <a:schemeClr val="tx1"/>
                </a:solidFill>
              </a:rPr>
              <a:t>: </a:t>
            </a:r>
            <a:r>
              <a:rPr lang="en-US" sz="1000" dirty="0" err="1">
                <a:solidFill>
                  <a:schemeClr val="tx1"/>
                </a:solidFill>
              </a:rPr>
              <a:t>Mencari</a:t>
            </a:r>
            <a:r>
              <a:rPr lang="en-US" sz="1000" dirty="0">
                <a:solidFill>
                  <a:schemeClr val="tx1"/>
                </a:solidFill>
              </a:rPr>
              <a:t> dan </a:t>
            </a:r>
            <a:r>
              <a:rPr lang="en-US" sz="1000" dirty="0" err="1">
                <a:solidFill>
                  <a:schemeClr val="tx1"/>
                </a:solidFill>
              </a:rPr>
              <a:t>mengumpulkan</a:t>
            </a:r>
            <a:r>
              <a:rPr lang="en-US" sz="1000" dirty="0">
                <a:solidFill>
                  <a:schemeClr val="tx1"/>
                </a:solidFill>
              </a:rPr>
              <a:t> </a:t>
            </a:r>
            <a:r>
              <a:rPr lang="en-US" sz="1000" dirty="0" err="1">
                <a:solidFill>
                  <a:schemeClr val="tx1"/>
                </a:solidFill>
              </a:rPr>
              <a:t>hasil</a:t>
            </a:r>
            <a:r>
              <a:rPr lang="en-US" sz="1000" dirty="0">
                <a:solidFill>
                  <a:schemeClr val="tx1"/>
                </a:solidFill>
              </a:rPr>
              <a:t> </a:t>
            </a:r>
            <a:r>
              <a:rPr lang="en-US" sz="1000" dirty="0" err="1">
                <a:solidFill>
                  <a:schemeClr val="tx1"/>
                </a:solidFill>
              </a:rPr>
              <a:t>studi</a:t>
            </a:r>
            <a:r>
              <a:rPr lang="en-US" sz="1000" dirty="0">
                <a:solidFill>
                  <a:schemeClr val="tx1"/>
                </a:solidFill>
              </a:rPr>
              <a:t> </a:t>
            </a:r>
            <a:r>
              <a:rPr lang="en-US" sz="1000" dirty="0" err="1">
                <a:solidFill>
                  <a:schemeClr val="tx1"/>
                </a:solidFill>
              </a:rPr>
              <a:t>berbentuk</a:t>
            </a:r>
            <a:r>
              <a:rPr lang="en-US" sz="1000" dirty="0">
                <a:solidFill>
                  <a:schemeClr val="tx1"/>
                </a:solidFill>
              </a:rPr>
              <a:t> </a:t>
            </a:r>
            <a:r>
              <a:rPr lang="en-US" sz="1000" i="1" dirty="0">
                <a:solidFill>
                  <a:schemeClr val="tx1"/>
                </a:solidFill>
              </a:rPr>
              <a:t>paper </a:t>
            </a:r>
            <a:r>
              <a:rPr lang="en-US" sz="1000" dirty="0" err="1">
                <a:solidFill>
                  <a:schemeClr val="tx1"/>
                </a:solidFill>
              </a:rPr>
              <a:t>maupun</a:t>
            </a:r>
            <a:r>
              <a:rPr lang="en-US" sz="1000" dirty="0">
                <a:solidFill>
                  <a:schemeClr val="tx1"/>
                </a:solidFill>
              </a:rPr>
              <a:t> </a:t>
            </a:r>
            <a:r>
              <a:rPr lang="en-US" sz="1000" i="1" dirty="0">
                <a:solidFill>
                  <a:schemeClr val="tx1"/>
                </a:solidFill>
              </a:rPr>
              <a:t>journal</a:t>
            </a:r>
            <a:r>
              <a:rPr lang="en-US" sz="1000" dirty="0">
                <a:solidFill>
                  <a:schemeClr val="tx1"/>
                </a:solidFill>
              </a:rPr>
              <a:t> yang </a:t>
            </a:r>
            <a:r>
              <a:rPr lang="en-US" sz="1000" dirty="0" err="1">
                <a:solidFill>
                  <a:schemeClr val="tx1"/>
                </a:solidFill>
              </a:rPr>
              <a:t>berkaitan</a:t>
            </a:r>
            <a:r>
              <a:rPr lang="en-US" sz="1000" dirty="0">
                <a:solidFill>
                  <a:schemeClr val="tx1"/>
                </a:solidFill>
              </a:rPr>
              <a:t> </a:t>
            </a:r>
            <a:r>
              <a:rPr lang="en-US" sz="1000" dirty="0" err="1">
                <a:solidFill>
                  <a:schemeClr val="tx1"/>
                </a:solidFill>
              </a:rPr>
              <a:t>dengan</a:t>
            </a:r>
            <a:r>
              <a:rPr lang="en-US" sz="1000" dirty="0">
                <a:solidFill>
                  <a:schemeClr val="tx1"/>
                </a:solidFill>
              </a:rPr>
              <a:t> </a:t>
            </a:r>
            <a:r>
              <a:rPr lang="en-US" sz="1000" dirty="0" err="1">
                <a:solidFill>
                  <a:schemeClr val="tx1"/>
                </a:solidFill>
              </a:rPr>
              <a:t>topik</a:t>
            </a:r>
            <a:r>
              <a:rPr lang="en-US" sz="1000" dirty="0">
                <a:solidFill>
                  <a:schemeClr val="tx1"/>
                </a:solidFill>
              </a:rPr>
              <a:t> </a:t>
            </a:r>
            <a:r>
              <a:rPr lang="en-US" sz="1000" dirty="0" err="1">
                <a:solidFill>
                  <a:schemeClr val="tx1"/>
                </a:solidFill>
              </a:rPr>
              <a:t>permasalahan</a:t>
            </a:r>
            <a:r>
              <a:rPr lang="en-US" sz="1000" dirty="0">
                <a:solidFill>
                  <a:schemeClr val="tx1"/>
                </a:solidFill>
              </a:rPr>
              <a:t>, </a:t>
            </a:r>
            <a:r>
              <a:rPr lang="en-US" sz="1000" dirty="0" err="1">
                <a:solidFill>
                  <a:schemeClr val="tx1"/>
                </a:solidFill>
              </a:rPr>
              <a:t>seperti</a:t>
            </a:r>
            <a:r>
              <a:rPr lang="en-US" sz="1000" dirty="0">
                <a:solidFill>
                  <a:schemeClr val="tx1"/>
                </a:solidFill>
              </a:rPr>
              <a:t> </a:t>
            </a:r>
            <a:r>
              <a:rPr lang="en-US" sz="1000" i="1" dirty="0">
                <a:solidFill>
                  <a:schemeClr val="tx1"/>
                </a:solidFill>
              </a:rPr>
              <a:t>Knowledge Graph</a:t>
            </a:r>
            <a:r>
              <a:rPr lang="en-US" sz="1000" dirty="0">
                <a:solidFill>
                  <a:schemeClr val="tx1"/>
                </a:solidFill>
              </a:rPr>
              <a:t>, </a:t>
            </a:r>
            <a:r>
              <a:rPr lang="en-US" sz="1000" dirty="0" err="1">
                <a:solidFill>
                  <a:schemeClr val="tx1"/>
                </a:solidFill>
              </a:rPr>
              <a:t>Peristiwa</a:t>
            </a:r>
            <a:r>
              <a:rPr lang="en-US" sz="1000" dirty="0">
                <a:solidFill>
                  <a:schemeClr val="tx1"/>
                </a:solidFill>
              </a:rPr>
              <a:t> Sejarah Pada Orde Lama, </a:t>
            </a:r>
            <a:r>
              <a:rPr lang="en-US" sz="1000" dirty="0" err="1">
                <a:solidFill>
                  <a:schemeClr val="tx1"/>
                </a:solidFill>
              </a:rPr>
              <a:t>Tokoh</a:t>
            </a:r>
            <a:r>
              <a:rPr lang="en-US" sz="1000" dirty="0">
                <a:solidFill>
                  <a:schemeClr val="tx1"/>
                </a:solidFill>
              </a:rPr>
              <a:t> </a:t>
            </a:r>
            <a:r>
              <a:rPr lang="en-US" sz="1000" dirty="0" err="1">
                <a:solidFill>
                  <a:schemeClr val="tx1"/>
                </a:solidFill>
              </a:rPr>
              <a:t>Pahlawan</a:t>
            </a:r>
            <a:r>
              <a:rPr lang="en-US" sz="1000" dirty="0">
                <a:solidFill>
                  <a:schemeClr val="tx1"/>
                </a:solidFill>
              </a:rPr>
              <a:t> Pada Orde Lama.</a:t>
            </a:r>
          </a:p>
          <a:p>
            <a:pPr marL="0" lvl="0" indent="0" algn="l" rtl="0">
              <a:lnSpc>
                <a:spcPct val="115000"/>
              </a:lnSpc>
              <a:spcBef>
                <a:spcPts val="0"/>
              </a:spcBef>
              <a:spcAft>
                <a:spcPts val="1200"/>
              </a:spcAft>
              <a:buSzPts val="1800"/>
              <a:buNone/>
            </a:pPr>
            <a:r>
              <a:rPr lang="en-US" sz="1000" dirty="0">
                <a:solidFill>
                  <a:schemeClr val="tx1"/>
                </a:solidFill>
              </a:rPr>
              <a:t>2. </a:t>
            </a:r>
            <a:r>
              <a:rPr lang="en-US" sz="1000" dirty="0" err="1">
                <a:solidFill>
                  <a:schemeClr val="tx1"/>
                </a:solidFill>
              </a:rPr>
              <a:t>Mengumpulkan</a:t>
            </a:r>
            <a:r>
              <a:rPr lang="en-US" sz="1000" dirty="0">
                <a:solidFill>
                  <a:schemeClr val="tx1"/>
                </a:solidFill>
              </a:rPr>
              <a:t> Dataset: </a:t>
            </a:r>
            <a:r>
              <a:rPr lang="en-US" sz="1000" dirty="0" err="1">
                <a:solidFill>
                  <a:schemeClr val="tx1"/>
                </a:solidFill>
              </a:rPr>
              <a:t>Mencari</a:t>
            </a:r>
            <a:r>
              <a:rPr lang="en-US" sz="1000" dirty="0">
                <a:solidFill>
                  <a:schemeClr val="tx1"/>
                </a:solidFill>
              </a:rPr>
              <a:t> </a:t>
            </a:r>
            <a:r>
              <a:rPr lang="en-US" sz="1000" dirty="0" err="1">
                <a:solidFill>
                  <a:schemeClr val="tx1"/>
                </a:solidFill>
              </a:rPr>
              <a:t>sumber</a:t>
            </a:r>
            <a:r>
              <a:rPr lang="en-US" sz="1000" dirty="0">
                <a:solidFill>
                  <a:schemeClr val="tx1"/>
                </a:solidFill>
              </a:rPr>
              <a:t> data yang </a:t>
            </a:r>
            <a:r>
              <a:rPr lang="en-US" sz="1000" dirty="0" err="1">
                <a:solidFill>
                  <a:schemeClr val="tx1"/>
                </a:solidFill>
              </a:rPr>
              <a:t>relevan</a:t>
            </a:r>
            <a:r>
              <a:rPr lang="en-US" sz="1000" dirty="0">
                <a:solidFill>
                  <a:schemeClr val="tx1"/>
                </a:solidFill>
              </a:rPr>
              <a:t> </a:t>
            </a:r>
            <a:r>
              <a:rPr lang="en-US" sz="1000" dirty="0" err="1">
                <a:solidFill>
                  <a:schemeClr val="tx1"/>
                </a:solidFill>
              </a:rPr>
              <a:t>terhadap</a:t>
            </a:r>
            <a:r>
              <a:rPr lang="en-US" sz="1000" dirty="0">
                <a:solidFill>
                  <a:schemeClr val="tx1"/>
                </a:solidFill>
              </a:rPr>
              <a:t> </a:t>
            </a:r>
            <a:r>
              <a:rPr lang="en-US" sz="1000" dirty="0" err="1">
                <a:solidFill>
                  <a:schemeClr val="tx1"/>
                </a:solidFill>
              </a:rPr>
              <a:t>studi</a:t>
            </a:r>
            <a:r>
              <a:rPr lang="en-US" sz="1000" dirty="0">
                <a:solidFill>
                  <a:schemeClr val="tx1"/>
                </a:solidFill>
              </a:rPr>
              <a:t> </a:t>
            </a:r>
            <a:r>
              <a:rPr lang="en-US" sz="1000" dirty="0" err="1">
                <a:solidFill>
                  <a:schemeClr val="tx1"/>
                </a:solidFill>
              </a:rPr>
              <a:t>kasus</a:t>
            </a:r>
            <a:r>
              <a:rPr lang="en-US" sz="1000" dirty="0">
                <a:solidFill>
                  <a:schemeClr val="tx1"/>
                </a:solidFill>
              </a:rPr>
              <a:t>, </a:t>
            </a:r>
            <a:r>
              <a:rPr lang="en-US" sz="1000" dirty="0" err="1">
                <a:solidFill>
                  <a:schemeClr val="tx1"/>
                </a:solidFill>
              </a:rPr>
              <a:t>serta</a:t>
            </a:r>
            <a:r>
              <a:rPr lang="en-US" sz="1000" dirty="0">
                <a:solidFill>
                  <a:schemeClr val="tx1"/>
                </a:solidFill>
              </a:rPr>
              <a:t> </a:t>
            </a:r>
            <a:r>
              <a:rPr lang="en-US" sz="1000" dirty="0" err="1">
                <a:solidFill>
                  <a:schemeClr val="tx1"/>
                </a:solidFill>
              </a:rPr>
              <a:t>melakukan</a:t>
            </a:r>
            <a:r>
              <a:rPr lang="en-US" sz="1000" dirty="0">
                <a:solidFill>
                  <a:schemeClr val="tx1"/>
                </a:solidFill>
              </a:rPr>
              <a:t> proses </a:t>
            </a:r>
            <a:r>
              <a:rPr lang="en-US" sz="1000" dirty="0" err="1">
                <a:solidFill>
                  <a:schemeClr val="tx1"/>
                </a:solidFill>
              </a:rPr>
              <a:t>perubahan</a:t>
            </a:r>
            <a:r>
              <a:rPr lang="en-US" sz="1000" dirty="0">
                <a:solidFill>
                  <a:schemeClr val="tx1"/>
                </a:solidFill>
              </a:rPr>
              <a:t> </a:t>
            </a:r>
            <a:r>
              <a:rPr lang="en-US" sz="1000" dirty="0" err="1">
                <a:solidFill>
                  <a:schemeClr val="tx1"/>
                </a:solidFill>
              </a:rPr>
              <a:t>tipe</a:t>
            </a:r>
            <a:r>
              <a:rPr lang="en-US" sz="1000" dirty="0">
                <a:solidFill>
                  <a:schemeClr val="tx1"/>
                </a:solidFill>
              </a:rPr>
              <a:t> data </a:t>
            </a:r>
            <a:r>
              <a:rPr lang="en-US" sz="1000" dirty="0" err="1">
                <a:solidFill>
                  <a:schemeClr val="tx1"/>
                </a:solidFill>
              </a:rPr>
              <a:t>menjadi</a:t>
            </a:r>
            <a:r>
              <a:rPr lang="en-US" sz="1000" dirty="0">
                <a:solidFill>
                  <a:schemeClr val="tx1"/>
                </a:solidFill>
              </a:rPr>
              <a:t> Linked Data.</a:t>
            </a:r>
          </a:p>
          <a:p>
            <a:pPr marL="0" lvl="0" indent="0" algn="l" rtl="0">
              <a:lnSpc>
                <a:spcPct val="115000"/>
              </a:lnSpc>
              <a:spcBef>
                <a:spcPts val="0"/>
              </a:spcBef>
              <a:spcAft>
                <a:spcPts val="1200"/>
              </a:spcAft>
              <a:buSzPts val="1800"/>
              <a:buNone/>
            </a:pPr>
            <a:r>
              <a:rPr lang="en-US" sz="1000" dirty="0">
                <a:solidFill>
                  <a:schemeClr val="tx1"/>
                </a:solidFill>
              </a:rPr>
              <a:t>3. </a:t>
            </a:r>
            <a:r>
              <a:rPr lang="en-US" sz="1000" dirty="0" err="1">
                <a:solidFill>
                  <a:schemeClr val="tx1"/>
                </a:solidFill>
              </a:rPr>
              <a:t>Memilih</a:t>
            </a:r>
            <a:r>
              <a:rPr lang="en-US" sz="1000" dirty="0">
                <a:solidFill>
                  <a:schemeClr val="tx1"/>
                </a:solidFill>
              </a:rPr>
              <a:t> Model yang Paling </a:t>
            </a:r>
            <a:r>
              <a:rPr lang="en-US" sz="1000" dirty="0" err="1">
                <a:solidFill>
                  <a:schemeClr val="tx1"/>
                </a:solidFill>
              </a:rPr>
              <a:t>Sesuai</a:t>
            </a:r>
            <a:r>
              <a:rPr lang="en-US" sz="1000" dirty="0">
                <a:solidFill>
                  <a:schemeClr val="tx1"/>
                </a:solidFill>
              </a:rPr>
              <a:t>: </a:t>
            </a:r>
            <a:r>
              <a:rPr lang="en-US" sz="1000" dirty="0" err="1">
                <a:solidFill>
                  <a:schemeClr val="tx1"/>
                </a:solidFill>
              </a:rPr>
              <a:t>Memilih</a:t>
            </a:r>
            <a:r>
              <a:rPr lang="en-US" sz="1000" dirty="0">
                <a:solidFill>
                  <a:schemeClr val="tx1"/>
                </a:solidFill>
              </a:rPr>
              <a:t> model yang </a:t>
            </a:r>
            <a:r>
              <a:rPr lang="en-US" sz="1000" dirty="0" err="1">
                <a:solidFill>
                  <a:schemeClr val="tx1"/>
                </a:solidFill>
              </a:rPr>
              <a:t>sesuai</a:t>
            </a:r>
            <a:r>
              <a:rPr lang="en-US" sz="1000" dirty="0">
                <a:solidFill>
                  <a:schemeClr val="tx1"/>
                </a:solidFill>
              </a:rPr>
              <a:t> </a:t>
            </a:r>
            <a:r>
              <a:rPr lang="en-US" sz="1000" dirty="0" err="1">
                <a:solidFill>
                  <a:schemeClr val="tx1"/>
                </a:solidFill>
              </a:rPr>
              <a:t>dengan</a:t>
            </a:r>
            <a:r>
              <a:rPr lang="en-US" sz="1000" dirty="0">
                <a:solidFill>
                  <a:schemeClr val="tx1"/>
                </a:solidFill>
              </a:rPr>
              <a:t> </a:t>
            </a:r>
            <a:r>
              <a:rPr lang="en-US" sz="1000" dirty="0" err="1">
                <a:solidFill>
                  <a:schemeClr val="tx1"/>
                </a:solidFill>
              </a:rPr>
              <a:t>studi</a:t>
            </a:r>
            <a:r>
              <a:rPr lang="en-US" sz="1000" dirty="0">
                <a:solidFill>
                  <a:schemeClr val="tx1"/>
                </a:solidFill>
              </a:rPr>
              <a:t> </a:t>
            </a:r>
            <a:r>
              <a:rPr lang="en-US" sz="1000" dirty="0" err="1">
                <a:solidFill>
                  <a:schemeClr val="tx1"/>
                </a:solidFill>
              </a:rPr>
              <a:t>kasus</a:t>
            </a:r>
            <a:r>
              <a:rPr lang="en-US" sz="1000" dirty="0">
                <a:solidFill>
                  <a:schemeClr val="tx1"/>
                </a:solidFill>
              </a:rPr>
              <a:t>, </a:t>
            </a:r>
            <a:r>
              <a:rPr lang="en-US" sz="1000" dirty="0" err="1">
                <a:solidFill>
                  <a:schemeClr val="tx1"/>
                </a:solidFill>
              </a:rPr>
              <a:t>sehingga</a:t>
            </a:r>
            <a:r>
              <a:rPr lang="en-US" sz="1000" dirty="0">
                <a:solidFill>
                  <a:schemeClr val="tx1"/>
                </a:solidFill>
              </a:rPr>
              <a:t> </a:t>
            </a:r>
            <a:r>
              <a:rPr lang="en-US" sz="1000" dirty="0" err="1">
                <a:solidFill>
                  <a:schemeClr val="tx1"/>
                </a:solidFill>
              </a:rPr>
              <a:t>diharapkan</a:t>
            </a:r>
            <a:r>
              <a:rPr lang="en-US" sz="1000" dirty="0">
                <a:solidFill>
                  <a:schemeClr val="tx1"/>
                </a:solidFill>
              </a:rPr>
              <a:t> </a:t>
            </a:r>
            <a:r>
              <a:rPr lang="en-US" sz="1000" dirty="0" err="1">
                <a:solidFill>
                  <a:schemeClr val="tx1"/>
                </a:solidFill>
              </a:rPr>
              <a:t>hasil</a:t>
            </a:r>
            <a:r>
              <a:rPr lang="en-US" sz="1000" dirty="0">
                <a:solidFill>
                  <a:schemeClr val="tx1"/>
                </a:solidFill>
              </a:rPr>
              <a:t> </a:t>
            </a:r>
            <a:r>
              <a:rPr lang="en-US" sz="1000" dirty="0" err="1">
                <a:solidFill>
                  <a:schemeClr val="tx1"/>
                </a:solidFill>
              </a:rPr>
              <a:t>akhirnya</a:t>
            </a:r>
            <a:r>
              <a:rPr lang="en-US" sz="1000" dirty="0">
                <a:solidFill>
                  <a:schemeClr val="tx1"/>
                </a:solidFill>
              </a:rPr>
              <a:t> </a:t>
            </a:r>
            <a:r>
              <a:rPr lang="en-US" sz="1000" dirty="0" err="1">
                <a:solidFill>
                  <a:schemeClr val="tx1"/>
                </a:solidFill>
              </a:rPr>
              <a:t>dapat</a:t>
            </a:r>
            <a:r>
              <a:rPr lang="en-US" sz="1000" dirty="0">
                <a:solidFill>
                  <a:schemeClr val="tx1"/>
                </a:solidFill>
              </a:rPr>
              <a:t> </a:t>
            </a:r>
            <a:r>
              <a:rPr lang="en-US" sz="1000" dirty="0" err="1">
                <a:solidFill>
                  <a:schemeClr val="tx1"/>
                </a:solidFill>
              </a:rPr>
              <a:t>menghasilkan</a:t>
            </a:r>
            <a:r>
              <a:rPr lang="en-US" sz="1000" dirty="0">
                <a:solidFill>
                  <a:schemeClr val="tx1"/>
                </a:solidFill>
              </a:rPr>
              <a:t> </a:t>
            </a:r>
            <a:r>
              <a:rPr lang="en-US" sz="1000" dirty="0" err="1">
                <a:solidFill>
                  <a:schemeClr val="tx1"/>
                </a:solidFill>
              </a:rPr>
              <a:t>kualitas</a:t>
            </a:r>
            <a:r>
              <a:rPr lang="en-US" sz="1000" dirty="0">
                <a:solidFill>
                  <a:schemeClr val="tx1"/>
                </a:solidFill>
              </a:rPr>
              <a:t> data yang baik, </a:t>
            </a:r>
            <a:r>
              <a:rPr lang="en-US" sz="1000" dirty="0" err="1">
                <a:solidFill>
                  <a:schemeClr val="tx1"/>
                </a:solidFill>
              </a:rPr>
              <a:t>dengan</a:t>
            </a:r>
            <a:r>
              <a:rPr lang="en-US" sz="1000" dirty="0">
                <a:solidFill>
                  <a:schemeClr val="tx1"/>
                </a:solidFill>
              </a:rPr>
              <a:t> </a:t>
            </a:r>
            <a:r>
              <a:rPr lang="en-US" sz="1000" dirty="0" err="1">
                <a:solidFill>
                  <a:schemeClr val="tx1"/>
                </a:solidFill>
              </a:rPr>
              <a:t>tingkat</a:t>
            </a:r>
            <a:r>
              <a:rPr lang="en-US" sz="1000" dirty="0">
                <a:solidFill>
                  <a:schemeClr val="tx1"/>
                </a:solidFill>
              </a:rPr>
              <a:t> error se-minim </a:t>
            </a:r>
            <a:r>
              <a:rPr lang="en-US" sz="1000" dirty="0" err="1">
                <a:solidFill>
                  <a:schemeClr val="tx1"/>
                </a:solidFill>
              </a:rPr>
              <a:t>mungkin</a:t>
            </a:r>
            <a:r>
              <a:rPr lang="en-US" sz="1000" dirty="0">
                <a:solidFill>
                  <a:schemeClr val="tx1"/>
                </a:solidFill>
              </a:rPr>
              <a:t>.</a:t>
            </a:r>
          </a:p>
          <a:p>
            <a:pPr marL="0" lvl="0" indent="0" algn="l" rtl="0">
              <a:lnSpc>
                <a:spcPct val="115000"/>
              </a:lnSpc>
              <a:spcBef>
                <a:spcPts val="0"/>
              </a:spcBef>
              <a:spcAft>
                <a:spcPts val="1200"/>
              </a:spcAft>
              <a:buSzPts val="1800"/>
              <a:buNone/>
            </a:pPr>
            <a:r>
              <a:rPr lang="en-US" sz="1000" dirty="0">
                <a:solidFill>
                  <a:schemeClr val="tx1"/>
                </a:solidFill>
              </a:rPr>
              <a:t>4. </a:t>
            </a:r>
            <a:r>
              <a:rPr lang="en-US" sz="1000" dirty="0" err="1">
                <a:solidFill>
                  <a:schemeClr val="tx1"/>
                </a:solidFill>
              </a:rPr>
              <a:t>Melakukan</a:t>
            </a:r>
            <a:r>
              <a:rPr lang="en-US" sz="1000" dirty="0">
                <a:solidFill>
                  <a:schemeClr val="tx1"/>
                </a:solidFill>
              </a:rPr>
              <a:t> </a:t>
            </a:r>
            <a:r>
              <a:rPr lang="en-US" sz="1000" dirty="0" err="1">
                <a:solidFill>
                  <a:schemeClr val="tx1"/>
                </a:solidFill>
              </a:rPr>
              <a:t>Populasi</a:t>
            </a:r>
            <a:r>
              <a:rPr lang="en-US" sz="1000" dirty="0">
                <a:solidFill>
                  <a:schemeClr val="tx1"/>
                </a:solidFill>
              </a:rPr>
              <a:t> </a:t>
            </a:r>
            <a:r>
              <a:rPr lang="en-US" sz="1000" dirty="0" err="1">
                <a:solidFill>
                  <a:schemeClr val="tx1"/>
                </a:solidFill>
              </a:rPr>
              <a:t>Terhadap</a:t>
            </a:r>
            <a:r>
              <a:rPr lang="en-US" sz="1000" dirty="0">
                <a:solidFill>
                  <a:schemeClr val="tx1"/>
                </a:solidFill>
              </a:rPr>
              <a:t> Model yang </a:t>
            </a:r>
            <a:r>
              <a:rPr lang="en-US" sz="1000" dirty="0" err="1">
                <a:solidFill>
                  <a:schemeClr val="tx1"/>
                </a:solidFill>
              </a:rPr>
              <a:t>Dipilih</a:t>
            </a:r>
            <a:r>
              <a:rPr lang="en-US" sz="1000" dirty="0">
                <a:solidFill>
                  <a:schemeClr val="tx1"/>
                </a:solidFill>
              </a:rPr>
              <a:t>: </a:t>
            </a:r>
            <a:r>
              <a:rPr lang="en-US" sz="1000" dirty="0" err="1">
                <a:solidFill>
                  <a:schemeClr val="tx1"/>
                </a:solidFill>
              </a:rPr>
              <a:t>Mengimplementasi</a:t>
            </a:r>
            <a:r>
              <a:rPr lang="en-US" sz="1000" dirty="0">
                <a:solidFill>
                  <a:schemeClr val="tx1"/>
                </a:solidFill>
              </a:rPr>
              <a:t> model yang </a:t>
            </a:r>
            <a:r>
              <a:rPr lang="en-US" sz="1000" dirty="0" err="1">
                <a:solidFill>
                  <a:schemeClr val="tx1"/>
                </a:solidFill>
              </a:rPr>
              <a:t>sudah</a:t>
            </a:r>
            <a:r>
              <a:rPr lang="en-US" sz="1000" dirty="0">
                <a:solidFill>
                  <a:schemeClr val="tx1"/>
                </a:solidFill>
              </a:rPr>
              <a:t> </a:t>
            </a:r>
            <a:r>
              <a:rPr lang="en-US" sz="1000" dirty="0" err="1">
                <a:solidFill>
                  <a:schemeClr val="tx1"/>
                </a:solidFill>
              </a:rPr>
              <a:t>dipilih</a:t>
            </a:r>
            <a:r>
              <a:rPr lang="en-US" sz="1000" dirty="0">
                <a:solidFill>
                  <a:schemeClr val="tx1"/>
                </a:solidFill>
              </a:rPr>
              <a:t>, </a:t>
            </a:r>
            <a:r>
              <a:rPr lang="en-US" sz="1000" dirty="0" err="1">
                <a:solidFill>
                  <a:schemeClr val="tx1"/>
                </a:solidFill>
              </a:rPr>
              <a:t>serta</a:t>
            </a:r>
            <a:r>
              <a:rPr lang="en-US" sz="1000" dirty="0">
                <a:solidFill>
                  <a:schemeClr val="tx1"/>
                </a:solidFill>
              </a:rPr>
              <a:t> </a:t>
            </a:r>
            <a:r>
              <a:rPr lang="en-US" sz="1000" dirty="0" err="1">
                <a:solidFill>
                  <a:schemeClr val="tx1"/>
                </a:solidFill>
              </a:rPr>
              <a:t>mentransformasikan</a:t>
            </a:r>
            <a:r>
              <a:rPr lang="en-US" sz="1000" dirty="0">
                <a:solidFill>
                  <a:schemeClr val="tx1"/>
                </a:solidFill>
              </a:rPr>
              <a:t> data yang </a:t>
            </a:r>
            <a:r>
              <a:rPr lang="en-US" sz="1000" dirty="0" err="1">
                <a:solidFill>
                  <a:schemeClr val="tx1"/>
                </a:solidFill>
              </a:rPr>
              <a:t>diterima</a:t>
            </a:r>
            <a:r>
              <a:rPr lang="en-US" sz="1000" dirty="0">
                <a:solidFill>
                  <a:schemeClr val="tx1"/>
                </a:solidFill>
              </a:rPr>
              <a:t> </a:t>
            </a:r>
            <a:r>
              <a:rPr lang="en-US" sz="1000" dirty="0" err="1">
                <a:solidFill>
                  <a:schemeClr val="tx1"/>
                </a:solidFill>
              </a:rPr>
              <a:t>dari</a:t>
            </a:r>
            <a:r>
              <a:rPr lang="en-US" sz="1000" dirty="0">
                <a:solidFill>
                  <a:schemeClr val="tx1"/>
                </a:solidFill>
              </a:rPr>
              <a:t> dataset </a:t>
            </a:r>
            <a:r>
              <a:rPr lang="en-US" sz="1000" dirty="0" err="1">
                <a:solidFill>
                  <a:schemeClr val="tx1"/>
                </a:solidFill>
              </a:rPr>
              <a:t>kedalam</a:t>
            </a:r>
            <a:r>
              <a:rPr lang="en-US" sz="1000" dirty="0">
                <a:solidFill>
                  <a:schemeClr val="tx1"/>
                </a:solidFill>
              </a:rPr>
              <a:t> model.</a:t>
            </a:r>
          </a:p>
          <a:p>
            <a:pPr marL="0" lvl="0" indent="0" algn="l" rtl="0">
              <a:lnSpc>
                <a:spcPct val="115000"/>
              </a:lnSpc>
              <a:spcBef>
                <a:spcPts val="0"/>
              </a:spcBef>
              <a:spcAft>
                <a:spcPts val="1200"/>
              </a:spcAft>
              <a:buSzPts val="1800"/>
              <a:buNone/>
            </a:pPr>
            <a:r>
              <a:rPr lang="en-US" sz="1000" dirty="0">
                <a:solidFill>
                  <a:schemeClr val="tx1"/>
                </a:solidFill>
              </a:rPr>
              <a:t>5. </a:t>
            </a:r>
            <a:r>
              <a:rPr lang="en-US" sz="1000" dirty="0" err="1">
                <a:solidFill>
                  <a:schemeClr val="tx1"/>
                </a:solidFill>
              </a:rPr>
              <a:t>Evaluasi</a:t>
            </a:r>
            <a:r>
              <a:rPr lang="en-US" sz="1000" dirty="0">
                <a:solidFill>
                  <a:schemeClr val="tx1"/>
                </a:solidFill>
              </a:rPr>
              <a:t> Data </a:t>
            </a:r>
            <a:r>
              <a:rPr lang="en-US" sz="1000" dirty="0" err="1">
                <a:solidFill>
                  <a:schemeClr val="tx1"/>
                </a:solidFill>
              </a:rPr>
              <a:t>Populasi</a:t>
            </a:r>
            <a:r>
              <a:rPr lang="en-US" sz="1000" dirty="0">
                <a:solidFill>
                  <a:schemeClr val="tx1"/>
                </a:solidFill>
              </a:rPr>
              <a:t>: </a:t>
            </a:r>
            <a:r>
              <a:rPr lang="en-US" sz="1000" dirty="0" err="1">
                <a:solidFill>
                  <a:schemeClr val="tx1"/>
                </a:solidFill>
              </a:rPr>
              <a:t>Melakukan</a:t>
            </a:r>
            <a:r>
              <a:rPr lang="en-US" sz="1000" dirty="0">
                <a:solidFill>
                  <a:schemeClr val="tx1"/>
                </a:solidFill>
              </a:rPr>
              <a:t> </a:t>
            </a:r>
            <a:r>
              <a:rPr lang="en-US" sz="1000" dirty="0" err="1">
                <a:solidFill>
                  <a:schemeClr val="tx1"/>
                </a:solidFill>
              </a:rPr>
              <a:t>penilaian</a:t>
            </a:r>
            <a:r>
              <a:rPr lang="en-US" sz="1000" dirty="0">
                <a:solidFill>
                  <a:schemeClr val="tx1"/>
                </a:solidFill>
              </a:rPr>
              <a:t> </a:t>
            </a:r>
            <a:r>
              <a:rPr lang="en-US" sz="1000" dirty="0" err="1">
                <a:solidFill>
                  <a:schemeClr val="tx1"/>
                </a:solidFill>
              </a:rPr>
              <a:t>ulang</a:t>
            </a:r>
            <a:r>
              <a:rPr lang="en-US" sz="1000" dirty="0">
                <a:solidFill>
                  <a:schemeClr val="tx1"/>
                </a:solidFill>
              </a:rPr>
              <a:t> </a:t>
            </a:r>
            <a:r>
              <a:rPr lang="en-US" sz="1000" dirty="0" err="1">
                <a:solidFill>
                  <a:schemeClr val="tx1"/>
                </a:solidFill>
              </a:rPr>
              <a:t>terhadap</a:t>
            </a:r>
            <a:r>
              <a:rPr lang="en-US" sz="1000" dirty="0">
                <a:solidFill>
                  <a:schemeClr val="tx1"/>
                </a:solidFill>
              </a:rPr>
              <a:t> </a:t>
            </a:r>
            <a:r>
              <a:rPr lang="en-US" sz="1000" dirty="0" err="1">
                <a:solidFill>
                  <a:schemeClr val="tx1"/>
                </a:solidFill>
              </a:rPr>
              <a:t>populasi</a:t>
            </a:r>
            <a:r>
              <a:rPr lang="en-US" sz="1000" dirty="0">
                <a:solidFill>
                  <a:schemeClr val="tx1"/>
                </a:solidFill>
              </a:rPr>
              <a:t> data yang </a:t>
            </a:r>
            <a:r>
              <a:rPr lang="en-US" sz="1000" dirty="0" err="1">
                <a:solidFill>
                  <a:schemeClr val="tx1"/>
                </a:solidFill>
              </a:rPr>
              <a:t>sudah</a:t>
            </a:r>
            <a:r>
              <a:rPr lang="en-US" sz="1000" dirty="0">
                <a:solidFill>
                  <a:schemeClr val="tx1"/>
                </a:solidFill>
              </a:rPr>
              <a:t> </a:t>
            </a:r>
            <a:r>
              <a:rPr lang="en-US" sz="1000" dirty="0" err="1">
                <a:solidFill>
                  <a:schemeClr val="tx1"/>
                </a:solidFill>
              </a:rPr>
              <a:t>dilakukan</a:t>
            </a:r>
            <a:r>
              <a:rPr lang="en-US" sz="1000" dirty="0">
                <a:solidFill>
                  <a:schemeClr val="tx1"/>
                </a:solidFill>
              </a:rPr>
              <a:t>, </a:t>
            </a:r>
            <a:r>
              <a:rPr lang="en-US" sz="1000" dirty="0" err="1">
                <a:solidFill>
                  <a:schemeClr val="tx1"/>
                </a:solidFill>
              </a:rPr>
              <a:t>sehingga</a:t>
            </a:r>
            <a:r>
              <a:rPr lang="en-US" sz="1000" dirty="0">
                <a:solidFill>
                  <a:schemeClr val="tx1"/>
                </a:solidFill>
              </a:rPr>
              <a:t> </a:t>
            </a:r>
            <a:r>
              <a:rPr lang="en-US" sz="1000" dirty="0" err="1">
                <a:solidFill>
                  <a:schemeClr val="tx1"/>
                </a:solidFill>
              </a:rPr>
              <a:t>hasil</a:t>
            </a:r>
            <a:r>
              <a:rPr lang="en-US" sz="1000" dirty="0">
                <a:solidFill>
                  <a:schemeClr val="tx1"/>
                </a:solidFill>
              </a:rPr>
              <a:t> </a:t>
            </a:r>
            <a:r>
              <a:rPr lang="en-US" sz="1000" dirty="0" err="1">
                <a:solidFill>
                  <a:schemeClr val="tx1"/>
                </a:solidFill>
              </a:rPr>
              <a:t>akhirnya</a:t>
            </a:r>
            <a:r>
              <a:rPr lang="en-US" sz="1000" dirty="0">
                <a:solidFill>
                  <a:schemeClr val="tx1"/>
                </a:solidFill>
              </a:rPr>
              <a:t> </a:t>
            </a:r>
            <a:r>
              <a:rPr lang="en-US" sz="1000" dirty="0" err="1">
                <a:solidFill>
                  <a:schemeClr val="tx1"/>
                </a:solidFill>
              </a:rPr>
              <a:t>dapat</a:t>
            </a:r>
            <a:r>
              <a:rPr lang="en-US" sz="1000" dirty="0">
                <a:solidFill>
                  <a:schemeClr val="tx1"/>
                </a:solidFill>
              </a:rPr>
              <a:t> </a:t>
            </a:r>
            <a:r>
              <a:rPr lang="en-US" sz="1000" dirty="0" err="1">
                <a:solidFill>
                  <a:schemeClr val="tx1"/>
                </a:solidFill>
              </a:rPr>
              <a:t>memiliki</a:t>
            </a:r>
            <a:r>
              <a:rPr lang="en-US" sz="1000" dirty="0">
                <a:solidFill>
                  <a:schemeClr val="tx1"/>
                </a:solidFill>
              </a:rPr>
              <a:t> </a:t>
            </a:r>
            <a:r>
              <a:rPr lang="en-US" sz="1000" dirty="0" err="1">
                <a:solidFill>
                  <a:schemeClr val="tx1"/>
                </a:solidFill>
              </a:rPr>
              <a:t>tingkat</a:t>
            </a:r>
            <a:r>
              <a:rPr lang="en-US" sz="1000" dirty="0">
                <a:solidFill>
                  <a:schemeClr val="tx1"/>
                </a:solidFill>
              </a:rPr>
              <a:t> </a:t>
            </a:r>
            <a:r>
              <a:rPr lang="en-US" sz="1000" dirty="0" err="1">
                <a:solidFill>
                  <a:schemeClr val="tx1"/>
                </a:solidFill>
              </a:rPr>
              <a:t>kualitas</a:t>
            </a:r>
            <a:r>
              <a:rPr lang="en-US" sz="1000" dirty="0">
                <a:solidFill>
                  <a:schemeClr val="tx1"/>
                </a:solidFill>
              </a:rPr>
              <a:t> data yang baik.</a:t>
            </a:r>
          </a:p>
          <a:p>
            <a:pPr marL="0" lvl="0" indent="0" algn="l" rtl="0">
              <a:lnSpc>
                <a:spcPct val="115000"/>
              </a:lnSpc>
              <a:spcBef>
                <a:spcPts val="0"/>
              </a:spcBef>
              <a:spcAft>
                <a:spcPts val="1200"/>
              </a:spcAft>
              <a:buSzPts val="1800"/>
              <a:buNone/>
            </a:pPr>
            <a:r>
              <a:rPr lang="en-US" sz="1000" dirty="0">
                <a:solidFill>
                  <a:schemeClr val="tx1"/>
                </a:solidFill>
              </a:rPr>
              <a:t>6. Deploy Data Hasil </a:t>
            </a:r>
            <a:r>
              <a:rPr lang="en-US" sz="1000" dirty="0" err="1">
                <a:solidFill>
                  <a:schemeClr val="tx1"/>
                </a:solidFill>
              </a:rPr>
              <a:t>Populasi</a:t>
            </a:r>
            <a:r>
              <a:rPr lang="en-US" sz="1000" dirty="0">
                <a:solidFill>
                  <a:schemeClr val="tx1"/>
                </a:solidFill>
              </a:rPr>
              <a:t>: </a:t>
            </a:r>
            <a:r>
              <a:rPr lang="en-US" sz="1000" dirty="0" err="1">
                <a:solidFill>
                  <a:schemeClr val="tx1"/>
                </a:solidFill>
              </a:rPr>
              <a:t>Melakukan</a:t>
            </a:r>
            <a:r>
              <a:rPr lang="en-US" sz="1000" dirty="0">
                <a:solidFill>
                  <a:schemeClr val="tx1"/>
                </a:solidFill>
              </a:rPr>
              <a:t> </a:t>
            </a:r>
            <a:r>
              <a:rPr lang="en-US" sz="1000" dirty="0" err="1">
                <a:solidFill>
                  <a:schemeClr val="tx1"/>
                </a:solidFill>
              </a:rPr>
              <a:t>publikasi</a:t>
            </a:r>
            <a:r>
              <a:rPr lang="en-US" sz="1000" dirty="0">
                <a:solidFill>
                  <a:schemeClr val="tx1"/>
                </a:solidFill>
              </a:rPr>
              <a:t> data </a:t>
            </a:r>
            <a:r>
              <a:rPr lang="en-US" sz="1000" dirty="0" err="1">
                <a:solidFill>
                  <a:schemeClr val="tx1"/>
                </a:solidFill>
              </a:rPr>
              <a:t>hasil</a:t>
            </a:r>
            <a:r>
              <a:rPr lang="en-US" sz="1000" dirty="0">
                <a:solidFill>
                  <a:schemeClr val="tx1"/>
                </a:solidFill>
              </a:rPr>
              <a:t> </a:t>
            </a:r>
            <a:r>
              <a:rPr lang="en-US" sz="1000" dirty="0" err="1">
                <a:solidFill>
                  <a:schemeClr val="tx1"/>
                </a:solidFill>
              </a:rPr>
              <a:t>populasi</a:t>
            </a:r>
            <a:r>
              <a:rPr lang="en-US" sz="1000" dirty="0">
                <a:solidFill>
                  <a:schemeClr val="tx1"/>
                </a:solidFill>
              </a:rPr>
              <a:t>, </a:t>
            </a:r>
            <a:r>
              <a:rPr lang="en-US" sz="1000" dirty="0" err="1">
                <a:solidFill>
                  <a:schemeClr val="tx1"/>
                </a:solidFill>
              </a:rPr>
              <a:t>sehingga</a:t>
            </a:r>
            <a:r>
              <a:rPr lang="en-US" sz="1000" dirty="0">
                <a:solidFill>
                  <a:schemeClr val="tx1"/>
                </a:solidFill>
              </a:rPr>
              <a:t> </a:t>
            </a:r>
            <a:r>
              <a:rPr lang="en-US" sz="1000" dirty="0" err="1">
                <a:solidFill>
                  <a:schemeClr val="tx1"/>
                </a:solidFill>
              </a:rPr>
              <a:t>seluruh</a:t>
            </a:r>
            <a:r>
              <a:rPr lang="en-US" sz="1000" dirty="0">
                <a:solidFill>
                  <a:schemeClr val="tx1"/>
                </a:solidFill>
              </a:rPr>
              <a:t> data yang </a:t>
            </a:r>
            <a:r>
              <a:rPr lang="en-US" sz="1000" dirty="0" err="1">
                <a:solidFill>
                  <a:schemeClr val="tx1"/>
                </a:solidFill>
              </a:rPr>
              <a:t>sudah</a:t>
            </a:r>
            <a:r>
              <a:rPr lang="en-US" sz="1000" dirty="0">
                <a:solidFill>
                  <a:schemeClr val="tx1"/>
                </a:solidFill>
              </a:rPr>
              <a:t> </a:t>
            </a:r>
            <a:r>
              <a:rPr lang="en-US" sz="1000" dirty="0" err="1">
                <a:solidFill>
                  <a:schemeClr val="tx1"/>
                </a:solidFill>
              </a:rPr>
              <a:t>digabungkan</a:t>
            </a:r>
            <a:r>
              <a:rPr lang="en-US" sz="1000" dirty="0">
                <a:solidFill>
                  <a:schemeClr val="tx1"/>
                </a:solidFill>
              </a:rPr>
              <a:t> </a:t>
            </a:r>
            <a:r>
              <a:rPr lang="en-US" sz="1000" dirty="0" err="1">
                <a:solidFill>
                  <a:schemeClr val="tx1"/>
                </a:solidFill>
              </a:rPr>
              <a:t>dalam</a:t>
            </a:r>
            <a:r>
              <a:rPr lang="en-US" sz="1000" dirty="0">
                <a:solidFill>
                  <a:schemeClr val="tx1"/>
                </a:solidFill>
              </a:rPr>
              <a:t> </a:t>
            </a:r>
            <a:r>
              <a:rPr lang="en-US" sz="1000" dirty="0" err="1">
                <a:solidFill>
                  <a:schemeClr val="tx1"/>
                </a:solidFill>
              </a:rPr>
              <a:t>bentuk</a:t>
            </a:r>
            <a:r>
              <a:rPr lang="en-US" sz="1000" dirty="0">
                <a:solidFill>
                  <a:schemeClr val="tx1"/>
                </a:solidFill>
              </a:rPr>
              <a:t> </a:t>
            </a:r>
            <a:r>
              <a:rPr lang="en-US" sz="1000" i="1" dirty="0">
                <a:solidFill>
                  <a:schemeClr val="tx1"/>
                </a:solidFill>
              </a:rPr>
              <a:t>knowledge graph</a:t>
            </a:r>
            <a:r>
              <a:rPr lang="en-US" sz="1000" dirty="0">
                <a:solidFill>
                  <a:schemeClr val="tx1"/>
                </a:solidFill>
              </a:rPr>
              <a:t> </a:t>
            </a:r>
            <a:r>
              <a:rPr lang="en-US" sz="1000" dirty="0" err="1">
                <a:solidFill>
                  <a:schemeClr val="tx1"/>
                </a:solidFill>
              </a:rPr>
              <a:t>dapat</a:t>
            </a:r>
            <a:r>
              <a:rPr lang="en-US" sz="1000" dirty="0">
                <a:solidFill>
                  <a:schemeClr val="tx1"/>
                </a:solidFill>
              </a:rPr>
              <a:t> </a:t>
            </a:r>
            <a:r>
              <a:rPr lang="en-US" sz="1000" dirty="0" err="1">
                <a:solidFill>
                  <a:schemeClr val="tx1"/>
                </a:solidFill>
              </a:rPr>
              <a:t>digunakan</a:t>
            </a:r>
            <a:r>
              <a:rPr lang="en-US" sz="1000" dirty="0">
                <a:solidFill>
                  <a:schemeClr val="tx1"/>
                </a:solidFill>
              </a:rPr>
              <a:t> oleh orang </a:t>
            </a:r>
            <a:r>
              <a:rPr lang="en-US" sz="1000" dirty="0" err="1">
                <a:solidFill>
                  <a:schemeClr val="tx1"/>
                </a:solidFill>
              </a:rPr>
              <a:t>atau</a:t>
            </a:r>
            <a:r>
              <a:rPr lang="en-US" sz="1000" dirty="0">
                <a:solidFill>
                  <a:schemeClr val="tx1"/>
                </a:solidFill>
              </a:rPr>
              <a:t> </a:t>
            </a:r>
            <a:r>
              <a:rPr lang="en-US" sz="1000" dirty="0" err="1">
                <a:solidFill>
                  <a:schemeClr val="tx1"/>
                </a:solidFill>
              </a:rPr>
              <a:t>pihak</a:t>
            </a:r>
            <a:r>
              <a:rPr lang="en-US" sz="1000" dirty="0">
                <a:solidFill>
                  <a:schemeClr val="tx1"/>
                </a:solidFill>
              </a:rPr>
              <a:t> </a:t>
            </a:r>
            <a:r>
              <a:rPr lang="en-US" sz="1000" dirty="0" err="1">
                <a:solidFill>
                  <a:schemeClr val="tx1"/>
                </a:solidFill>
              </a:rPr>
              <a:t>lainnya</a:t>
            </a:r>
            <a:r>
              <a:rPr lang="en-US" sz="1000" dirty="0">
                <a:solidFill>
                  <a:schemeClr val="tx1"/>
                </a:solidFill>
              </a:rPr>
              <a:t>.</a:t>
            </a:r>
            <a:endParaRPr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US" dirty="0" err="1"/>
              <a:t>Rencana</a:t>
            </a:r>
            <a:r>
              <a:rPr lang="en-US" dirty="0"/>
              <a:t> </a:t>
            </a:r>
            <a:r>
              <a:rPr lang="en-US" dirty="0" err="1"/>
              <a:t>Kegiatan</a:t>
            </a:r>
            <a:r>
              <a:rPr lang="en-US" dirty="0"/>
              <a:t> dan Waktu </a:t>
            </a:r>
            <a:r>
              <a:rPr lang="en-US" dirty="0" err="1"/>
              <a:t>Pelaksanaan</a:t>
            </a:r>
            <a:endParaRPr dirty="0"/>
          </a:p>
          <a:p>
            <a:pPr marL="0" lvl="0" indent="0" algn="l" rtl="0">
              <a:lnSpc>
                <a:spcPct val="100000"/>
              </a:lnSpc>
              <a:spcBef>
                <a:spcPts val="0"/>
              </a:spcBef>
              <a:spcAft>
                <a:spcPts val="0"/>
              </a:spcAft>
              <a:buSzPct val="111111"/>
              <a:buNone/>
            </a:pPr>
            <a:endParaRPr dirty="0"/>
          </a:p>
        </p:txBody>
      </p:sp>
      <p:sp>
        <p:nvSpPr>
          <p:cNvPr id="92" name="Google Shape;92;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dirty="0"/>
              <a:t>&lt;</a:t>
            </a:r>
            <a:r>
              <a:rPr lang="en-US" i="1" dirty="0" err="1"/>
              <a:t>Jelaskan</a:t>
            </a:r>
            <a:r>
              <a:rPr lang="en-US" i="1" dirty="0"/>
              <a:t> </a:t>
            </a:r>
            <a:r>
              <a:rPr lang="en-US" i="1" dirty="0" err="1"/>
              <a:t>tahapan</a:t>
            </a:r>
            <a:r>
              <a:rPr lang="en-US" i="1" dirty="0"/>
              <a:t> </a:t>
            </a:r>
            <a:r>
              <a:rPr lang="en-US" i="1" dirty="0" err="1"/>
              <a:t>kegiatan</a:t>
            </a:r>
            <a:r>
              <a:rPr lang="en-US" i="1" dirty="0"/>
              <a:t> yang </a:t>
            </a:r>
            <a:r>
              <a:rPr lang="en-US" i="1" dirty="0" err="1"/>
              <a:t>akan</a:t>
            </a:r>
            <a:r>
              <a:rPr lang="en-US" i="1" dirty="0"/>
              <a:t> </a:t>
            </a:r>
            <a:r>
              <a:rPr lang="en-US" i="1" dirty="0" err="1"/>
              <a:t>dilakukan</a:t>
            </a:r>
            <a:r>
              <a:rPr lang="en-US" i="1" dirty="0"/>
              <a:t> </a:t>
            </a:r>
            <a:r>
              <a:rPr lang="en-US" i="1" dirty="0" err="1"/>
              <a:t>beserta</a:t>
            </a:r>
            <a:r>
              <a:rPr lang="en-US" i="1" dirty="0"/>
              <a:t> </a:t>
            </a:r>
            <a:r>
              <a:rPr lang="en-US" i="1" dirty="0" err="1"/>
              <a:t>waktu</a:t>
            </a:r>
            <a:r>
              <a:rPr lang="en-US" i="1" dirty="0"/>
              <a:t> </a:t>
            </a:r>
            <a:r>
              <a:rPr lang="en-US" i="1" dirty="0" err="1"/>
              <a:t>pelaksanaannya</a:t>
            </a:r>
            <a:r>
              <a:rPr lang="en-US" i="1" dirty="0"/>
              <a:t>, bisa per pekan </a:t>
            </a:r>
            <a:r>
              <a:rPr lang="en-US" i="1" dirty="0" err="1"/>
              <a:t>ataupun</a:t>
            </a:r>
            <a:r>
              <a:rPr lang="en-US" i="1" dirty="0"/>
              <a:t> </a:t>
            </a:r>
            <a:r>
              <a:rPr lang="en-US" i="1" dirty="0" err="1"/>
              <a:t>tanggal</a:t>
            </a:r>
            <a:r>
              <a:rPr lang="en-US" i="1" dirty="0"/>
              <a:t> </a:t>
            </a:r>
            <a:r>
              <a:rPr lang="en-US" i="1" dirty="0" err="1"/>
              <a:t>pelaksanaan</a:t>
            </a:r>
            <a:r>
              <a:rPr lang="en-US" i="1" dirty="0"/>
              <a:t> </a:t>
            </a:r>
            <a:r>
              <a:rPr lang="en-US" i="1" dirty="0" err="1"/>
              <a:t>setiap</a:t>
            </a:r>
            <a:r>
              <a:rPr lang="en-US" i="1" dirty="0"/>
              <a:t> </a:t>
            </a:r>
            <a:r>
              <a:rPr lang="en-US" i="1" dirty="0" err="1"/>
              <a:t>kegiatan</a:t>
            </a:r>
            <a:r>
              <a:rPr lang="en-US" i="1" dirty="0"/>
              <a:t> </a:t>
            </a:r>
            <a:r>
              <a:rPr lang="en-US" i="1" dirty="0" err="1"/>
              <a:t>tsb</a:t>
            </a:r>
            <a:r>
              <a:rPr lang="en-US" dirty="0"/>
              <a: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Daftar </a:t>
            </a:r>
            <a:r>
              <a:rPr lang="en-US" dirty="0" err="1"/>
              <a:t>Referensi</a:t>
            </a:r>
            <a:endParaRPr dirty="0"/>
          </a:p>
        </p:txBody>
      </p:sp>
      <p:sp>
        <p:nvSpPr>
          <p:cNvPr id="98" name="Google Shape;98;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ID" sz="1200" b="0" i="0" dirty="0">
                <a:solidFill>
                  <a:srgbClr val="333333"/>
                </a:solidFill>
                <a:effectLst/>
                <a:latin typeface="Verdana" panose="020B0604030504040204" pitchFamily="34" charset="0"/>
              </a:rPr>
              <a:t>Koho, M., </a:t>
            </a:r>
            <a:r>
              <a:rPr lang="en-ID" sz="1200" b="0" i="0" dirty="0" err="1">
                <a:solidFill>
                  <a:srgbClr val="333333"/>
                </a:solidFill>
                <a:effectLst/>
                <a:latin typeface="Verdana" panose="020B0604030504040204" pitchFamily="34" charset="0"/>
              </a:rPr>
              <a:t>Ikkala</a:t>
            </a:r>
            <a:r>
              <a:rPr lang="en-ID" sz="1200" b="0" i="0" dirty="0">
                <a:solidFill>
                  <a:srgbClr val="333333"/>
                </a:solidFill>
                <a:effectLst/>
                <a:latin typeface="Verdana" panose="020B0604030504040204" pitchFamily="34" charset="0"/>
              </a:rPr>
              <a:t>, E., </a:t>
            </a:r>
            <a:r>
              <a:rPr lang="en-ID" sz="1200" b="0" i="0" dirty="0" err="1">
                <a:solidFill>
                  <a:srgbClr val="333333"/>
                </a:solidFill>
                <a:effectLst/>
                <a:latin typeface="Verdana" panose="020B0604030504040204" pitchFamily="34" charset="0"/>
              </a:rPr>
              <a:t>Leskinen</a:t>
            </a:r>
            <a:r>
              <a:rPr lang="en-ID" sz="1200" b="0" i="0" dirty="0">
                <a:solidFill>
                  <a:srgbClr val="333333"/>
                </a:solidFill>
                <a:effectLst/>
                <a:latin typeface="Verdana" panose="020B0604030504040204" pitchFamily="34" charset="0"/>
              </a:rPr>
              <a:t>, P., Tamper, M., Tuominen, J., &amp; </a:t>
            </a:r>
            <a:r>
              <a:rPr lang="en-ID" sz="1200" b="0" i="0" dirty="0" err="1">
                <a:solidFill>
                  <a:srgbClr val="333333"/>
                </a:solidFill>
                <a:effectLst/>
                <a:latin typeface="Verdana" panose="020B0604030504040204" pitchFamily="34" charset="0"/>
              </a:rPr>
              <a:t>Hyvönen</a:t>
            </a:r>
            <a:r>
              <a:rPr lang="en-ID" sz="1200" b="0" i="0" dirty="0">
                <a:solidFill>
                  <a:srgbClr val="333333"/>
                </a:solidFill>
                <a:effectLst/>
                <a:latin typeface="Verdana" panose="020B0604030504040204" pitchFamily="34" charset="0"/>
              </a:rPr>
              <a:t>, E. (2021). </a:t>
            </a:r>
            <a:r>
              <a:rPr lang="en-ID" sz="1200" b="0" i="0" dirty="0" err="1">
                <a:solidFill>
                  <a:srgbClr val="333333"/>
                </a:solidFill>
                <a:effectLst/>
                <a:latin typeface="Verdana" panose="020B0604030504040204" pitchFamily="34" charset="0"/>
              </a:rPr>
              <a:t>WarSampo</a:t>
            </a:r>
            <a:r>
              <a:rPr lang="en-ID" sz="1200" b="0" i="0" dirty="0">
                <a:solidFill>
                  <a:srgbClr val="333333"/>
                </a:solidFill>
                <a:effectLst/>
                <a:latin typeface="Verdana" panose="020B0604030504040204" pitchFamily="34" charset="0"/>
              </a:rPr>
              <a:t> knowledge graph: Finland in the Second World War as linked open data. </a:t>
            </a:r>
            <a:r>
              <a:rPr lang="en-ID" sz="1200" b="0" i="1" dirty="0">
                <a:solidFill>
                  <a:srgbClr val="333333"/>
                </a:solidFill>
                <a:effectLst/>
                <a:latin typeface="Verdana" panose="020B0604030504040204" pitchFamily="34" charset="0"/>
              </a:rPr>
              <a:t>Semantic Web</a:t>
            </a:r>
            <a:r>
              <a:rPr lang="en-ID" sz="1200" b="0" i="0" dirty="0">
                <a:solidFill>
                  <a:srgbClr val="333333"/>
                </a:solidFill>
                <a:effectLst/>
                <a:latin typeface="Verdana" panose="020B0604030504040204" pitchFamily="34" charset="0"/>
              </a:rPr>
              <a:t>, </a:t>
            </a:r>
            <a:r>
              <a:rPr lang="en-ID" sz="1200" b="0" i="1" dirty="0">
                <a:solidFill>
                  <a:srgbClr val="333333"/>
                </a:solidFill>
                <a:effectLst/>
                <a:latin typeface="Verdana" panose="020B0604030504040204" pitchFamily="34" charset="0"/>
              </a:rPr>
              <a:t>12</a:t>
            </a:r>
            <a:r>
              <a:rPr lang="en-ID" sz="1200" b="0" i="0" dirty="0">
                <a:solidFill>
                  <a:srgbClr val="333333"/>
                </a:solidFill>
                <a:effectLst/>
                <a:latin typeface="Verdana" panose="020B0604030504040204" pitchFamily="34" charset="0"/>
              </a:rPr>
              <a:t>(2), 265-278. https://doi.org/10.3233/sw-200392</a:t>
            </a:r>
          </a:p>
          <a:p>
            <a:pPr marL="0" lvl="0" indent="0" algn="l" rtl="0">
              <a:lnSpc>
                <a:spcPct val="115000"/>
              </a:lnSpc>
              <a:spcBef>
                <a:spcPts val="0"/>
              </a:spcBef>
              <a:spcAft>
                <a:spcPts val="1200"/>
              </a:spcAft>
              <a:buSzPts val="1800"/>
              <a:buNone/>
            </a:pPr>
            <a:r>
              <a:rPr lang="en-ID" sz="1200" b="0" i="0" dirty="0" err="1">
                <a:solidFill>
                  <a:srgbClr val="333333"/>
                </a:solidFill>
                <a:effectLst/>
                <a:latin typeface="Verdana" panose="020B0604030504040204" pitchFamily="34" charset="0"/>
              </a:rPr>
              <a:t>Chaudhri</a:t>
            </a:r>
            <a:r>
              <a:rPr lang="en-ID" sz="1200" b="0" i="0" dirty="0">
                <a:solidFill>
                  <a:srgbClr val="333333"/>
                </a:solidFill>
                <a:effectLst/>
                <a:latin typeface="Verdana" panose="020B0604030504040204" pitchFamily="34" charset="0"/>
              </a:rPr>
              <a:t>, V., Baru, C., </a:t>
            </a:r>
            <a:r>
              <a:rPr lang="en-ID" sz="1200" b="0" i="0" dirty="0" err="1">
                <a:solidFill>
                  <a:srgbClr val="333333"/>
                </a:solidFill>
                <a:effectLst/>
                <a:latin typeface="Verdana" panose="020B0604030504040204" pitchFamily="34" charset="0"/>
              </a:rPr>
              <a:t>Chittar</a:t>
            </a:r>
            <a:r>
              <a:rPr lang="en-ID" sz="1200" b="0" i="0" dirty="0">
                <a:solidFill>
                  <a:srgbClr val="333333"/>
                </a:solidFill>
                <a:effectLst/>
                <a:latin typeface="Verdana" panose="020B0604030504040204" pitchFamily="34" charset="0"/>
              </a:rPr>
              <a:t>, N., Dong, X., </a:t>
            </a:r>
            <a:r>
              <a:rPr lang="en-ID" sz="1200" b="0" i="0" dirty="0" err="1">
                <a:solidFill>
                  <a:srgbClr val="333333"/>
                </a:solidFill>
                <a:effectLst/>
                <a:latin typeface="Verdana" panose="020B0604030504040204" pitchFamily="34" charset="0"/>
              </a:rPr>
              <a:t>Genesereth</a:t>
            </a:r>
            <a:r>
              <a:rPr lang="en-ID" sz="1200" b="0" i="0" dirty="0">
                <a:solidFill>
                  <a:srgbClr val="333333"/>
                </a:solidFill>
                <a:effectLst/>
                <a:latin typeface="Verdana" panose="020B0604030504040204" pitchFamily="34" charset="0"/>
              </a:rPr>
              <a:t>, M., </a:t>
            </a:r>
            <a:r>
              <a:rPr lang="en-ID" sz="1200" b="0" i="0" dirty="0" err="1">
                <a:solidFill>
                  <a:srgbClr val="333333"/>
                </a:solidFill>
                <a:effectLst/>
                <a:latin typeface="Verdana" panose="020B0604030504040204" pitchFamily="34" charset="0"/>
              </a:rPr>
              <a:t>Hendler</a:t>
            </a:r>
            <a:r>
              <a:rPr lang="en-ID" sz="1200" b="0" i="0" dirty="0">
                <a:solidFill>
                  <a:srgbClr val="333333"/>
                </a:solidFill>
                <a:effectLst/>
                <a:latin typeface="Verdana" panose="020B0604030504040204" pitchFamily="34" charset="0"/>
              </a:rPr>
              <a:t>, J., </a:t>
            </a:r>
            <a:r>
              <a:rPr lang="en-ID" sz="1200" b="0" i="0" dirty="0" err="1">
                <a:solidFill>
                  <a:srgbClr val="333333"/>
                </a:solidFill>
                <a:effectLst/>
                <a:latin typeface="Verdana" panose="020B0604030504040204" pitchFamily="34" charset="0"/>
              </a:rPr>
              <a:t>Kalyanpur</a:t>
            </a:r>
            <a:r>
              <a:rPr lang="en-ID" sz="1200" b="0" i="0" dirty="0">
                <a:solidFill>
                  <a:srgbClr val="333333"/>
                </a:solidFill>
                <a:effectLst/>
                <a:latin typeface="Verdana" panose="020B0604030504040204" pitchFamily="34" charset="0"/>
              </a:rPr>
              <a:t>, A., </a:t>
            </a:r>
            <a:r>
              <a:rPr lang="en-ID" sz="1200" b="0" i="0" dirty="0" err="1">
                <a:solidFill>
                  <a:srgbClr val="333333"/>
                </a:solidFill>
                <a:effectLst/>
                <a:latin typeface="Verdana" panose="020B0604030504040204" pitchFamily="34" charset="0"/>
              </a:rPr>
              <a:t>Lenat</a:t>
            </a:r>
            <a:r>
              <a:rPr lang="en-ID" sz="1200" b="0" i="0" dirty="0">
                <a:solidFill>
                  <a:srgbClr val="333333"/>
                </a:solidFill>
                <a:effectLst/>
                <a:latin typeface="Verdana" panose="020B0604030504040204" pitchFamily="34" charset="0"/>
              </a:rPr>
              <a:t>, D., </a:t>
            </a:r>
            <a:r>
              <a:rPr lang="en-ID" sz="1200" b="0" i="0" dirty="0" err="1">
                <a:solidFill>
                  <a:srgbClr val="333333"/>
                </a:solidFill>
                <a:effectLst/>
                <a:latin typeface="Verdana" panose="020B0604030504040204" pitchFamily="34" charset="0"/>
              </a:rPr>
              <a:t>Sequeda</a:t>
            </a:r>
            <a:r>
              <a:rPr lang="en-ID" sz="1200" b="0" i="0" dirty="0">
                <a:solidFill>
                  <a:srgbClr val="333333"/>
                </a:solidFill>
                <a:effectLst/>
                <a:latin typeface="Verdana" panose="020B0604030504040204" pitchFamily="34" charset="0"/>
              </a:rPr>
              <a:t>, J., </a:t>
            </a:r>
            <a:r>
              <a:rPr lang="en-ID" sz="1200" b="0" i="0" dirty="0" err="1">
                <a:solidFill>
                  <a:srgbClr val="333333"/>
                </a:solidFill>
                <a:effectLst/>
                <a:latin typeface="Verdana" panose="020B0604030504040204" pitchFamily="34" charset="0"/>
              </a:rPr>
              <a:t>Vrandečić</a:t>
            </a:r>
            <a:r>
              <a:rPr lang="en-ID" sz="1200" b="0" i="0" dirty="0">
                <a:solidFill>
                  <a:srgbClr val="333333"/>
                </a:solidFill>
                <a:effectLst/>
                <a:latin typeface="Verdana" panose="020B0604030504040204" pitchFamily="34" charset="0"/>
              </a:rPr>
              <a:t>, D., &amp; Wang, K. (2022). Knowledge graphs: Introduction, history and, perspectives. </a:t>
            </a:r>
            <a:r>
              <a:rPr lang="en-ID" sz="1200" b="0" i="1" dirty="0">
                <a:solidFill>
                  <a:srgbClr val="333333"/>
                </a:solidFill>
                <a:effectLst/>
                <a:latin typeface="Verdana" panose="020B0604030504040204" pitchFamily="34" charset="0"/>
              </a:rPr>
              <a:t>AI Magazine</a:t>
            </a:r>
            <a:r>
              <a:rPr lang="en-ID" sz="1200" b="0" i="0" dirty="0">
                <a:solidFill>
                  <a:srgbClr val="333333"/>
                </a:solidFill>
                <a:effectLst/>
                <a:latin typeface="Verdana" panose="020B0604030504040204" pitchFamily="34" charset="0"/>
              </a:rPr>
              <a:t>, </a:t>
            </a:r>
            <a:r>
              <a:rPr lang="en-ID" sz="1200" b="0" i="1" dirty="0">
                <a:solidFill>
                  <a:srgbClr val="333333"/>
                </a:solidFill>
                <a:effectLst/>
                <a:latin typeface="Verdana" panose="020B0604030504040204" pitchFamily="34" charset="0"/>
              </a:rPr>
              <a:t>43</a:t>
            </a:r>
            <a:r>
              <a:rPr lang="en-ID" sz="1200" b="0" i="0" dirty="0">
                <a:solidFill>
                  <a:srgbClr val="333333"/>
                </a:solidFill>
                <a:effectLst/>
                <a:latin typeface="Verdana" panose="020B0604030504040204" pitchFamily="34" charset="0"/>
              </a:rPr>
              <a:t>(1), 17-29. https://doi.org/10.1609/aimag.v43i1.19119</a:t>
            </a:r>
            <a:endParaRPr lang="en-US" sz="1200" dirty="0">
              <a:solidFill>
                <a:srgbClr val="333333"/>
              </a:solidFill>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843</Words>
  <Application>Microsoft Office PowerPoint</Application>
  <PresentationFormat>On-screen Show (16:9)</PresentationFormat>
  <Paragraphs>42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Verdana</vt:lpstr>
      <vt:lpstr>Simple Light</vt:lpstr>
      <vt:lpstr>Populasi Ontologi untuk Data Peristiwa Sejarah di Indonesia   Populasi Ontologi untuk Data Peristiwa Sejarah di Indonesia   Populasi Ontologi untuk Data Peristiwa Sejarah di Indonesia   Populasi Ontologi untuk Data Peristiwa Sejarah di Indonesia   Populasi Ontologi untuk Data Peristiwa Sejarah dan Biografi Tokoh atau Pahlawan di Indonesia: Periode Orde Lama</vt:lpstr>
      <vt:lpstr>Lembar Pengesahan  Nama Mahasiswa/NPM/No.HP/SKS yang sudah diperoleh Michael Daw Balma/200620746/088232806167/133 </vt:lpstr>
      <vt:lpstr>Latar Belakang Masalah </vt:lpstr>
      <vt:lpstr>Rumusan Masalah dan Tujuan Tugas Akhir</vt:lpstr>
      <vt:lpstr>Metode Pemecahan Masalah</vt:lpstr>
      <vt:lpstr>Rencana Kegiatan dan Waktu Pelaksanaan </vt:lpstr>
      <vt:lpstr>Daftar 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&lt;judul proposal&gt;</dc:title>
  <dc:creator>Indra Budi</dc:creator>
  <cp:lastModifiedBy>Michael Balma</cp:lastModifiedBy>
  <cp:revision>6</cp:revision>
  <dcterms:modified xsi:type="dcterms:W3CDTF">2024-01-18T04:22:21Z</dcterms:modified>
</cp:coreProperties>
</file>