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69" r:id="rId5"/>
    <p:sldId id="265" r:id="rId6"/>
    <p:sldId id="267" r:id="rId7"/>
    <p:sldId id="259" r:id="rId8"/>
    <p:sldId id="260" r:id="rId9"/>
    <p:sldId id="271" r:id="rId10"/>
    <p:sldId id="262" r:id="rId11"/>
    <p:sldId id="263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oJHnqF79Zjga0KU7iTsQIiSOz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an Farizki Wicaksono" userId="e836ad76-c459-4db2-90d9-f64e0731f67c" providerId="ADAL" clId="{AAD1C794-C2C4-496F-8B7D-ACA7D03F05A1}"/>
    <pc:docChg chg="undo custSel modSld">
      <pc:chgData name="Alfan Farizki Wicaksono" userId="e836ad76-c459-4db2-90d9-f64e0731f67c" providerId="ADAL" clId="{AAD1C794-C2C4-496F-8B7D-ACA7D03F05A1}" dt="2023-01-04T01:37:53.034" v="100" actId="114"/>
      <pc:docMkLst>
        <pc:docMk/>
      </pc:docMkLst>
      <pc:sldChg chg="modSp mod">
        <pc:chgData name="Alfan Farizki Wicaksono" userId="e836ad76-c459-4db2-90d9-f64e0731f67c" providerId="ADAL" clId="{AAD1C794-C2C4-496F-8B7D-ACA7D03F05A1}" dt="2023-01-04T01:37:01.927" v="36" actId="20577"/>
        <pc:sldMkLst>
          <pc:docMk/>
          <pc:sldMk cId="0" sldId="256"/>
        </pc:sldMkLst>
        <pc:spChg chg="mod">
          <ac:chgData name="Alfan Farizki Wicaksono" userId="e836ad76-c459-4db2-90d9-f64e0731f67c" providerId="ADAL" clId="{AAD1C794-C2C4-496F-8B7D-ACA7D03F05A1}" dt="2023-01-04T01:37:01.927" v="36" actId="20577"/>
          <ac:spMkLst>
            <pc:docMk/>
            <pc:sldMk cId="0" sldId="256"/>
            <ac:spMk id="56" creationId="{00000000-0000-0000-0000-000000000000}"/>
          </ac:spMkLst>
        </pc:spChg>
      </pc:sldChg>
      <pc:sldChg chg="modSp mod">
        <pc:chgData name="Alfan Farizki Wicaksono" userId="e836ad76-c459-4db2-90d9-f64e0731f67c" providerId="ADAL" clId="{AAD1C794-C2C4-496F-8B7D-ACA7D03F05A1}" dt="2023-01-04T01:37:53.034" v="100" actId="114"/>
        <pc:sldMkLst>
          <pc:docMk/>
          <pc:sldMk cId="0" sldId="259"/>
        </pc:sldMkLst>
        <pc:spChg chg="mod">
          <ac:chgData name="Alfan Farizki Wicaksono" userId="e836ad76-c459-4db2-90d9-f64e0731f67c" providerId="ADAL" clId="{AAD1C794-C2C4-496F-8B7D-ACA7D03F05A1}" dt="2023-01-04T01:37:36.602" v="70" actId="20577"/>
          <ac:spMkLst>
            <pc:docMk/>
            <pc:sldMk cId="0" sldId="259"/>
            <ac:spMk id="73" creationId="{00000000-0000-0000-0000-000000000000}"/>
          </ac:spMkLst>
        </pc:spChg>
        <pc:spChg chg="mod">
          <ac:chgData name="Alfan Farizki Wicaksono" userId="e836ad76-c459-4db2-90d9-f64e0731f67c" providerId="ADAL" clId="{AAD1C794-C2C4-496F-8B7D-ACA7D03F05A1}" dt="2023-01-04T01:37:53.034" v="100" actId="114"/>
          <ac:spMkLst>
            <pc:docMk/>
            <pc:sldMk cId="0" sldId="259"/>
            <ac:spMk id="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infsof.2023.10732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1099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dirty="0" err="1"/>
              <a:t>Pengembanga</a:t>
            </a:r>
            <a:r>
              <a:rPr lang="en-US" sz="4900" dirty="0" err="1"/>
              <a:t>n</a:t>
            </a:r>
            <a:r>
              <a:rPr lang="en-US" sz="4900" dirty="0"/>
              <a:t> </a:t>
            </a:r>
            <a:r>
              <a:rPr lang="en-US" sz="4900" dirty="0" err="1"/>
              <a:t>Ontologi</a:t>
            </a:r>
            <a:r>
              <a:rPr lang="en-US" sz="4900" dirty="0"/>
              <a:t> Sejarah </a:t>
            </a:r>
            <a:r>
              <a:rPr lang="en-US" sz="4900" dirty="0" err="1"/>
              <a:t>Kolonialisme</a:t>
            </a:r>
            <a:r>
              <a:rPr lang="en-US" sz="4900" dirty="0"/>
              <a:t> Indonesia</a:t>
            </a:r>
            <a:endParaRPr dirty="0"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254103"/>
            <a:ext cx="8520600" cy="104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n-US" dirty="0"/>
              <a:t>Richie Christiansen </a:t>
            </a:r>
            <a:r>
              <a:rPr lang="en-US" dirty="0" err="1"/>
              <a:t>Senlia</a:t>
            </a:r>
            <a:r>
              <a:rPr lang="en-US" dirty="0"/>
              <a:t> - 2006473895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endParaRPr dirty="0"/>
          </a:p>
        </p:txBody>
      </p:sp>
      <p:sp>
        <p:nvSpPr>
          <p:cNvPr id="56" name="Google Shape;56;p1"/>
          <p:cNvSpPr txBox="1"/>
          <p:nvPr/>
        </p:nvSpPr>
        <p:spPr>
          <a:xfrm>
            <a:off x="565273" y="4031675"/>
            <a:ext cx="7919507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Sumber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Ide TA		: </a:t>
            </a:r>
            <a:r>
              <a:rPr lang="en-US" dirty="0" err="1"/>
              <a:t>Dosen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Nama Calon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Pembimbing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: 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Adila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Alfa 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Krisnadhi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S.Kom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., M.Sc., 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Ph.D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dan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			  </a:t>
            </a:r>
            <a:r>
              <a:rPr lang="da-DK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Iis Afriyanti, S.Kom., M.Sc.</a:t>
            </a:r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Penelitian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: </a:t>
            </a:r>
            <a:r>
              <a:rPr lang="en-US" dirty="0"/>
              <a:t>IR/NLP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i-FI" dirty="0"/>
              <a:t>Rencana Kegiatan dan Waktu Pelaksanaan</a:t>
            </a:r>
            <a:br>
              <a:rPr lang="fi-FI" dirty="0"/>
            </a:br>
            <a:endParaRPr lang="fi-FI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AA9FA0C-5F33-C8A9-7C0C-C5B04CF91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006052"/>
              </p:ext>
            </p:extLst>
          </p:nvPr>
        </p:nvGraphicFramePr>
        <p:xfrm>
          <a:off x="366013" y="1400964"/>
          <a:ext cx="8402274" cy="3297511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879106">
                  <a:extLst>
                    <a:ext uri="{9D8B030D-6E8A-4147-A177-3AD203B41FA5}">
                      <a16:colId xmlns:a16="http://schemas.microsoft.com/office/drawing/2014/main" val="2256351474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2181716187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3913973866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3489805662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2896614929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2837631345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873347609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1237604295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3489626463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1735254432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2498447279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2274088480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3001557276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1317294408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1533416657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3043754148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210562421"/>
                    </a:ext>
                  </a:extLst>
                </a:gridCol>
              </a:tblGrid>
              <a:tr h="470414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Kegiatan</a:t>
                      </a:r>
                      <a:endParaRPr lang="en-ID" sz="1200" b="1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Februari</a:t>
                      </a:r>
                      <a:endParaRPr lang="en-ID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Maret</a:t>
                      </a:r>
                      <a:endParaRPr lang="en-ID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April</a:t>
                      </a:r>
                      <a:endParaRPr lang="en-ID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Mei</a:t>
                      </a:r>
                      <a:endParaRPr lang="en-ID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714475"/>
                  </a:ext>
                </a:extLst>
              </a:tr>
              <a:tr h="470414">
                <a:tc v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W1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W2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W3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W4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W1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W2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W3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W4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W1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W2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W3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W4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W1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W2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W3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W4</a:t>
                      </a:r>
                      <a:endParaRPr lang="en-ID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249922"/>
                  </a:ext>
                </a:extLst>
              </a:tr>
              <a:tr h="336669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/>
                        <a:t>Eksplorasi</a:t>
                      </a:r>
                      <a:r>
                        <a:rPr lang="en-US" sz="900" dirty="0"/>
                        <a:t> data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667112"/>
                  </a:ext>
                </a:extLst>
              </a:tr>
              <a:tr h="336669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/>
                        <a:t>Pengembangan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Ontologi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745353"/>
                  </a:ext>
                </a:extLst>
              </a:tr>
              <a:tr h="336669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/>
                        <a:t>Populasi</a:t>
                      </a:r>
                      <a:r>
                        <a:rPr lang="en-US" sz="900" dirty="0"/>
                        <a:t> data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418509"/>
                  </a:ext>
                </a:extLst>
              </a:tr>
              <a:tr h="336669"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Desain </a:t>
                      </a:r>
                      <a:r>
                        <a:rPr lang="en-US" sz="900" dirty="0" err="1"/>
                        <a:t>aplikasi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925575"/>
                  </a:ext>
                </a:extLst>
              </a:tr>
              <a:tr h="336669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/>
                        <a:t>Pengembangan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aplikasi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804771"/>
                  </a:ext>
                </a:extLst>
              </a:tr>
              <a:tr h="336669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/>
                        <a:t>Evaluasi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804125"/>
                  </a:ext>
                </a:extLst>
              </a:tr>
              <a:tr h="336669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/>
                        <a:t>Penulisan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Laporan</a:t>
                      </a:r>
                      <a:r>
                        <a:rPr lang="en-US" sz="900" dirty="0"/>
                        <a:t> Akhir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6488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daftar referensi</a:t>
            </a:r>
            <a:endParaRPr/>
          </a:p>
        </p:txBody>
      </p:sp>
      <p:sp>
        <p:nvSpPr>
          <p:cNvPr id="98" name="Google Shape;98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Lu Wang, </a:t>
            </a: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Chenhan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Sun, </a:t>
            </a: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Chongyang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Zhang, </a:t>
            </a: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Weikun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Nie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Kaiyuan Huang,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Application of knowledge graph in software engineering field: A systematic literature review,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Information and Software Technology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  <a:hlinkClick r:id="rId3"/>
              </a:rPr>
              <a:t>https://doi.org/10.1016/j.infsof.2023.107327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Bernhard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Krabina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Knowledge Graph for the History of Vienna with Semantic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MediaWiki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Web Semantics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https://doi.org/10.1016/j.websem.2022.100771.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311700" y="220900"/>
            <a:ext cx="8520600" cy="107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Lembar </a:t>
            </a:r>
            <a:r>
              <a:rPr lang="en-US" dirty="0" err="1"/>
              <a:t>Pengesahan</a:t>
            </a:r>
            <a:endParaRPr dirty="0"/>
          </a:p>
        </p:txBody>
      </p:sp>
      <p:sp>
        <p:nvSpPr>
          <p:cNvPr id="62" name="Google Shape;62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tx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tx1"/>
                </a:solidFill>
              </a:rPr>
              <a:t>Nama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/NPM/</a:t>
            </a:r>
            <a:r>
              <a:rPr lang="en-US" dirty="0" err="1">
                <a:solidFill>
                  <a:schemeClr val="tx1"/>
                </a:solidFill>
              </a:rPr>
              <a:t>No.HP</a:t>
            </a:r>
            <a:r>
              <a:rPr lang="en-US" dirty="0">
                <a:solidFill>
                  <a:schemeClr val="tx1"/>
                </a:solidFill>
              </a:rPr>
              <a:t>/SKS yang sudah </a:t>
            </a:r>
            <a:r>
              <a:rPr lang="en-US" dirty="0" err="1">
                <a:solidFill>
                  <a:schemeClr val="tx1"/>
                </a:solidFill>
              </a:rPr>
              <a:t>diperoleh</a:t>
            </a:r>
            <a:endParaRPr dirty="0">
              <a:solidFill>
                <a:schemeClr val="tx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tx1"/>
                </a:solidFill>
              </a:rPr>
              <a:t>1. Richie Christiansen </a:t>
            </a:r>
            <a:r>
              <a:rPr lang="en-US" dirty="0" err="1">
                <a:solidFill>
                  <a:schemeClr val="tx1"/>
                </a:solidFill>
              </a:rPr>
              <a:t>Senlia</a:t>
            </a:r>
            <a:r>
              <a:rPr lang="en-US" dirty="0">
                <a:solidFill>
                  <a:schemeClr val="tx1"/>
                </a:solidFill>
              </a:rPr>
              <a:t>/2006473895/082175239925/138</a:t>
            </a:r>
            <a:endParaRPr dirty="0">
              <a:solidFill>
                <a:schemeClr val="tx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tx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sv-SE" dirty="0">
                <a:solidFill>
                  <a:schemeClr val="tx1"/>
                </a:solidFill>
              </a:rPr>
              <a:t>Calon Pembimbing Tugas Akhir I	: Adila Alfa Krisnadhi, S.Kom., M.Sc., Ph.D</a:t>
            </a:r>
            <a:endParaRPr dirty="0">
              <a:solidFill>
                <a:schemeClr val="tx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tx1"/>
                </a:solidFill>
              </a:rPr>
              <a:t>Calon </a:t>
            </a:r>
            <a:r>
              <a:rPr lang="en-US" dirty="0" err="1">
                <a:solidFill>
                  <a:schemeClr val="tx1"/>
                </a:solidFill>
              </a:rPr>
              <a:t>Pembimbing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 Akhir II	: </a:t>
            </a:r>
            <a:r>
              <a:rPr lang="da-DK" dirty="0">
                <a:solidFill>
                  <a:schemeClr val="tx1"/>
                </a:solidFill>
              </a:rPr>
              <a:t>Iis Afriyanti, S.Kom., M.Sc.</a:t>
            </a:r>
            <a:endParaRPr lang="en-US" dirty="0">
              <a:solidFill>
                <a:schemeClr val="tx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sv-SE" dirty="0">
                <a:solidFill>
                  <a:schemeClr val="tx1"/>
                </a:solidFill>
              </a:rPr>
              <a:t>				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2F8CB4-0C9D-22DF-6F8D-D68A24E7C449}"/>
              </a:ext>
            </a:extLst>
          </p:cNvPr>
          <p:cNvGraphicFramePr>
            <a:graphicFrameLocks noGrp="1"/>
          </p:cNvGraphicFramePr>
          <p:nvPr/>
        </p:nvGraphicFramePr>
        <p:xfrm>
          <a:off x="311700" y="4279315"/>
          <a:ext cx="8520600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1420657997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1544976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14300" indent="0" algn="ctr">
                        <a:buNone/>
                      </a:pPr>
                      <a:r>
                        <a:rPr lang="sv-SE" sz="1600" dirty="0">
                          <a:solidFill>
                            <a:schemeClr val="tx1"/>
                          </a:solidFill>
                        </a:rPr>
                        <a:t>Adila Alfa Krisnadhi, </a:t>
                      </a:r>
                    </a:p>
                    <a:p>
                      <a:pPr marL="114300" indent="0" algn="ctr">
                        <a:buNone/>
                      </a:pPr>
                      <a:r>
                        <a:rPr lang="sv-SE" sz="1600" dirty="0">
                          <a:solidFill>
                            <a:schemeClr val="tx1"/>
                          </a:solidFill>
                        </a:rPr>
                        <a:t>S.Kom., M.Sc., Ph.D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a-DK" sz="1600" dirty="0">
                          <a:solidFill>
                            <a:schemeClr val="tx1"/>
                          </a:solidFill>
                        </a:rPr>
                        <a:t>Iis Afriyanti, S.Kom., M.Sc.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4465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A80C-9FF7-BC42-7FDE-99625A84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Kondisi</a:t>
            </a:r>
            <a:r>
              <a:rPr lang="en-US" dirty="0"/>
              <a:t> data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30F12-734C-26F5-F8F6-68EEE1455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sejarah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kolonialisme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Indonesia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tersebar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institusi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musem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pemerintah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daerah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pemerintah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ataupun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universitas – universitas.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tersebar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institusi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Sejarah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kolonialisme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Indonesia juga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tercatat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arsip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arsip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negara lain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Belanda.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Tersebarnya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– data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menimbulkan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tantangan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mempelajari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mengenai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Sejarah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kolonialisme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Indonesia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kebenaran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konsistensi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data. Hal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memunculkan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tuntutan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menggabungkan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tersebar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841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4BB71-386D-0930-33BE-50C54A684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Knowledge graph (KG)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A563B-1BA7-D03A-5480-F99A01CC8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graph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(KG)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istilah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dipopulerkan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google pada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2012. KG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makna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entitas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menggambarkan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entitas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entitas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Keunggulan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dimiliki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KG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relational database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terletak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fleksibility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33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8200-7591-8841-A62A-061061786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Penggunaan</a:t>
            </a:r>
            <a:r>
              <a:rPr lang="en-US" dirty="0"/>
              <a:t> Knowledge Graph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38C2B-DE3B-4AF6-9FA8-89C7EF41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peningkatan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publikasi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knowledge graph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engineering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periode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2017 – 2022 (Lu Wang et all ., 2023).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Pendefinisian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knowledge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gaph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membuka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kemungkinan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mengaplikasikan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Teknik – Teknik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mutakhir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dataset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4517FD-A64A-7FA8-8C89-25118057EA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6" r="29764"/>
          <a:stretch/>
        </p:blipFill>
        <p:spPr>
          <a:xfrm>
            <a:off x="4795473" y="1242281"/>
            <a:ext cx="3768863" cy="290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4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BF3A-082B-7C9E-373A-3CD2A16E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case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5856F-B9A5-0DA2-00A3-513C7AD9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970593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Salah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penerepan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knowledge graph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Sejarah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Vienna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mencatat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sejarah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Vienna. The Vienna History Wiki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wiki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sejarah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terbesar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dunia. Wiki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dibangun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ahli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juga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kerjasama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Survei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Bernhard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Krabina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40 %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responden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setuju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sekitar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45 %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responden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setuju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kualitas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artikel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disajikan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wiki sangat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52066-7EAE-B6B7-CCC2-2ED512B74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990" y="1118507"/>
            <a:ext cx="3641217" cy="230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2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&amp;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akhir</a:t>
            </a:r>
            <a:endParaRPr dirty="0"/>
          </a:p>
        </p:txBody>
      </p:sp>
      <p:sp>
        <p:nvSpPr>
          <p:cNvPr id="74" name="Google Shape;74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Rumusan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Masalah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Bagaimana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rancangan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ontologi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sesuai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merepresentasikan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sejarah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kolonialisme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Indonesia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menyajikan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knowledge graph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sejarah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kolonialisme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Indonesia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Batasan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sejarah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: Sejarah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kolonialisme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Indonesia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metode pemecahan masalah</a:t>
            </a: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AutoNum type="arabicPeriod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Eksplorasi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difokuskan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terstruktur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285750" indent="-285750">
              <a:spcAft>
                <a:spcPts val="12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Britnanica.com : article (html/xml)</a:t>
            </a:r>
          </a:p>
          <a:p>
            <a:pPr marL="285750" indent="-285750">
              <a:spcAft>
                <a:spcPts val="1200"/>
              </a:spcAft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Wikidata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html</a:t>
            </a:r>
          </a:p>
          <a:p>
            <a:pPr marL="285750" indent="-285750">
              <a:spcAft>
                <a:spcPts val="1200"/>
              </a:spcAft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Dbpedia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html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tokoh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perlawanan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penjajah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456E-52DD-FB3C-F034-F7AED325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BD2DC-3647-404D-9166-18350117E7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2. </a:t>
            </a:r>
            <a:r>
              <a:rPr lang="en-US" dirty="0" err="1"/>
              <a:t>Pendefinisian</a:t>
            </a:r>
            <a:r>
              <a:rPr lang="en-US" dirty="0"/>
              <a:t> </a:t>
            </a:r>
            <a:r>
              <a:rPr lang="en-US" dirty="0" err="1"/>
              <a:t>ontologi</a:t>
            </a:r>
            <a:r>
              <a:rPr lang="en-US" dirty="0"/>
              <a:t> dan </a:t>
            </a:r>
            <a:r>
              <a:rPr lang="en-US" dirty="0" err="1"/>
              <a:t>penggabungan</a:t>
            </a:r>
            <a:r>
              <a:rPr lang="en-US" dirty="0"/>
              <a:t> data</a:t>
            </a:r>
          </a:p>
          <a:p>
            <a:pPr marL="114300" indent="0">
              <a:buNone/>
            </a:pPr>
            <a:r>
              <a:rPr lang="en-US" dirty="0"/>
              <a:t>3. Desain </a:t>
            </a:r>
            <a:r>
              <a:rPr lang="en-US" dirty="0" err="1"/>
              <a:t>aplikasi</a:t>
            </a:r>
            <a:r>
              <a:rPr lang="en-US" dirty="0"/>
              <a:t> : data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, </a:t>
            </a:r>
            <a:r>
              <a:rPr lang="en-US" dirty="0" err="1"/>
              <a:t>organisasi</a:t>
            </a:r>
            <a:r>
              <a:rPr lang="en-US" dirty="0"/>
              <a:t>, </a:t>
            </a:r>
            <a:r>
              <a:rPr lang="en-US" dirty="0" err="1"/>
              <a:t>tokoh</a:t>
            </a:r>
            <a:r>
              <a:rPr lang="en-US" dirty="0"/>
              <a:t>, </a:t>
            </a:r>
            <a:r>
              <a:rPr lang="en-US" dirty="0" err="1"/>
              <a:t>waktu</a:t>
            </a:r>
            <a:r>
              <a:rPr lang="en-US" dirty="0"/>
              <a:t> dan </a:t>
            </a:r>
            <a:r>
              <a:rPr lang="en-US" dirty="0" err="1"/>
              <a:t>lokasi</a:t>
            </a:r>
            <a:r>
              <a:rPr lang="en-US" dirty="0"/>
              <a:t>.</a:t>
            </a:r>
          </a:p>
          <a:p>
            <a:pPr marL="114300" indent="0">
              <a:buNone/>
            </a:pPr>
            <a:r>
              <a:rPr lang="en-US" dirty="0"/>
              <a:t>4.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: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web.</a:t>
            </a:r>
          </a:p>
          <a:p>
            <a:pPr marL="114300" indent="0">
              <a:buNone/>
            </a:pPr>
            <a:r>
              <a:rPr lang="en-US" dirty="0"/>
              <a:t>5.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: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usability testing</a:t>
            </a:r>
          </a:p>
          <a:p>
            <a:pPr>
              <a:buFont typeface="+mj-lt"/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171576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689</Words>
  <Application>Microsoft Office PowerPoint</Application>
  <PresentationFormat>On-screen Show (16:9)</PresentationFormat>
  <Paragraphs>88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Simple Light</vt:lpstr>
      <vt:lpstr>Pengembangan Ontologi Sejarah Kolonialisme Indonesia</vt:lpstr>
      <vt:lpstr>Lembar Pengesahan</vt:lpstr>
      <vt:lpstr>Kondisi data saat ini</vt:lpstr>
      <vt:lpstr>Knowledge graph (KG)</vt:lpstr>
      <vt:lpstr>Penggunaan Knowledge Graph</vt:lpstr>
      <vt:lpstr>Use case</vt:lpstr>
      <vt:lpstr>rumusan masalah &amp; tujuan tugas akhir</vt:lpstr>
      <vt:lpstr>metode pemecahan masalah</vt:lpstr>
      <vt:lpstr>Metode pemecahan masalah</vt:lpstr>
      <vt:lpstr>Rencana Kegiatan dan Waktu Pelaksanaan </vt:lpstr>
      <vt:lpstr>daftar 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&lt;judul proposal&gt;</dc:title>
  <dc:creator>Indra Budi</dc:creator>
  <cp:lastModifiedBy>richie Ferdinand</cp:lastModifiedBy>
  <cp:revision>7</cp:revision>
  <dcterms:modified xsi:type="dcterms:W3CDTF">2024-01-21T12:59:17Z</dcterms:modified>
</cp:coreProperties>
</file>