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64" r:id="rId6"/>
    <p:sldId id="259" r:id="rId7"/>
    <p:sldId id="260" r:id="rId8"/>
    <p:sldId id="261" r:id="rId9"/>
    <p:sldId id="262"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BE1B6-6B50-4880-BBEF-7FC2622702BD}">
  <a:tblStyle styleId="{0F2BE1B6-6B50-4880-BBEF-7FC2622702BD}"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6EACFB-39F5-4146-9112-6C40C125BCAE}" styleName="Table_1">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60"/>
  </p:normalViewPr>
  <p:slideViewPr>
    <p:cSldViewPr snapToGrid="0">
      <p:cViewPr varScale="1">
        <p:scale>
          <a:sx n="84" d="100"/>
          <a:sy n="84" d="100"/>
        </p:scale>
        <p:origin x="74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5d49ddff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65d49ddff8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5d49ddff8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g265d49ddff8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5d49ddff8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65d49ddff8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5d49ddff8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5d49ddff8_1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56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5d49ddff8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5d49ddff8_1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5d49ddff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65d49ddff8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5d49ddff8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5d49ddff8_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5d49ddff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265d49ddff8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5f8480a9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5f8480a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hyperlink" Target="https://blazegraph.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graphdb.ontotext.com/documentation/10.0/index.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109992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2400" dirty="0"/>
              <a:t>Optimasi Manajemen Kurikulum Perguruan Tinggi melalui Sistem Terintegrasi Berbasis Graph Database dengan Pendekatan RDF</a:t>
            </a:r>
            <a:endParaRPr sz="2400" dirty="0"/>
          </a:p>
        </p:txBody>
      </p:sp>
      <p:sp>
        <p:nvSpPr>
          <p:cNvPr id="100" name="Google Shape;100;p25"/>
          <p:cNvSpPr txBox="1">
            <a:spLocks noGrp="1"/>
          </p:cNvSpPr>
          <p:nvPr>
            <p:ph type="subTitle" idx="1"/>
          </p:nvPr>
        </p:nvSpPr>
        <p:spPr>
          <a:xfrm>
            <a:off x="311700" y="2254103"/>
            <a:ext cx="8520600" cy="1044902"/>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5091"/>
              <a:buNone/>
            </a:pPr>
            <a:r>
              <a:rPr lang="en" dirty="0"/>
              <a:t>Markus Leonard Wijaya - 2006473913</a:t>
            </a:r>
            <a:endParaRPr dirty="0"/>
          </a:p>
          <a:p>
            <a:pPr marL="0" lvl="0" indent="0" algn="ctr" rtl="0">
              <a:lnSpc>
                <a:spcPct val="100000"/>
              </a:lnSpc>
              <a:spcBef>
                <a:spcPts val="0"/>
              </a:spcBef>
              <a:spcAft>
                <a:spcPts val="0"/>
              </a:spcAft>
              <a:buSzPts val="5091"/>
              <a:buNone/>
            </a:pPr>
            <a:endParaRPr dirty="0"/>
          </a:p>
        </p:txBody>
      </p:sp>
      <p:sp>
        <p:nvSpPr>
          <p:cNvPr id="101" name="Google Shape;101;p25"/>
          <p:cNvSpPr txBox="1"/>
          <p:nvPr/>
        </p:nvSpPr>
        <p:spPr>
          <a:xfrm>
            <a:off x="565273" y="4031675"/>
            <a:ext cx="7919400"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Sumber Ide TA		: </a:t>
            </a:r>
            <a:r>
              <a:rPr lang="en" dirty="0"/>
              <a:t>Dosen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D" sz="1400" b="0" i="0" u="none" strike="noStrike" cap="none" dirty="0">
                <a:solidFill>
                  <a:srgbClr val="000000"/>
                </a:solidFill>
                <a:latin typeface="Arial"/>
                <a:ea typeface="Arial"/>
                <a:cs typeface="Arial"/>
                <a:sym typeface="Arial"/>
              </a:rPr>
              <a:t>Nama Calon </a:t>
            </a:r>
            <a:r>
              <a:rPr lang="en-ID" sz="1400" b="0" i="0" u="none" strike="noStrike" cap="none" dirty="0" err="1">
                <a:solidFill>
                  <a:srgbClr val="000000"/>
                </a:solidFill>
                <a:latin typeface="Arial"/>
                <a:ea typeface="Arial"/>
                <a:cs typeface="Arial"/>
                <a:sym typeface="Arial"/>
              </a:rPr>
              <a:t>Pembimbing</a:t>
            </a:r>
            <a:r>
              <a:rPr lang="en-ID" sz="1400" b="0" i="0" u="none" strike="noStrike" cap="none" dirty="0">
                <a:solidFill>
                  <a:srgbClr val="000000"/>
                </a:solidFill>
                <a:latin typeface="Arial"/>
                <a:ea typeface="Arial"/>
                <a:cs typeface="Arial"/>
                <a:sym typeface="Arial"/>
              </a:rPr>
              <a:t>	: </a:t>
            </a:r>
            <a:r>
              <a:rPr lang="en-ID" dirty="0" err="1"/>
              <a:t>Iis</a:t>
            </a:r>
            <a:r>
              <a:rPr lang="en-ID" dirty="0"/>
              <a:t> </a:t>
            </a:r>
            <a:r>
              <a:rPr lang="en-ID" dirty="0" err="1"/>
              <a:t>Afriyanti</a:t>
            </a:r>
            <a:r>
              <a:rPr lang="en-ID" dirty="0"/>
              <a:t>, </a:t>
            </a:r>
            <a:r>
              <a:rPr lang="en-ID" dirty="0" err="1"/>
              <a:t>S.Kom</a:t>
            </a:r>
            <a:r>
              <a:rPr lang="en-ID" dirty="0"/>
              <a:t>., M.Sc. dan Siti Aminah, </a:t>
            </a:r>
            <a:r>
              <a:rPr lang="en-ID" dirty="0" err="1"/>
              <a:t>S.Kom</a:t>
            </a:r>
            <a:r>
              <a:rPr lang="en-ID" dirty="0"/>
              <a:t>., </a:t>
            </a:r>
            <a:r>
              <a:rPr lang="en-ID" dirty="0" err="1"/>
              <a:t>M.Kom</a:t>
            </a:r>
            <a:r>
              <a:rPr lang="en-ID" dirty="0"/>
              <a:t>.</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Lab Penelitian		: </a:t>
            </a:r>
            <a:r>
              <a:rPr lang="en" dirty="0">
                <a:solidFill>
                  <a:schemeClr val="dk1"/>
                </a:solidFill>
              </a:rPr>
              <a:t>Reliable Software Engineering (RSE) Laboratory Fasilkom UI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220900"/>
            <a:ext cx="8520600" cy="1076272"/>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
              <a:t>Lembar Pengesahan</a:t>
            </a:r>
            <a:endParaRPr/>
          </a:p>
        </p:txBody>
      </p:sp>
      <p:sp>
        <p:nvSpPr>
          <p:cNvPr id="107" name="Google Shape;10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r>
              <a:rPr lang="en" dirty="0"/>
              <a:t>1. Markus Leonard Wijaya/2006473913/085695775070/144</a:t>
            </a:r>
            <a:endParaRPr dirty="0"/>
          </a:p>
          <a:p>
            <a:pPr marL="11430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r>
              <a:rPr lang="en" dirty="0"/>
              <a:t>Calon Pembimbing Tugas Akhir I	: Iis Afriyanti, S.Kom., M.Sc.</a:t>
            </a:r>
            <a:endParaRPr dirty="0"/>
          </a:p>
          <a:p>
            <a:pPr marL="114300" lvl="0" indent="0" algn="l" rtl="0">
              <a:lnSpc>
                <a:spcPct val="115000"/>
              </a:lnSpc>
              <a:spcBef>
                <a:spcPts val="0"/>
              </a:spcBef>
              <a:spcAft>
                <a:spcPts val="0"/>
              </a:spcAft>
              <a:buSzPts val="1800"/>
              <a:buNone/>
            </a:pPr>
            <a:r>
              <a:rPr lang="en" dirty="0"/>
              <a:t>Calon Pembimbing Tugas Akhir II	: </a:t>
            </a:r>
            <a:r>
              <a:rPr lang="en-ID" dirty="0"/>
              <a:t>Siti Aminah, </a:t>
            </a:r>
            <a:r>
              <a:rPr lang="en-ID" dirty="0" err="1"/>
              <a:t>S.Kom</a:t>
            </a:r>
            <a:r>
              <a:rPr lang="en-ID" dirty="0"/>
              <a:t>., </a:t>
            </a:r>
            <a:r>
              <a:rPr lang="en-ID" dirty="0" err="1"/>
              <a:t>M.Kom</a:t>
            </a:r>
            <a:r>
              <a:rPr lang="en-ID" dirty="0"/>
              <a:t>.</a:t>
            </a:r>
            <a:endParaRPr dirty="0"/>
          </a:p>
        </p:txBody>
      </p:sp>
      <p:graphicFrame>
        <p:nvGraphicFramePr>
          <p:cNvPr id="108" name="Google Shape;108;p26"/>
          <p:cNvGraphicFramePr/>
          <p:nvPr>
            <p:extLst>
              <p:ext uri="{D42A27DB-BD31-4B8C-83A1-F6EECF244321}">
                <p14:modId xmlns:p14="http://schemas.microsoft.com/office/powerpoint/2010/main" val="2763993036"/>
              </p:ext>
            </p:extLst>
          </p:nvPr>
        </p:nvGraphicFramePr>
        <p:xfrm>
          <a:off x="311700" y="4279315"/>
          <a:ext cx="8520600" cy="579130"/>
        </p:xfrm>
        <a:graphic>
          <a:graphicData uri="http://schemas.openxmlformats.org/drawingml/2006/table">
            <a:tbl>
              <a:tblPr firstRow="1" bandRow="1">
                <a:noFill/>
                <a:tableStyleId>{0F2BE1B6-6B50-4880-BBEF-7FC2622702BD}</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70850">
                <a:tc>
                  <a:txBody>
                    <a:bodyPr/>
                    <a:lstStyle/>
                    <a:p>
                      <a:pPr marL="114300" marR="0" lvl="0" indent="0" algn="ctr" rtl="0">
                        <a:lnSpc>
                          <a:spcPct val="100000"/>
                        </a:lnSpc>
                        <a:spcBef>
                          <a:spcPts val="0"/>
                        </a:spcBef>
                        <a:spcAft>
                          <a:spcPts val="0"/>
                        </a:spcAft>
                        <a:buClr>
                          <a:srgbClr val="000000"/>
                        </a:buClr>
                        <a:buSzPts val="1600"/>
                        <a:buFont typeface="Arial"/>
                        <a:buNone/>
                      </a:pPr>
                      <a:r>
                        <a:rPr lang="en-ID" sz="1600" dirty="0"/>
                        <a:t>Siti Aminah, </a:t>
                      </a:r>
                      <a:r>
                        <a:rPr lang="en-ID" sz="1600" dirty="0" err="1"/>
                        <a:t>S.Kom</a:t>
                      </a:r>
                      <a:r>
                        <a:rPr lang="en-ID" sz="1600" dirty="0"/>
                        <a:t>., </a:t>
                      </a:r>
                      <a:r>
                        <a:rPr lang="en-ID" sz="1600" dirty="0" err="1"/>
                        <a:t>M.Kom</a:t>
                      </a:r>
                      <a:r>
                        <a:rPr lang="en-ID" sz="1600" dirty="0"/>
                        <a:t>.</a:t>
                      </a:r>
                      <a:endParaRPr sz="16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Iis Afriyanti, S.Kom., M.Sc.</a:t>
                      </a:r>
                      <a:endParaRPr sz="1600" u="none" strike="noStrike" cap="none" dirty="0">
                        <a:solidFill>
                          <a:srgbClr val="000000"/>
                        </a:solidFill>
                      </a:endParaRPr>
                    </a:p>
                    <a:p>
                      <a:pPr marL="0" marR="0" lvl="0" indent="0" algn="l" rtl="0">
                        <a:lnSpc>
                          <a:spcPct val="100000"/>
                        </a:lnSpc>
                        <a:spcBef>
                          <a:spcPts val="0"/>
                        </a:spcBef>
                        <a:spcAft>
                          <a:spcPts val="0"/>
                        </a:spcAft>
                        <a:buNone/>
                      </a:pPr>
                      <a:endParaRPr sz="16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latar belakang masalah </a:t>
            </a:r>
            <a:endParaRPr/>
          </a:p>
        </p:txBody>
      </p:sp>
      <p:sp>
        <p:nvSpPr>
          <p:cNvPr id="114" name="Google Shape;1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ID" sz="1700" dirty="0" err="1">
                <a:solidFill>
                  <a:schemeClr val="dk1"/>
                </a:solidFill>
              </a:rPr>
              <a:t>Dalam</a:t>
            </a:r>
            <a:r>
              <a:rPr lang="en-ID" sz="1700" dirty="0">
                <a:solidFill>
                  <a:schemeClr val="dk1"/>
                </a:solidFill>
              </a:rPr>
              <a:t> </a:t>
            </a:r>
            <a:r>
              <a:rPr lang="en-ID" sz="1700" dirty="0" err="1">
                <a:solidFill>
                  <a:schemeClr val="dk1"/>
                </a:solidFill>
              </a:rPr>
              <a:t>konteks</a:t>
            </a:r>
            <a:r>
              <a:rPr lang="en-ID" sz="1700" dirty="0">
                <a:solidFill>
                  <a:schemeClr val="dk1"/>
                </a:solidFill>
              </a:rPr>
              <a:t> </a:t>
            </a:r>
            <a:r>
              <a:rPr lang="en-ID" sz="1700" dirty="0" err="1">
                <a:solidFill>
                  <a:schemeClr val="dk1"/>
                </a:solidFill>
              </a:rPr>
              <a:t>pendidikan</a:t>
            </a:r>
            <a:r>
              <a:rPr lang="en-ID" sz="1700" dirty="0">
                <a:solidFill>
                  <a:schemeClr val="dk1"/>
                </a:solidFill>
              </a:rPr>
              <a:t> </a:t>
            </a:r>
            <a:r>
              <a:rPr lang="en-ID" sz="1700" dirty="0" err="1">
                <a:solidFill>
                  <a:schemeClr val="dk1"/>
                </a:solidFill>
              </a:rPr>
              <a:t>tinggi</a:t>
            </a:r>
            <a:r>
              <a:rPr lang="en-ID" sz="1700" dirty="0">
                <a:solidFill>
                  <a:schemeClr val="dk1"/>
                </a:solidFill>
              </a:rPr>
              <a:t>, </a:t>
            </a:r>
            <a:r>
              <a:rPr lang="en-ID" sz="1700" dirty="0" err="1">
                <a:solidFill>
                  <a:schemeClr val="dk1"/>
                </a:solidFill>
              </a:rPr>
              <a:t>pengembangan</a:t>
            </a:r>
            <a:r>
              <a:rPr lang="en-ID" sz="1700" dirty="0">
                <a:solidFill>
                  <a:schemeClr val="dk1"/>
                </a:solidFill>
              </a:rPr>
              <a:t> dan </a:t>
            </a:r>
            <a:r>
              <a:rPr lang="en-ID" sz="1700" dirty="0" err="1">
                <a:solidFill>
                  <a:schemeClr val="dk1"/>
                </a:solidFill>
              </a:rPr>
              <a:t>pengelolaan</a:t>
            </a:r>
            <a:r>
              <a:rPr lang="en-ID" sz="1700" dirty="0">
                <a:solidFill>
                  <a:schemeClr val="dk1"/>
                </a:solidFill>
              </a:rPr>
              <a:t> </a:t>
            </a:r>
            <a:r>
              <a:rPr lang="en-ID" sz="1700" dirty="0" err="1">
                <a:solidFill>
                  <a:schemeClr val="dk1"/>
                </a:solidFill>
              </a:rPr>
              <a:t>kurikulum</a:t>
            </a:r>
            <a:r>
              <a:rPr lang="en-ID" sz="1700" dirty="0">
                <a:solidFill>
                  <a:schemeClr val="dk1"/>
                </a:solidFill>
              </a:rPr>
              <a:t> </a:t>
            </a:r>
            <a:r>
              <a:rPr lang="en-ID" sz="1700" dirty="0" err="1">
                <a:solidFill>
                  <a:schemeClr val="dk1"/>
                </a:solidFill>
              </a:rPr>
              <a:t>masih</a:t>
            </a:r>
            <a:r>
              <a:rPr lang="en-ID" sz="1700" dirty="0">
                <a:solidFill>
                  <a:schemeClr val="dk1"/>
                </a:solidFill>
              </a:rPr>
              <a:t> </a:t>
            </a:r>
            <a:r>
              <a:rPr lang="en-ID" sz="1700" dirty="0" err="1">
                <a:solidFill>
                  <a:schemeClr val="dk1"/>
                </a:solidFill>
              </a:rPr>
              <a:t>banyak</a:t>
            </a:r>
            <a:r>
              <a:rPr lang="en-ID" sz="1700" dirty="0">
                <a:solidFill>
                  <a:schemeClr val="dk1"/>
                </a:solidFill>
              </a:rPr>
              <a:t> </a:t>
            </a:r>
            <a:r>
              <a:rPr lang="en-ID" sz="1700" dirty="0" err="1">
                <a:solidFill>
                  <a:schemeClr val="dk1"/>
                </a:solidFill>
              </a:rPr>
              <a:t>dilakukan</a:t>
            </a:r>
            <a:r>
              <a:rPr lang="en-ID" sz="1700" dirty="0">
                <a:solidFill>
                  <a:schemeClr val="dk1"/>
                </a:solidFill>
              </a:rPr>
              <a:t> </a:t>
            </a:r>
            <a:r>
              <a:rPr lang="en-ID" sz="1700" dirty="0" err="1">
                <a:solidFill>
                  <a:schemeClr val="dk1"/>
                </a:solidFill>
              </a:rPr>
              <a:t>secara</a:t>
            </a:r>
            <a:r>
              <a:rPr lang="en-ID" sz="1700" dirty="0">
                <a:solidFill>
                  <a:schemeClr val="dk1"/>
                </a:solidFill>
              </a:rPr>
              <a:t> manual </a:t>
            </a:r>
            <a:r>
              <a:rPr lang="en-ID" sz="1700" dirty="0" err="1">
                <a:solidFill>
                  <a:schemeClr val="dk1"/>
                </a:solidFill>
              </a:rPr>
              <a:t>dengan</a:t>
            </a:r>
            <a:r>
              <a:rPr lang="en-ID" sz="1700" dirty="0">
                <a:solidFill>
                  <a:schemeClr val="dk1"/>
                </a:solidFill>
              </a:rPr>
              <a:t> </a:t>
            </a:r>
            <a:r>
              <a:rPr lang="en-ID" sz="1700" dirty="0" err="1">
                <a:solidFill>
                  <a:schemeClr val="dk1"/>
                </a:solidFill>
              </a:rPr>
              <a:t>dokumen</a:t>
            </a:r>
            <a:r>
              <a:rPr lang="en-ID" sz="1700" dirty="0">
                <a:solidFill>
                  <a:schemeClr val="dk1"/>
                </a:solidFill>
              </a:rPr>
              <a:t> </a:t>
            </a:r>
            <a:r>
              <a:rPr lang="en-ID" sz="1700" dirty="0" err="1">
                <a:solidFill>
                  <a:schemeClr val="dk1"/>
                </a:solidFill>
              </a:rPr>
              <a:t>teks</a:t>
            </a:r>
            <a:r>
              <a:rPr lang="en-ID" sz="1700" dirty="0">
                <a:solidFill>
                  <a:schemeClr val="dk1"/>
                </a:solidFill>
              </a:rPr>
              <a:t>. </a:t>
            </a:r>
            <a:r>
              <a:rPr lang="en-ID" sz="1700" dirty="0" err="1">
                <a:solidFill>
                  <a:schemeClr val="dk1"/>
                </a:solidFill>
              </a:rPr>
              <a:t>Kendala</a:t>
            </a:r>
            <a:r>
              <a:rPr lang="en-ID" sz="1700" dirty="0">
                <a:solidFill>
                  <a:schemeClr val="dk1"/>
                </a:solidFill>
              </a:rPr>
              <a:t> </a:t>
            </a:r>
            <a:r>
              <a:rPr lang="en-ID" sz="1700" dirty="0" err="1">
                <a:solidFill>
                  <a:schemeClr val="dk1"/>
                </a:solidFill>
              </a:rPr>
              <a:t>ini</a:t>
            </a:r>
            <a:r>
              <a:rPr lang="en-ID" sz="1700" dirty="0">
                <a:solidFill>
                  <a:schemeClr val="dk1"/>
                </a:solidFill>
              </a:rPr>
              <a:t> </a:t>
            </a:r>
            <a:r>
              <a:rPr lang="en-ID" sz="1700" dirty="0" err="1">
                <a:solidFill>
                  <a:schemeClr val="dk1"/>
                </a:solidFill>
              </a:rPr>
              <a:t>menyebabkan</a:t>
            </a:r>
            <a:r>
              <a:rPr lang="en-ID" sz="1700" dirty="0">
                <a:solidFill>
                  <a:schemeClr val="dk1"/>
                </a:solidFill>
              </a:rPr>
              <a:t> </a:t>
            </a:r>
            <a:r>
              <a:rPr lang="en-ID" sz="1700" dirty="0" err="1">
                <a:solidFill>
                  <a:schemeClr val="dk1"/>
                </a:solidFill>
              </a:rPr>
              <a:t>kurikulum</a:t>
            </a:r>
            <a:r>
              <a:rPr lang="en-ID" sz="1700" dirty="0">
                <a:solidFill>
                  <a:schemeClr val="dk1"/>
                </a:solidFill>
              </a:rPr>
              <a:t> </a:t>
            </a:r>
            <a:r>
              <a:rPr lang="en-ID" sz="1700" dirty="0" err="1">
                <a:solidFill>
                  <a:schemeClr val="dk1"/>
                </a:solidFill>
              </a:rPr>
              <a:t>sulit</a:t>
            </a:r>
            <a:r>
              <a:rPr lang="en-ID" sz="1700" dirty="0">
                <a:solidFill>
                  <a:schemeClr val="dk1"/>
                </a:solidFill>
              </a:rPr>
              <a:t> </a:t>
            </a:r>
            <a:r>
              <a:rPr lang="en-ID" sz="1700" dirty="0" err="1">
                <a:solidFill>
                  <a:schemeClr val="dk1"/>
                </a:solidFill>
              </a:rPr>
              <a:t>beradaptasi</a:t>
            </a:r>
            <a:r>
              <a:rPr lang="en-ID" sz="1700" dirty="0">
                <a:solidFill>
                  <a:schemeClr val="dk1"/>
                </a:solidFill>
              </a:rPr>
              <a:t> </a:t>
            </a:r>
            <a:r>
              <a:rPr lang="en-ID" sz="1700" dirty="0" err="1">
                <a:solidFill>
                  <a:schemeClr val="dk1"/>
                </a:solidFill>
              </a:rPr>
              <a:t>dengan</a:t>
            </a:r>
            <a:r>
              <a:rPr lang="en-ID" sz="1700" dirty="0">
                <a:solidFill>
                  <a:schemeClr val="dk1"/>
                </a:solidFill>
              </a:rPr>
              <a:t> </a:t>
            </a:r>
            <a:r>
              <a:rPr lang="en-ID" sz="1700" dirty="0" err="1">
                <a:solidFill>
                  <a:schemeClr val="dk1"/>
                </a:solidFill>
              </a:rPr>
              <a:t>cepat</a:t>
            </a:r>
            <a:r>
              <a:rPr lang="en-ID" sz="1700" dirty="0">
                <a:solidFill>
                  <a:schemeClr val="dk1"/>
                </a:solidFill>
              </a:rPr>
              <a:t> </a:t>
            </a:r>
            <a:r>
              <a:rPr lang="en-ID" sz="1700" dirty="0" err="1">
                <a:solidFill>
                  <a:schemeClr val="dk1"/>
                </a:solidFill>
              </a:rPr>
              <a:t>terhadap</a:t>
            </a:r>
            <a:r>
              <a:rPr lang="en-ID" sz="1700" dirty="0">
                <a:solidFill>
                  <a:schemeClr val="dk1"/>
                </a:solidFill>
              </a:rPr>
              <a:t> </a:t>
            </a:r>
            <a:r>
              <a:rPr lang="en-ID" sz="1700" dirty="0" err="1">
                <a:solidFill>
                  <a:schemeClr val="dk1"/>
                </a:solidFill>
              </a:rPr>
              <a:t>perubahan</a:t>
            </a:r>
            <a:r>
              <a:rPr lang="en-ID" sz="1700" dirty="0">
                <a:solidFill>
                  <a:schemeClr val="dk1"/>
                </a:solidFill>
              </a:rPr>
              <a:t> </a:t>
            </a:r>
            <a:r>
              <a:rPr lang="en-ID" sz="1700" dirty="0" err="1">
                <a:solidFill>
                  <a:schemeClr val="dk1"/>
                </a:solidFill>
              </a:rPr>
              <a:t>industri</a:t>
            </a:r>
            <a:r>
              <a:rPr lang="en-ID" sz="1700" dirty="0">
                <a:solidFill>
                  <a:schemeClr val="dk1"/>
                </a:solidFill>
              </a:rPr>
              <a:t> dan </a:t>
            </a:r>
            <a:r>
              <a:rPr lang="en-ID" sz="1700" dirty="0" err="1">
                <a:solidFill>
                  <a:schemeClr val="dk1"/>
                </a:solidFill>
              </a:rPr>
              <a:t>sulit</a:t>
            </a:r>
            <a:r>
              <a:rPr lang="en-ID" sz="1700" dirty="0">
                <a:solidFill>
                  <a:schemeClr val="dk1"/>
                </a:solidFill>
              </a:rPr>
              <a:t> </a:t>
            </a:r>
            <a:r>
              <a:rPr lang="en-ID" sz="1700" dirty="0" err="1">
                <a:solidFill>
                  <a:schemeClr val="dk1"/>
                </a:solidFill>
              </a:rPr>
              <a:t>dilacak</a:t>
            </a:r>
            <a:r>
              <a:rPr lang="en-ID" sz="1700" dirty="0">
                <a:solidFill>
                  <a:schemeClr val="dk1"/>
                </a:solidFill>
              </a:rPr>
              <a:t>. Oleh </a:t>
            </a:r>
            <a:r>
              <a:rPr lang="en-ID" sz="1700" dirty="0" err="1">
                <a:solidFill>
                  <a:schemeClr val="dk1"/>
                </a:solidFill>
              </a:rPr>
              <a:t>karena</a:t>
            </a:r>
            <a:r>
              <a:rPr lang="en-ID" sz="1700" dirty="0">
                <a:solidFill>
                  <a:schemeClr val="dk1"/>
                </a:solidFill>
              </a:rPr>
              <a:t> </a:t>
            </a:r>
            <a:r>
              <a:rPr lang="en-ID" sz="1700" dirty="0" err="1">
                <a:solidFill>
                  <a:schemeClr val="dk1"/>
                </a:solidFill>
              </a:rPr>
              <a:t>itu</a:t>
            </a:r>
            <a:r>
              <a:rPr lang="en-ID" sz="1700" dirty="0">
                <a:solidFill>
                  <a:schemeClr val="dk1"/>
                </a:solidFill>
              </a:rPr>
              <a:t>, </a:t>
            </a:r>
            <a:r>
              <a:rPr lang="en-ID" sz="1700" dirty="0" err="1">
                <a:solidFill>
                  <a:schemeClr val="dk1"/>
                </a:solidFill>
              </a:rPr>
              <a:t>perlu</a:t>
            </a:r>
            <a:r>
              <a:rPr lang="en-ID" sz="1700" dirty="0">
                <a:solidFill>
                  <a:schemeClr val="dk1"/>
                </a:solidFill>
              </a:rPr>
              <a:t> </a:t>
            </a:r>
            <a:r>
              <a:rPr lang="en-ID" sz="1700" dirty="0" err="1">
                <a:solidFill>
                  <a:schemeClr val="dk1"/>
                </a:solidFill>
              </a:rPr>
              <a:t>pengembangan</a:t>
            </a:r>
            <a:r>
              <a:rPr lang="en-ID" sz="1700" dirty="0">
                <a:solidFill>
                  <a:schemeClr val="dk1"/>
                </a:solidFill>
              </a:rPr>
              <a:t> </a:t>
            </a:r>
            <a:r>
              <a:rPr lang="en-ID" sz="1700" dirty="0" err="1">
                <a:solidFill>
                  <a:schemeClr val="dk1"/>
                </a:solidFill>
              </a:rPr>
              <a:t>antarmuka</a:t>
            </a:r>
            <a:r>
              <a:rPr lang="en-ID" sz="1700" dirty="0">
                <a:solidFill>
                  <a:schemeClr val="dk1"/>
                </a:solidFill>
              </a:rPr>
              <a:t> yang </a:t>
            </a:r>
            <a:r>
              <a:rPr lang="en-ID" sz="1700" dirty="0" err="1">
                <a:solidFill>
                  <a:schemeClr val="dk1"/>
                </a:solidFill>
              </a:rPr>
              <a:t>memudahkan</a:t>
            </a:r>
            <a:r>
              <a:rPr lang="en-ID" sz="1700" dirty="0">
                <a:solidFill>
                  <a:schemeClr val="dk1"/>
                </a:solidFill>
              </a:rPr>
              <a:t> </a:t>
            </a:r>
            <a:r>
              <a:rPr lang="en-ID" sz="1700" dirty="0" err="1">
                <a:solidFill>
                  <a:schemeClr val="dk1"/>
                </a:solidFill>
              </a:rPr>
              <a:t>Kaprodi</a:t>
            </a:r>
            <a:r>
              <a:rPr lang="en-ID" sz="1700" dirty="0">
                <a:solidFill>
                  <a:schemeClr val="dk1"/>
                </a:solidFill>
              </a:rPr>
              <a:t> </a:t>
            </a:r>
            <a:r>
              <a:rPr lang="en-ID" sz="1700" dirty="0" err="1">
                <a:solidFill>
                  <a:schemeClr val="dk1"/>
                </a:solidFill>
              </a:rPr>
              <a:t>dalam</a:t>
            </a:r>
            <a:r>
              <a:rPr lang="en-ID" sz="1700" dirty="0">
                <a:solidFill>
                  <a:schemeClr val="dk1"/>
                </a:solidFill>
              </a:rPr>
              <a:t> </a:t>
            </a:r>
            <a:r>
              <a:rPr lang="en-ID" sz="1700" dirty="0" err="1">
                <a:solidFill>
                  <a:schemeClr val="dk1"/>
                </a:solidFill>
              </a:rPr>
              <a:t>memasukkan</a:t>
            </a:r>
            <a:r>
              <a:rPr lang="en-ID" sz="1700" dirty="0">
                <a:solidFill>
                  <a:schemeClr val="dk1"/>
                </a:solidFill>
              </a:rPr>
              <a:t> data </a:t>
            </a:r>
            <a:r>
              <a:rPr lang="en-ID" sz="1700" dirty="0" err="1">
                <a:solidFill>
                  <a:schemeClr val="dk1"/>
                </a:solidFill>
              </a:rPr>
              <a:t>kurikulum</a:t>
            </a:r>
            <a:r>
              <a:rPr lang="en-ID" sz="1700" dirty="0">
                <a:solidFill>
                  <a:schemeClr val="dk1"/>
                </a:solidFill>
              </a:rPr>
              <a:t> dan </a:t>
            </a:r>
            <a:r>
              <a:rPr lang="en-ID" sz="1700" dirty="0" err="1">
                <a:solidFill>
                  <a:schemeClr val="dk1"/>
                </a:solidFill>
              </a:rPr>
              <a:t>menghubungkannya</a:t>
            </a:r>
            <a:r>
              <a:rPr lang="en-ID" sz="1700" dirty="0">
                <a:solidFill>
                  <a:schemeClr val="dk1"/>
                </a:solidFill>
              </a:rPr>
              <a:t> </a:t>
            </a:r>
            <a:r>
              <a:rPr lang="en-ID" sz="1700" dirty="0" err="1">
                <a:solidFill>
                  <a:schemeClr val="dk1"/>
                </a:solidFill>
              </a:rPr>
              <a:t>dengan</a:t>
            </a:r>
            <a:r>
              <a:rPr lang="en-ID" sz="1700" dirty="0">
                <a:solidFill>
                  <a:schemeClr val="dk1"/>
                </a:solidFill>
              </a:rPr>
              <a:t> </a:t>
            </a:r>
            <a:r>
              <a:rPr lang="en-ID" sz="1700" dirty="0" err="1">
                <a:solidFill>
                  <a:schemeClr val="dk1"/>
                </a:solidFill>
              </a:rPr>
              <a:t>ontologi</a:t>
            </a:r>
            <a:r>
              <a:rPr lang="en-ID" sz="1700" dirty="0">
                <a:solidFill>
                  <a:schemeClr val="dk1"/>
                </a:solidFill>
              </a:rPr>
              <a:t> </a:t>
            </a:r>
            <a:r>
              <a:rPr lang="en-ID" sz="1700" dirty="0" err="1">
                <a:solidFill>
                  <a:schemeClr val="dk1"/>
                </a:solidFill>
              </a:rPr>
              <a:t>berbasis</a:t>
            </a:r>
            <a:r>
              <a:rPr lang="en-ID" sz="1700" dirty="0">
                <a:solidFill>
                  <a:schemeClr val="dk1"/>
                </a:solidFill>
              </a:rPr>
              <a:t> </a:t>
            </a:r>
            <a:r>
              <a:rPr lang="en-ID" sz="1700" i="1" dirty="0">
                <a:solidFill>
                  <a:schemeClr val="dk1"/>
                </a:solidFill>
              </a:rPr>
              <a:t>knowledge graph </a:t>
            </a:r>
            <a:r>
              <a:rPr lang="en-ID" sz="1700" dirty="0">
                <a:solidFill>
                  <a:schemeClr val="dk1"/>
                </a:solidFill>
              </a:rPr>
              <a:t>yang </a:t>
            </a:r>
            <a:r>
              <a:rPr lang="en-ID" sz="1700" dirty="0" err="1">
                <a:solidFill>
                  <a:schemeClr val="dk1"/>
                </a:solidFill>
              </a:rPr>
              <a:t>sudah</a:t>
            </a:r>
            <a:r>
              <a:rPr lang="en-ID" sz="1700" dirty="0">
                <a:solidFill>
                  <a:schemeClr val="dk1"/>
                </a:solidFill>
              </a:rPr>
              <a:t> </a:t>
            </a:r>
            <a:r>
              <a:rPr lang="en-ID" sz="1700" dirty="0" err="1">
                <a:solidFill>
                  <a:schemeClr val="dk1"/>
                </a:solidFill>
              </a:rPr>
              <a:t>ada</a:t>
            </a:r>
            <a:r>
              <a:rPr lang="en-ID" sz="1700" dirty="0">
                <a:solidFill>
                  <a:schemeClr val="dk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Rumusan Masalah</a:t>
            </a:r>
            <a:endParaRPr dirty="0"/>
          </a:p>
        </p:txBody>
      </p:sp>
      <p:sp>
        <p:nvSpPr>
          <p:cNvPr id="120" name="Google Shape;120;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l">
              <a:buFont typeface="+mj-lt"/>
              <a:buAutoNum type="arabicPeriod"/>
            </a:pPr>
            <a:r>
              <a:rPr lang="en-ID" b="0" i="0" dirty="0" err="1">
                <a:solidFill>
                  <a:schemeClr val="tx1"/>
                </a:solidFill>
                <a:effectLst/>
                <a:latin typeface="+mj-lt"/>
              </a:rPr>
              <a:t>Bagaimana</a:t>
            </a:r>
            <a:r>
              <a:rPr lang="en-ID" b="0" i="0" dirty="0">
                <a:solidFill>
                  <a:schemeClr val="tx1"/>
                </a:solidFill>
                <a:effectLst/>
                <a:latin typeface="+mj-lt"/>
              </a:rPr>
              <a:t> </a:t>
            </a:r>
            <a:r>
              <a:rPr lang="en-ID" b="0" i="0" dirty="0" err="1">
                <a:solidFill>
                  <a:schemeClr val="tx1"/>
                </a:solidFill>
                <a:effectLst/>
                <a:latin typeface="+mj-lt"/>
              </a:rPr>
              <a:t>merancang</a:t>
            </a:r>
            <a:r>
              <a:rPr lang="en-ID" b="0" i="0" dirty="0">
                <a:solidFill>
                  <a:schemeClr val="tx1"/>
                </a:solidFill>
                <a:effectLst/>
                <a:latin typeface="+mj-lt"/>
              </a:rPr>
              <a:t> </a:t>
            </a:r>
            <a:r>
              <a:rPr lang="en-ID" b="0" i="0" dirty="0" err="1">
                <a:solidFill>
                  <a:schemeClr val="tx1"/>
                </a:solidFill>
                <a:effectLst/>
                <a:latin typeface="+mj-lt"/>
              </a:rPr>
              <a:t>sebuah</a:t>
            </a:r>
            <a:r>
              <a:rPr lang="en-ID" b="0" i="0" dirty="0">
                <a:solidFill>
                  <a:schemeClr val="tx1"/>
                </a:solidFill>
                <a:effectLst/>
                <a:latin typeface="+mj-lt"/>
              </a:rPr>
              <a:t> user interface yang </a:t>
            </a:r>
            <a:r>
              <a:rPr lang="en-ID" b="0" i="0" dirty="0" err="1">
                <a:solidFill>
                  <a:schemeClr val="tx1"/>
                </a:solidFill>
                <a:effectLst/>
                <a:latin typeface="+mj-lt"/>
              </a:rPr>
              <a:t>efektif</a:t>
            </a:r>
            <a:r>
              <a:rPr lang="en-ID" b="0" i="0" dirty="0">
                <a:solidFill>
                  <a:schemeClr val="tx1"/>
                </a:solidFill>
                <a:effectLst/>
                <a:latin typeface="+mj-lt"/>
              </a:rPr>
              <a:t> dan </a:t>
            </a:r>
            <a:r>
              <a:rPr lang="en-ID" b="0" i="0" dirty="0" err="1">
                <a:solidFill>
                  <a:schemeClr val="tx1"/>
                </a:solidFill>
                <a:effectLst/>
                <a:latin typeface="+mj-lt"/>
              </a:rPr>
              <a:t>efisien</a:t>
            </a:r>
            <a:r>
              <a:rPr lang="en-ID" b="0" i="0" dirty="0">
                <a:solidFill>
                  <a:schemeClr val="tx1"/>
                </a:solidFill>
                <a:effectLst/>
                <a:latin typeface="+mj-lt"/>
              </a:rPr>
              <a:t> </a:t>
            </a:r>
            <a:r>
              <a:rPr lang="en-ID" b="0" i="0" dirty="0" err="1">
                <a:solidFill>
                  <a:schemeClr val="tx1"/>
                </a:solidFill>
                <a:effectLst/>
                <a:latin typeface="+mj-lt"/>
              </a:rPr>
              <a:t>untuk</a:t>
            </a:r>
            <a:r>
              <a:rPr lang="en-ID" b="0" i="0" dirty="0">
                <a:solidFill>
                  <a:schemeClr val="tx1"/>
                </a:solidFill>
                <a:effectLst/>
                <a:latin typeface="+mj-lt"/>
              </a:rPr>
              <a:t> </a:t>
            </a:r>
            <a:r>
              <a:rPr lang="en-ID" b="0" i="0" dirty="0" err="1">
                <a:solidFill>
                  <a:schemeClr val="tx1"/>
                </a:solidFill>
                <a:effectLst/>
                <a:latin typeface="+mj-lt"/>
              </a:rPr>
              <a:t>Kaprodi</a:t>
            </a:r>
            <a:r>
              <a:rPr lang="en-ID" b="0" i="0" dirty="0">
                <a:solidFill>
                  <a:schemeClr val="tx1"/>
                </a:solidFill>
                <a:effectLst/>
                <a:latin typeface="+mj-lt"/>
              </a:rPr>
              <a:t> </a:t>
            </a:r>
            <a:r>
              <a:rPr lang="en-ID" b="0" i="0" dirty="0" err="1">
                <a:solidFill>
                  <a:schemeClr val="tx1"/>
                </a:solidFill>
                <a:effectLst/>
                <a:latin typeface="+mj-lt"/>
              </a:rPr>
              <a:t>guna</a:t>
            </a:r>
            <a:r>
              <a:rPr lang="en-ID" b="0" i="0" dirty="0">
                <a:solidFill>
                  <a:schemeClr val="tx1"/>
                </a:solidFill>
                <a:effectLst/>
                <a:latin typeface="+mj-lt"/>
              </a:rPr>
              <a:t> </a:t>
            </a:r>
            <a:r>
              <a:rPr lang="en-ID" b="0" i="0" dirty="0" err="1">
                <a:solidFill>
                  <a:schemeClr val="tx1"/>
                </a:solidFill>
                <a:effectLst/>
                <a:latin typeface="+mj-lt"/>
              </a:rPr>
              <a:t>memasukkan</a:t>
            </a:r>
            <a:r>
              <a:rPr lang="en-ID" b="0" i="0" dirty="0">
                <a:solidFill>
                  <a:schemeClr val="tx1"/>
                </a:solidFill>
                <a:effectLst/>
                <a:latin typeface="+mj-lt"/>
              </a:rPr>
              <a:t> data </a:t>
            </a:r>
            <a:r>
              <a:rPr lang="en-ID" b="0" i="0" dirty="0" err="1">
                <a:solidFill>
                  <a:schemeClr val="tx1"/>
                </a:solidFill>
                <a:effectLst/>
                <a:latin typeface="+mj-lt"/>
              </a:rPr>
              <a:t>kurikulum</a:t>
            </a:r>
            <a:r>
              <a:rPr lang="en-ID" b="0" i="0" dirty="0">
                <a:solidFill>
                  <a:schemeClr val="tx1"/>
                </a:solidFill>
                <a:effectLst/>
                <a:latin typeface="+mj-lt"/>
              </a:rPr>
              <a:t> </a:t>
            </a:r>
            <a:r>
              <a:rPr lang="en-ID" b="0" i="0" dirty="0" err="1">
                <a:solidFill>
                  <a:schemeClr val="tx1"/>
                </a:solidFill>
                <a:effectLst/>
                <a:latin typeface="+mj-lt"/>
              </a:rPr>
              <a:t>ke</a:t>
            </a:r>
            <a:r>
              <a:rPr lang="en-ID" b="0" i="0" dirty="0">
                <a:solidFill>
                  <a:schemeClr val="tx1"/>
                </a:solidFill>
                <a:effectLst/>
                <a:latin typeface="+mj-lt"/>
              </a:rPr>
              <a:t> </a:t>
            </a:r>
            <a:r>
              <a:rPr lang="en-ID" b="0" i="0" dirty="0" err="1">
                <a:solidFill>
                  <a:schemeClr val="tx1"/>
                </a:solidFill>
                <a:effectLst/>
                <a:latin typeface="+mj-lt"/>
              </a:rPr>
              <a:t>dalam</a:t>
            </a:r>
            <a:r>
              <a:rPr lang="en-ID" b="0" i="0" dirty="0">
                <a:solidFill>
                  <a:schemeClr val="tx1"/>
                </a:solidFill>
                <a:effectLst/>
                <a:latin typeface="+mj-lt"/>
              </a:rPr>
              <a:t> Knowledge Graph?</a:t>
            </a:r>
          </a:p>
          <a:p>
            <a:pPr algn="l">
              <a:buFont typeface="+mj-lt"/>
              <a:buAutoNum type="arabicPeriod"/>
            </a:pPr>
            <a:r>
              <a:rPr lang="en-ID" b="0" i="0" dirty="0" err="1">
                <a:solidFill>
                  <a:schemeClr val="tx1"/>
                </a:solidFill>
                <a:effectLst/>
                <a:latin typeface="+mj-lt"/>
              </a:rPr>
              <a:t>Bagaimana</a:t>
            </a:r>
            <a:r>
              <a:rPr lang="en-ID" b="0" i="0" dirty="0">
                <a:solidFill>
                  <a:schemeClr val="tx1"/>
                </a:solidFill>
                <a:effectLst/>
                <a:latin typeface="+mj-lt"/>
              </a:rPr>
              <a:t> </a:t>
            </a:r>
            <a:r>
              <a:rPr lang="en-ID" b="0" i="0" dirty="0" err="1">
                <a:solidFill>
                  <a:schemeClr val="tx1"/>
                </a:solidFill>
                <a:effectLst/>
                <a:latin typeface="+mj-lt"/>
              </a:rPr>
              <a:t>melakukan</a:t>
            </a:r>
            <a:r>
              <a:rPr lang="en-ID" b="0" i="0" dirty="0">
                <a:solidFill>
                  <a:schemeClr val="tx1"/>
                </a:solidFill>
                <a:effectLst/>
                <a:latin typeface="+mj-lt"/>
              </a:rPr>
              <a:t> </a:t>
            </a:r>
            <a:r>
              <a:rPr lang="en-ID" b="0" i="0" dirty="0" err="1">
                <a:solidFill>
                  <a:schemeClr val="tx1"/>
                </a:solidFill>
                <a:effectLst/>
                <a:latin typeface="+mj-lt"/>
              </a:rPr>
              <a:t>pemetaan</a:t>
            </a:r>
            <a:r>
              <a:rPr lang="en-ID" b="0" i="0" dirty="0">
                <a:solidFill>
                  <a:schemeClr val="tx1"/>
                </a:solidFill>
                <a:effectLst/>
                <a:latin typeface="+mj-lt"/>
              </a:rPr>
              <a:t> (mapping) data </a:t>
            </a:r>
            <a:r>
              <a:rPr lang="en-ID" b="0" i="0" dirty="0" err="1">
                <a:solidFill>
                  <a:schemeClr val="tx1"/>
                </a:solidFill>
                <a:effectLst/>
                <a:latin typeface="+mj-lt"/>
              </a:rPr>
              <a:t>kurikulum</a:t>
            </a:r>
            <a:r>
              <a:rPr lang="en-ID" b="0" i="0" dirty="0">
                <a:solidFill>
                  <a:schemeClr val="tx1"/>
                </a:solidFill>
                <a:effectLst/>
                <a:latin typeface="+mj-lt"/>
              </a:rPr>
              <a:t> </a:t>
            </a:r>
            <a:r>
              <a:rPr lang="en-ID" b="0" i="0" dirty="0" err="1">
                <a:solidFill>
                  <a:schemeClr val="tx1"/>
                </a:solidFill>
                <a:effectLst/>
                <a:latin typeface="+mj-lt"/>
              </a:rPr>
              <a:t>ke</a:t>
            </a:r>
            <a:r>
              <a:rPr lang="en-ID" b="0" i="0" dirty="0">
                <a:solidFill>
                  <a:schemeClr val="tx1"/>
                </a:solidFill>
                <a:effectLst/>
                <a:latin typeface="+mj-lt"/>
              </a:rPr>
              <a:t> </a:t>
            </a:r>
            <a:r>
              <a:rPr lang="en-ID" b="0" i="0" dirty="0" err="1">
                <a:solidFill>
                  <a:schemeClr val="tx1"/>
                </a:solidFill>
                <a:effectLst/>
                <a:latin typeface="+mj-lt"/>
              </a:rPr>
              <a:t>ontologi</a:t>
            </a:r>
            <a:r>
              <a:rPr lang="en-ID" b="0" i="0" dirty="0">
                <a:solidFill>
                  <a:schemeClr val="tx1"/>
                </a:solidFill>
                <a:effectLst/>
                <a:latin typeface="+mj-lt"/>
              </a:rPr>
              <a:t> yang </a:t>
            </a:r>
            <a:r>
              <a:rPr lang="en-ID" b="0" i="0" dirty="0" err="1">
                <a:solidFill>
                  <a:schemeClr val="tx1"/>
                </a:solidFill>
                <a:effectLst/>
                <a:latin typeface="+mj-lt"/>
              </a:rPr>
              <a:t>sudah</a:t>
            </a:r>
            <a:r>
              <a:rPr lang="en-ID" b="0" i="0" dirty="0">
                <a:solidFill>
                  <a:schemeClr val="tx1"/>
                </a:solidFill>
                <a:effectLst/>
                <a:latin typeface="+mj-lt"/>
              </a:rPr>
              <a:t> </a:t>
            </a:r>
            <a:r>
              <a:rPr lang="en-ID" b="0" i="0" dirty="0" err="1">
                <a:solidFill>
                  <a:schemeClr val="tx1"/>
                </a:solidFill>
                <a:effectLst/>
                <a:latin typeface="+mj-lt"/>
              </a:rPr>
              <a:t>ada</a:t>
            </a:r>
            <a:r>
              <a:rPr lang="en-ID" b="0" i="0" dirty="0">
                <a:solidFill>
                  <a:schemeClr val="tx1"/>
                </a:solidFill>
                <a:effectLst/>
                <a:latin typeface="+mj-lt"/>
              </a:rPr>
              <a:t> </a:t>
            </a:r>
            <a:r>
              <a:rPr lang="en-ID" b="0" i="0" dirty="0" err="1">
                <a:solidFill>
                  <a:schemeClr val="tx1"/>
                </a:solidFill>
                <a:effectLst/>
                <a:latin typeface="+mj-lt"/>
              </a:rPr>
              <a:t>dalam</a:t>
            </a:r>
            <a:r>
              <a:rPr lang="en-ID" b="0" i="0" dirty="0">
                <a:solidFill>
                  <a:schemeClr val="tx1"/>
                </a:solidFill>
                <a:effectLst/>
                <a:latin typeface="+mj-lt"/>
              </a:rPr>
              <a:t> Knowledge Graph </a:t>
            </a:r>
            <a:r>
              <a:rPr lang="en-ID" b="0" i="0" dirty="0" err="1">
                <a:solidFill>
                  <a:schemeClr val="tx1"/>
                </a:solidFill>
                <a:effectLst/>
                <a:latin typeface="+mj-lt"/>
              </a:rPr>
              <a:t>sehingga</a:t>
            </a:r>
            <a:r>
              <a:rPr lang="en-ID" b="0" i="0" dirty="0">
                <a:solidFill>
                  <a:schemeClr val="tx1"/>
                </a:solidFill>
                <a:effectLst/>
                <a:latin typeface="+mj-lt"/>
              </a:rPr>
              <a:t> </a:t>
            </a:r>
            <a:r>
              <a:rPr lang="en-ID" b="0" i="0" dirty="0" err="1">
                <a:solidFill>
                  <a:schemeClr val="tx1"/>
                </a:solidFill>
                <a:effectLst/>
                <a:latin typeface="+mj-lt"/>
              </a:rPr>
              <a:t>informasi</a:t>
            </a:r>
            <a:r>
              <a:rPr lang="en-ID" b="0" i="0" dirty="0">
                <a:solidFill>
                  <a:schemeClr val="tx1"/>
                </a:solidFill>
                <a:effectLst/>
                <a:latin typeface="+mj-lt"/>
              </a:rPr>
              <a:t> yang </a:t>
            </a:r>
            <a:r>
              <a:rPr lang="en-ID" b="0" i="0" dirty="0" err="1">
                <a:solidFill>
                  <a:schemeClr val="tx1"/>
                </a:solidFill>
                <a:effectLst/>
                <a:latin typeface="+mj-lt"/>
              </a:rPr>
              <a:t>dihasilkan</a:t>
            </a:r>
            <a:r>
              <a:rPr lang="en-ID" b="0" i="0" dirty="0">
                <a:solidFill>
                  <a:schemeClr val="tx1"/>
                </a:solidFill>
                <a:effectLst/>
                <a:latin typeface="+mj-lt"/>
              </a:rPr>
              <a:t> </a:t>
            </a:r>
            <a:r>
              <a:rPr lang="en-ID" b="0" i="0" dirty="0" err="1">
                <a:solidFill>
                  <a:schemeClr val="tx1"/>
                </a:solidFill>
                <a:effectLst/>
                <a:latin typeface="+mj-lt"/>
              </a:rPr>
              <a:t>dapat</a:t>
            </a:r>
            <a:r>
              <a:rPr lang="en-ID" b="0" i="0" dirty="0">
                <a:solidFill>
                  <a:schemeClr val="tx1"/>
                </a:solidFill>
                <a:effectLst/>
                <a:latin typeface="+mj-lt"/>
              </a:rPr>
              <a:t> </a:t>
            </a:r>
            <a:r>
              <a:rPr lang="en-ID" b="0" i="0" dirty="0" err="1">
                <a:solidFill>
                  <a:schemeClr val="tx1"/>
                </a:solidFill>
                <a:effectLst/>
                <a:latin typeface="+mj-lt"/>
              </a:rPr>
              <a:t>digunakan</a:t>
            </a:r>
            <a:r>
              <a:rPr lang="en-ID" b="0" i="0" dirty="0">
                <a:solidFill>
                  <a:schemeClr val="tx1"/>
                </a:solidFill>
                <a:effectLst/>
                <a:latin typeface="+mj-lt"/>
              </a:rPr>
              <a:t> </a:t>
            </a:r>
            <a:r>
              <a:rPr lang="en-ID" b="0" i="0" dirty="0" err="1">
                <a:solidFill>
                  <a:schemeClr val="tx1"/>
                </a:solidFill>
                <a:effectLst/>
                <a:latin typeface="+mj-lt"/>
              </a:rPr>
              <a:t>secara</a:t>
            </a:r>
            <a:r>
              <a:rPr lang="en-ID" b="0" i="0" dirty="0">
                <a:solidFill>
                  <a:schemeClr val="tx1"/>
                </a:solidFill>
                <a:effectLst/>
                <a:latin typeface="+mj-lt"/>
              </a:rPr>
              <a:t> optimal?</a:t>
            </a:r>
          </a:p>
          <a:p>
            <a:pPr algn="l">
              <a:buFont typeface="+mj-lt"/>
              <a:buAutoNum type="arabicPeriod"/>
            </a:pPr>
            <a:r>
              <a:rPr lang="en-ID" b="0" i="0" dirty="0" err="1">
                <a:solidFill>
                  <a:schemeClr val="tx1"/>
                </a:solidFill>
                <a:effectLst/>
                <a:latin typeface="+mj-lt"/>
              </a:rPr>
              <a:t>Apa</a:t>
            </a:r>
            <a:r>
              <a:rPr lang="en-ID" b="0" i="0" dirty="0">
                <a:solidFill>
                  <a:schemeClr val="tx1"/>
                </a:solidFill>
                <a:effectLst/>
                <a:latin typeface="+mj-lt"/>
              </a:rPr>
              <a:t> </a:t>
            </a:r>
            <a:r>
              <a:rPr lang="en-ID" b="0" i="0" dirty="0" err="1">
                <a:solidFill>
                  <a:schemeClr val="tx1"/>
                </a:solidFill>
                <a:effectLst/>
                <a:latin typeface="+mj-lt"/>
              </a:rPr>
              <a:t>saja</a:t>
            </a:r>
            <a:r>
              <a:rPr lang="en-ID" b="0" i="0" dirty="0">
                <a:solidFill>
                  <a:schemeClr val="tx1"/>
                </a:solidFill>
                <a:effectLst/>
                <a:latin typeface="+mj-lt"/>
              </a:rPr>
              <a:t> </a:t>
            </a:r>
            <a:r>
              <a:rPr lang="en-ID" b="0" i="0" dirty="0" err="1">
                <a:solidFill>
                  <a:schemeClr val="tx1"/>
                </a:solidFill>
                <a:effectLst/>
                <a:latin typeface="+mj-lt"/>
              </a:rPr>
              <a:t>kendala</a:t>
            </a:r>
            <a:r>
              <a:rPr lang="en-ID" b="0" i="0" dirty="0">
                <a:solidFill>
                  <a:schemeClr val="tx1"/>
                </a:solidFill>
                <a:effectLst/>
                <a:latin typeface="+mj-lt"/>
              </a:rPr>
              <a:t> yang </a:t>
            </a:r>
            <a:r>
              <a:rPr lang="en-ID" b="0" i="0" dirty="0" err="1">
                <a:solidFill>
                  <a:schemeClr val="tx1"/>
                </a:solidFill>
                <a:effectLst/>
                <a:latin typeface="+mj-lt"/>
              </a:rPr>
              <a:t>mungkin</a:t>
            </a:r>
            <a:r>
              <a:rPr lang="en-ID" b="0" i="0" dirty="0">
                <a:solidFill>
                  <a:schemeClr val="tx1"/>
                </a:solidFill>
                <a:effectLst/>
                <a:latin typeface="+mj-lt"/>
              </a:rPr>
              <a:t> </a:t>
            </a:r>
            <a:r>
              <a:rPr lang="en-ID" b="0" i="0" dirty="0" err="1">
                <a:solidFill>
                  <a:schemeClr val="tx1"/>
                </a:solidFill>
                <a:effectLst/>
                <a:latin typeface="+mj-lt"/>
              </a:rPr>
              <a:t>dihadapi</a:t>
            </a:r>
            <a:r>
              <a:rPr lang="en-ID" b="0" i="0" dirty="0">
                <a:solidFill>
                  <a:schemeClr val="tx1"/>
                </a:solidFill>
                <a:effectLst/>
                <a:latin typeface="+mj-lt"/>
              </a:rPr>
              <a:t> </a:t>
            </a:r>
            <a:r>
              <a:rPr lang="en-ID" b="0" i="0" dirty="0" err="1">
                <a:solidFill>
                  <a:schemeClr val="tx1"/>
                </a:solidFill>
                <a:effectLst/>
                <a:latin typeface="+mj-lt"/>
              </a:rPr>
              <a:t>dalam</a:t>
            </a:r>
            <a:r>
              <a:rPr lang="en-ID" b="0" i="0" dirty="0">
                <a:solidFill>
                  <a:schemeClr val="tx1"/>
                </a:solidFill>
                <a:effectLst/>
                <a:latin typeface="+mj-lt"/>
              </a:rPr>
              <a:t> </a:t>
            </a:r>
            <a:r>
              <a:rPr lang="en-ID" b="0" i="0" dirty="0" err="1">
                <a:solidFill>
                  <a:schemeClr val="tx1"/>
                </a:solidFill>
                <a:effectLst/>
                <a:latin typeface="+mj-lt"/>
              </a:rPr>
              <a:t>implementasi</a:t>
            </a:r>
            <a:r>
              <a:rPr lang="en-ID" b="0" i="0" dirty="0">
                <a:solidFill>
                  <a:schemeClr val="tx1"/>
                </a:solidFill>
                <a:effectLst/>
                <a:latin typeface="+mj-lt"/>
              </a:rPr>
              <a:t> UI </a:t>
            </a:r>
            <a:r>
              <a:rPr lang="en-ID" b="0" i="0" dirty="0" err="1">
                <a:solidFill>
                  <a:schemeClr val="tx1"/>
                </a:solidFill>
                <a:effectLst/>
                <a:latin typeface="+mj-lt"/>
              </a:rPr>
              <a:t>untuk</a:t>
            </a:r>
            <a:r>
              <a:rPr lang="en-ID" b="0" i="0" dirty="0">
                <a:solidFill>
                  <a:schemeClr val="tx1"/>
                </a:solidFill>
                <a:effectLst/>
                <a:latin typeface="+mj-lt"/>
              </a:rPr>
              <a:t> </a:t>
            </a:r>
            <a:r>
              <a:rPr lang="en-ID" b="0" i="0" dirty="0" err="1">
                <a:solidFill>
                  <a:schemeClr val="tx1"/>
                </a:solidFill>
                <a:effectLst/>
                <a:latin typeface="+mj-lt"/>
              </a:rPr>
              <a:t>memasukkan</a:t>
            </a:r>
            <a:r>
              <a:rPr lang="en-ID" b="0" i="0" dirty="0">
                <a:solidFill>
                  <a:schemeClr val="tx1"/>
                </a:solidFill>
                <a:effectLst/>
                <a:latin typeface="+mj-lt"/>
              </a:rPr>
              <a:t> data </a:t>
            </a:r>
            <a:r>
              <a:rPr lang="en-ID" b="0" i="0" dirty="0" err="1">
                <a:solidFill>
                  <a:schemeClr val="tx1"/>
                </a:solidFill>
                <a:effectLst/>
                <a:latin typeface="+mj-lt"/>
              </a:rPr>
              <a:t>kurikulum</a:t>
            </a:r>
            <a:r>
              <a:rPr lang="en-ID" b="0" i="0" dirty="0">
                <a:solidFill>
                  <a:schemeClr val="tx1"/>
                </a:solidFill>
                <a:effectLst/>
                <a:latin typeface="+mj-lt"/>
              </a:rPr>
              <a:t> </a:t>
            </a:r>
            <a:r>
              <a:rPr lang="en-ID" b="0" i="0" dirty="0" err="1">
                <a:solidFill>
                  <a:schemeClr val="tx1"/>
                </a:solidFill>
                <a:effectLst/>
                <a:latin typeface="+mj-lt"/>
              </a:rPr>
              <a:t>ke</a:t>
            </a:r>
            <a:r>
              <a:rPr lang="en-ID" b="0" i="0" dirty="0">
                <a:solidFill>
                  <a:schemeClr val="tx1"/>
                </a:solidFill>
                <a:effectLst/>
                <a:latin typeface="+mj-lt"/>
              </a:rPr>
              <a:t> </a:t>
            </a:r>
            <a:r>
              <a:rPr lang="en-ID" b="0" i="0" dirty="0" err="1">
                <a:solidFill>
                  <a:schemeClr val="tx1"/>
                </a:solidFill>
                <a:effectLst/>
                <a:latin typeface="+mj-lt"/>
              </a:rPr>
              <a:t>dalam</a:t>
            </a:r>
            <a:r>
              <a:rPr lang="en-ID" b="0" i="0" dirty="0">
                <a:solidFill>
                  <a:schemeClr val="tx1"/>
                </a:solidFill>
                <a:effectLst/>
                <a:latin typeface="+mj-lt"/>
              </a:rPr>
              <a:t> Knowledge Graph, dan </a:t>
            </a:r>
            <a:r>
              <a:rPr lang="en-ID" b="0" i="0" dirty="0" err="1">
                <a:solidFill>
                  <a:schemeClr val="tx1"/>
                </a:solidFill>
                <a:effectLst/>
                <a:latin typeface="+mj-lt"/>
              </a:rPr>
              <a:t>bagaimana</a:t>
            </a:r>
            <a:r>
              <a:rPr lang="en-ID" b="0" i="0" dirty="0">
                <a:solidFill>
                  <a:schemeClr val="tx1"/>
                </a:solidFill>
                <a:effectLst/>
                <a:latin typeface="+mj-lt"/>
              </a:rPr>
              <a:t> </a:t>
            </a:r>
            <a:r>
              <a:rPr lang="en-ID" b="0" i="0" dirty="0" err="1">
                <a:solidFill>
                  <a:schemeClr val="tx1"/>
                </a:solidFill>
                <a:effectLst/>
                <a:latin typeface="+mj-lt"/>
              </a:rPr>
              <a:t>cara</a:t>
            </a:r>
            <a:r>
              <a:rPr lang="en-ID" b="0" i="0" dirty="0">
                <a:solidFill>
                  <a:schemeClr val="tx1"/>
                </a:solidFill>
                <a:effectLst/>
                <a:latin typeface="+mj-lt"/>
              </a:rPr>
              <a:t> </a:t>
            </a:r>
            <a:r>
              <a:rPr lang="en-ID" b="0" i="0" dirty="0" err="1">
                <a:solidFill>
                  <a:schemeClr val="tx1"/>
                </a:solidFill>
                <a:effectLst/>
                <a:latin typeface="+mj-lt"/>
              </a:rPr>
              <a:t>mengatasi</a:t>
            </a:r>
            <a:r>
              <a:rPr lang="en-ID" b="0" i="0" dirty="0">
                <a:solidFill>
                  <a:schemeClr val="tx1"/>
                </a:solidFill>
                <a:effectLst/>
                <a:latin typeface="+mj-lt"/>
              </a:rPr>
              <a:t> </a:t>
            </a:r>
            <a:r>
              <a:rPr lang="en-ID" b="0" i="0" dirty="0" err="1">
                <a:solidFill>
                  <a:schemeClr val="tx1"/>
                </a:solidFill>
                <a:effectLst/>
                <a:latin typeface="+mj-lt"/>
              </a:rPr>
              <a:t>kendala</a:t>
            </a:r>
            <a:r>
              <a:rPr lang="en-ID" b="0" i="0" dirty="0">
                <a:solidFill>
                  <a:schemeClr val="tx1"/>
                </a:solidFill>
                <a:effectLst/>
                <a:latin typeface="+mj-lt"/>
              </a:rPr>
              <a:t> </a:t>
            </a:r>
            <a:r>
              <a:rPr lang="en-ID" b="0" i="0" dirty="0" err="1">
                <a:solidFill>
                  <a:schemeClr val="tx1"/>
                </a:solidFill>
                <a:effectLst/>
                <a:latin typeface="+mj-lt"/>
              </a:rPr>
              <a:t>tersebut</a:t>
            </a:r>
            <a:r>
              <a:rPr lang="en-ID" b="0" i="0" dirty="0">
                <a:solidFill>
                  <a:schemeClr val="tx1"/>
                </a:solidFill>
                <a:effectLst/>
                <a:latin typeface="+mj-lt"/>
              </a:rPr>
              <a:t>?</a:t>
            </a:r>
          </a:p>
          <a:p>
            <a:pPr marL="0" lvl="0" indent="0" algn="l" rtl="0">
              <a:lnSpc>
                <a:spcPct val="115000"/>
              </a:lnSpc>
              <a:spcBef>
                <a:spcPts val="1200"/>
              </a:spcBef>
              <a:spcAft>
                <a:spcPts val="0"/>
              </a:spcAft>
              <a:buSzPct val="100000"/>
              <a:buNone/>
            </a:pPr>
            <a:endParaRPr lang="en-ID" dirty="0">
              <a:solidFill>
                <a:schemeClr val="dk1"/>
              </a:solidFill>
            </a:endParaRPr>
          </a:p>
          <a:p>
            <a:pPr marL="0" lvl="0" indent="0" algn="l" rtl="0">
              <a:lnSpc>
                <a:spcPct val="115000"/>
              </a:lnSpc>
              <a:spcBef>
                <a:spcPts val="1200"/>
              </a:spcBef>
              <a:spcAft>
                <a:spcPts val="1200"/>
              </a:spcAft>
              <a:buSzPct val="100000"/>
              <a:buNone/>
            </a:pPr>
            <a:endParaRPr dirty="0"/>
          </a:p>
        </p:txBody>
      </p:sp>
    </p:spTree>
    <p:extLst>
      <p:ext uri="{BB962C8B-B14F-4D97-AF65-F5344CB8AC3E}">
        <p14:creationId xmlns:p14="http://schemas.microsoft.com/office/powerpoint/2010/main" val="254691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Tujuan Tugas Akhir</a:t>
            </a:r>
            <a:endParaRPr dirty="0"/>
          </a:p>
        </p:txBody>
      </p:sp>
      <p:sp>
        <p:nvSpPr>
          <p:cNvPr id="120" name="Google Shape;120;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ct val="61111"/>
              <a:buFont typeface="Arial"/>
              <a:buNone/>
            </a:pPr>
            <a:r>
              <a:rPr lang="en" dirty="0">
                <a:solidFill>
                  <a:schemeClr val="dk1"/>
                </a:solidFill>
              </a:rPr>
              <a:t>Melalui pendekatan </a:t>
            </a:r>
            <a:r>
              <a:rPr lang="en" i="1" dirty="0">
                <a:solidFill>
                  <a:schemeClr val="dk1"/>
                </a:solidFill>
              </a:rPr>
              <a:t>Knowledge Graph</a:t>
            </a:r>
            <a:r>
              <a:rPr lang="en" dirty="0">
                <a:solidFill>
                  <a:schemeClr val="dk1"/>
                </a:solidFill>
              </a:rPr>
              <a:t>, penyusunan kurikulum tidak lagi hanya berbasis teks, namun menjadi representasi graf yang memungkinkan untuk melakukan analisis secara lebih kompleks. Misalnya, kurikulum dapat dianalisis untuk melihat keterkaitan antar mata kuliah, kecukupan kompetensi yang diajarkan, dan eksplorasi pola pengembangan karir mahasiswa. Dengan demikian, manajemen kurikulum tidak hanya bertujuan untuk kebutuhan administratif, namun juga turut mengoptimalkan pencapaian akademik dan profesional mahasiswa.</a:t>
            </a:r>
            <a:r>
              <a:rPr lang="en" u="sng" dirty="0">
                <a:solidFill>
                  <a:schemeClr val="hlink"/>
                </a:solidFill>
                <a:hlinkClick r:id="rId3" action="ppaction://hlinksldjump"/>
              </a:rPr>
              <a:t>[1]</a:t>
            </a:r>
            <a:r>
              <a:rPr lang="en" u="sng" dirty="0">
                <a:solidFill>
                  <a:schemeClr val="hlink"/>
                </a:solidFill>
                <a:hlinkClick r:id="rId4" action="ppaction://hlinksldjump"/>
              </a:rPr>
              <a:t>[2]</a:t>
            </a:r>
            <a:endParaRPr dirty="0">
              <a:solidFill>
                <a:schemeClr val="dk1"/>
              </a:solidFill>
            </a:endParaRPr>
          </a:p>
          <a:p>
            <a:pPr marL="0" lvl="0" indent="0" algn="l" rtl="0">
              <a:spcBef>
                <a:spcPts val="1200"/>
              </a:spcBef>
              <a:spcAft>
                <a:spcPts val="0"/>
              </a:spcAft>
              <a:buClr>
                <a:schemeClr val="dk1"/>
              </a:buClr>
              <a:buSzPct val="61111"/>
              <a:buFont typeface="Arial"/>
              <a:buNone/>
            </a:pPr>
            <a:r>
              <a:rPr lang="en" dirty="0">
                <a:solidFill>
                  <a:schemeClr val="dk1"/>
                </a:solidFill>
              </a:rPr>
              <a:t>Solusi tersebut dapat disempurnakan dengan mengembangkan suatu </a:t>
            </a:r>
            <a:r>
              <a:rPr lang="en" i="1" dirty="0">
                <a:solidFill>
                  <a:schemeClr val="dk1"/>
                </a:solidFill>
              </a:rPr>
              <a:t>user interface</a:t>
            </a:r>
            <a:r>
              <a:rPr lang="en" dirty="0">
                <a:solidFill>
                  <a:schemeClr val="dk1"/>
                </a:solidFill>
              </a:rPr>
              <a:t> di atas </a:t>
            </a:r>
            <a:r>
              <a:rPr lang="en" i="1" dirty="0">
                <a:solidFill>
                  <a:schemeClr val="dk1"/>
                </a:solidFill>
              </a:rPr>
              <a:t>database Knowledge Graph</a:t>
            </a:r>
            <a:r>
              <a:rPr lang="en" dirty="0">
                <a:solidFill>
                  <a:schemeClr val="dk1"/>
                </a:solidFill>
              </a:rPr>
              <a:t>, sehingga perguruan tinggi dapat menjadi lebih responsif terhadap dinamika tuntutan industri, efisien dalam pengelolaan kurikulum, dan memberikan pengalaman pendidikan yang lebih berharga bagi mahasiswa.</a:t>
            </a:r>
            <a:endParaRPr dirty="0">
              <a:solidFill>
                <a:schemeClr val="dk1"/>
              </a:solidFill>
            </a:endParaRPr>
          </a:p>
          <a:p>
            <a:pPr marL="0" lvl="0" indent="0" algn="l" rtl="0">
              <a:lnSpc>
                <a:spcPct val="115000"/>
              </a:lnSpc>
              <a:spcBef>
                <a:spcPts val="1200"/>
              </a:spcBef>
              <a:spcAft>
                <a:spcPts val="0"/>
              </a:spcAft>
              <a:buSzPct val="100000"/>
              <a:buNone/>
            </a:pPr>
            <a:endParaRPr dirty="0">
              <a:solidFill>
                <a:schemeClr val="dk1"/>
              </a:solidFill>
            </a:endParaRPr>
          </a:p>
          <a:p>
            <a:pPr marL="0" lvl="0" indent="0" algn="l" rtl="0">
              <a:lnSpc>
                <a:spcPct val="115000"/>
              </a:lnSpc>
              <a:spcBef>
                <a:spcPts val="1200"/>
              </a:spcBef>
              <a:spcAft>
                <a:spcPts val="1200"/>
              </a:spcAft>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metode pemecahan masalah</a:t>
            </a:r>
            <a:endParaRPr/>
          </a:p>
        </p:txBody>
      </p:sp>
      <p:sp>
        <p:nvSpPr>
          <p:cNvPr id="126" name="Google Shape;126;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dirty="0">
                <a:solidFill>
                  <a:schemeClr val="dk1"/>
                </a:solidFill>
              </a:rPr>
              <a:t>Review ontologi dan </a:t>
            </a:r>
            <a:endParaRPr sz="1700" dirty="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dirty="0">
                <a:solidFill>
                  <a:schemeClr val="dk1"/>
                </a:solidFill>
              </a:rPr>
              <a:t>Menyiapkan database dari ontologi yang sudah disiapkan</a:t>
            </a:r>
          </a:p>
          <a:p>
            <a:pPr lvl="1" indent="-336550">
              <a:buClr>
                <a:schemeClr val="dk1"/>
              </a:buClr>
              <a:buSzPts val="1700"/>
              <a:buChar char="-"/>
            </a:pPr>
            <a:r>
              <a:rPr lang="en-ID" sz="1300" dirty="0">
                <a:solidFill>
                  <a:schemeClr val="dk1"/>
                </a:solidFill>
              </a:rPr>
              <a:t>P</a:t>
            </a:r>
            <a:r>
              <a:rPr lang="en" sz="1300" dirty="0">
                <a:solidFill>
                  <a:schemeClr val="dk1"/>
                </a:solidFill>
              </a:rPr>
              <a:t>ossible options: </a:t>
            </a:r>
            <a:r>
              <a:rPr lang="en" sz="1300" dirty="0">
                <a:solidFill>
                  <a:schemeClr val="dk1"/>
                </a:solidFill>
                <a:hlinkClick r:id="rId3"/>
              </a:rPr>
              <a:t>blazegraph</a:t>
            </a:r>
            <a:r>
              <a:rPr lang="en" sz="1300" dirty="0">
                <a:solidFill>
                  <a:schemeClr val="dk1"/>
                </a:solidFill>
              </a:rPr>
              <a:t> or </a:t>
            </a:r>
            <a:r>
              <a:rPr lang="en" sz="1300" dirty="0">
                <a:solidFill>
                  <a:schemeClr val="dk1"/>
                </a:solidFill>
                <a:hlinkClick r:id="rId4"/>
              </a:rPr>
              <a:t>graphDB</a:t>
            </a:r>
            <a:endParaRPr sz="1300" dirty="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dirty="0">
                <a:solidFill>
                  <a:schemeClr val="dk1"/>
                </a:solidFill>
              </a:rPr>
              <a:t>(BE) Pengembangan fitur pengolahan data (django)</a:t>
            </a:r>
          </a:p>
          <a:p>
            <a:pPr lvl="1" indent="-336550">
              <a:buClr>
                <a:schemeClr val="dk1"/>
              </a:buClr>
              <a:buSzPts val="1700"/>
              <a:buFont typeface="Arial"/>
              <a:buChar char="-"/>
            </a:pPr>
            <a:r>
              <a:rPr lang="en" sz="1300" b="1" dirty="0">
                <a:solidFill>
                  <a:schemeClr val="dk1"/>
                </a:solidFill>
              </a:rPr>
              <a:t>menambah data baru</a:t>
            </a:r>
            <a:r>
              <a:rPr lang="en" sz="1300" dirty="0">
                <a:solidFill>
                  <a:schemeClr val="dk1"/>
                </a:solidFill>
              </a:rPr>
              <a:t> (fitur utama)</a:t>
            </a:r>
            <a:endParaRPr lang="en-ID" sz="1300" dirty="0">
              <a:solidFill>
                <a:schemeClr val="dk1"/>
              </a:solidFill>
            </a:endParaRPr>
          </a:p>
          <a:p>
            <a:pPr lvl="1" indent="-336550">
              <a:buClr>
                <a:schemeClr val="dk1"/>
              </a:buClr>
              <a:buSzPts val="1700"/>
              <a:buChar char="-"/>
            </a:pPr>
            <a:r>
              <a:rPr lang="en" sz="1300" dirty="0">
                <a:solidFill>
                  <a:schemeClr val="dk1"/>
                </a:solidFill>
              </a:rPr>
              <a:t>membaca data</a:t>
            </a:r>
          </a:p>
          <a:p>
            <a:pPr marL="457200" lvl="0" indent="-336550" algn="l" rtl="0">
              <a:lnSpc>
                <a:spcPct val="115000"/>
              </a:lnSpc>
              <a:spcBef>
                <a:spcPts val="0"/>
              </a:spcBef>
              <a:spcAft>
                <a:spcPts val="0"/>
              </a:spcAft>
              <a:buClr>
                <a:schemeClr val="dk1"/>
              </a:buClr>
              <a:buSzPts val="1700"/>
              <a:buChar char="-"/>
            </a:pPr>
            <a:r>
              <a:rPr lang="en-ID" sz="1700" dirty="0">
                <a:solidFill>
                  <a:schemeClr val="dk1"/>
                </a:solidFill>
              </a:rPr>
              <a:t>(FE) </a:t>
            </a:r>
            <a:r>
              <a:rPr lang="en-ID" sz="1700" dirty="0" err="1">
                <a:solidFill>
                  <a:schemeClr val="dk1"/>
                </a:solidFill>
              </a:rPr>
              <a:t>Pengembangan</a:t>
            </a:r>
            <a:r>
              <a:rPr lang="en-ID" sz="1700" dirty="0">
                <a:solidFill>
                  <a:schemeClr val="dk1"/>
                </a:solidFill>
              </a:rPr>
              <a:t> </a:t>
            </a:r>
            <a:r>
              <a:rPr lang="en-ID" sz="1700" dirty="0" err="1">
                <a:solidFill>
                  <a:schemeClr val="dk1"/>
                </a:solidFill>
              </a:rPr>
              <a:t>tampilan</a:t>
            </a:r>
            <a:r>
              <a:rPr lang="en-ID" sz="1700" dirty="0">
                <a:solidFill>
                  <a:schemeClr val="dk1"/>
                </a:solidFill>
              </a:rPr>
              <a:t> </a:t>
            </a:r>
            <a:r>
              <a:rPr lang="en-ID" sz="1700" dirty="0" err="1">
                <a:solidFill>
                  <a:schemeClr val="dk1"/>
                </a:solidFill>
              </a:rPr>
              <a:t>antarmuka</a:t>
            </a:r>
            <a:r>
              <a:rPr lang="en-ID" sz="1700" dirty="0">
                <a:solidFill>
                  <a:schemeClr val="dk1"/>
                </a:solidFill>
              </a:rPr>
              <a:t> (</a:t>
            </a:r>
            <a:r>
              <a:rPr lang="en-ID" sz="1700" dirty="0" err="1">
                <a:solidFill>
                  <a:schemeClr val="dk1"/>
                </a:solidFill>
              </a:rPr>
              <a:t>django</a:t>
            </a:r>
            <a:r>
              <a:rPr lang="en-ID" sz="1700" dirty="0">
                <a:solidFill>
                  <a:schemeClr val="dk1"/>
                </a:solidFill>
              </a:rPr>
              <a:t>/react)</a:t>
            </a:r>
          </a:p>
          <a:p>
            <a:pPr marL="457200" lvl="0" indent="-336550" algn="l" rtl="0">
              <a:lnSpc>
                <a:spcPct val="115000"/>
              </a:lnSpc>
              <a:spcBef>
                <a:spcPts val="0"/>
              </a:spcBef>
              <a:spcAft>
                <a:spcPts val="0"/>
              </a:spcAft>
              <a:buClr>
                <a:schemeClr val="dk1"/>
              </a:buClr>
              <a:buSzPts val="1700"/>
              <a:buChar char="-"/>
            </a:pPr>
            <a:r>
              <a:rPr lang="en" sz="1700" dirty="0">
                <a:solidFill>
                  <a:schemeClr val="dk1"/>
                </a:solidFill>
              </a:rPr>
              <a:t>Test penjaminan mutu (kesesuaian mapping)</a:t>
            </a:r>
            <a:endParaRPr sz="17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rencana kegiatan dan waktu pelaksanaan</a:t>
            </a:r>
            <a:endParaRPr/>
          </a:p>
          <a:p>
            <a:pPr marL="0" lvl="0" indent="0" algn="l" rtl="0">
              <a:lnSpc>
                <a:spcPct val="100000"/>
              </a:lnSpc>
              <a:spcBef>
                <a:spcPts val="0"/>
              </a:spcBef>
              <a:spcAft>
                <a:spcPts val="0"/>
              </a:spcAft>
              <a:buSzPct val="111111"/>
              <a:buNone/>
            </a:pPr>
            <a:endParaRPr/>
          </a:p>
        </p:txBody>
      </p:sp>
      <p:graphicFrame>
        <p:nvGraphicFramePr>
          <p:cNvPr id="132" name="Google Shape;132;p30"/>
          <p:cNvGraphicFramePr/>
          <p:nvPr>
            <p:extLst>
              <p:ext uri="{D42A27DB-BD31-4B8C-83A1-F6EECF244321}">
                <p14:modId xmlns:p14="http://schemas.microsoft.com/office/powerpoint/2010/main" val="456194670"/>
              </p:ext>
            </p:extLst>
          </p:nvPr>
        </p:nvGraphicFramePr>
        <p:xfrm>
          <a:off x="366013" y="1400964"/>
          <a:ext cx="8402300" cy="3297575"/>
        </p:xfrm>
        <a:graphic>
          <a:graphicData uri="http://schemas.openxmlformats.org/drawingml/2006/table">
            <a:tbl>
              <a:tblPr firstRow="1" lastRow="1" bandRow="1">
                <a:noFill/>
                <a:tableStyleId>{566EACFB-39F5-4146-9112-6C40C125BCAE}</a:tableStyleId>
              </a:tblPr>
              <a:tblGrid>
                <a:gridCol w="1879100">
                  <a:extLst>
                    <a:ext uri="{9D8B030D-6E8A-4147-A177-3AD203B41FA5}">
                      <a16:colId xmlns:a16="http://schemas.microsoft.com/office/drawing/2014/main" val="20000"/>
                    </a:ext>
                  </a:extLst>
                </a:gridCol>
                <a:gridCol w="407700">
                  <a:extLst>
                    <a:ext uri="{9D8B030D-6E8A-4147-A177-3AD203B41FA5}">
                      <a16:colId xmlns:a16="http://schemas.microsoft.com/office/drawing/2014/main" val="20001"/>
                    </a:ext>
                  </a:extLst>
                </a:gridCol>
                <a:gridCol w="407700">
                  <a:extLst>
                    <a:ext uri="{9D8B030D-6E8A-4147-A177-3AD203B41FA5}">
                      <a16:colId xmlns:a16="http://schemas.microsoft.com/office/drawing/2014/main" val="20002"/>
                    </a:ext>
                  </a:extLst>
                </a:gridCol>
                <a:gridCol w="407700">
                  <a:extLst>
                    <a:ext uri="{9D8B030D-6E8A-4147-A177-3AD203B41FA5}">
                      <a16:colId xmlns:a16="http://schemas.microsoft.com/office/drawing/2014/main" val="20003"/>
                    </a:ext>
                  </a:extLst>
                </a:gridCol>
                <a:gridCol w="407700">
                  <a:extLst>
                    <a:ext uri="{9D8B030D-6E8A-4147-A177-3AD203B41FA5}">
                      <a16:colId xmlns:a16="http://schemas.microsoft.com/office/drawing/2014/main" val="20004"/>
                    </a:ext>
                  </a:extLst>
                </a:gridCol>
                <a:gridCol w="407700">
                  <a:extLst>
                    <a:ext uri="{9D8B030D-6E8A-4147-A177-3AD203B41FA5}">
                      <a16:colId xmlns:a16="http://schemas.microsoft.com/office/drawing/2014/main" val="20005"/>
                    </a:ext>
                  </a:extLst>
                </a:gridCol>
                <a:gridCol w="407700">
                  <a:extLst>
                    <a:ext uri="{9D8B030D-6E8A-4147-A177-3AD203B41FA5}">
                      <a16:colId xmlns:a16="http://schemas.microsoft.com/office/drawing/2014/main" val="20006"/>
                    </a:ext>
                  </a:extLst>
                </a:gridCol>
                <a:gridCol w="407700">
                  <a:extLst>
                    <a:ext uri="{9D8B030D-6E8A-4147-A177-3AD203B41FA5}">
                      <a16:colId xmlns:a16="http://schemas.microsoft.com/office/drawing/2014/main" val="20007"/>
                    </a:ext>
                  </a:extLst>
                </a:gridCol>
                <a:gridCol w="407700">
                  <a:extLst>
                    <a:ext uri="{9D8B030D-6E8A-4147-A177-3AD203B41FA5}">
                      <a16:colId xmlns:a16="http://schemas.microsoft.com/office/drawing/2014/main" val="20008"/>
                    </a:ext>
                  </a:extLst>
                </a:gridCol>
                <a:gridCol w="407700">
                  <a:extLst>
                    <a:ext uri="{9D8B030D-6E8A-4147-A177-3AD203B41FA5}">
                      <a16:colId xmlns:a16="http://schemas.microsoft.com/office/drawing/2014/main" val="20009"/>
                    </a:ext>
                  </a:extLst>
                </a:gridCol>
                <a:gridCol w="407700">
                  <a:extLst>
                    <a:ext uri="{9D8B030D-6E8A-4147-A177-3AD203B41FA5}">
                      <a16:colId xmlns:a16="http://schemas.microsoft.com/office/drawing/2014/main" val="20010"/>
                    </a:ext>
                  </a:extLst>
                </a:gridCol>
                <a:gridCol w="407700">
                  <a:extLst>
                    <a:ext uri="{9D8B030D-6E8A-4147-A177-3AD203B41FA5}">
                      <a16:colId xmlns:a16="http://schemas.microsoft.com/office/drawing/2014/main" val="20011"/>
                    </a:ext>
                  </a:extLst>
                </a:gridCol>
                <a:gridCol w="407700">
                  <a:extLst>
                    <a:ext uri="{9D8B030D-6E8A-4147-A177-3AD203B41FA5}">
                      <a16:colId xmlns:a16="http://schemas.microsoft.com/office/drawing/2014/main" val="20012"/>
                    </a:ext>
                  </a:extLst>
                </a:gridCol>
                <a:gridCol w="407700">
                  <a:extLst>
                    <a:ext uri="{9D8B030D-6E8A-4147-A177-3AD203B41FA5}">
                      <a16:colId xmlns:a16="http://schemas.microsoft.com/office/drawing/2014/main" val="20013"/>
                    </a:ext>
                  </a:extLst>
                </a:gridCol>
                <a:gridCol w="407700">
                  <a:extLst>
                    <a:ext uri="{9D8B030D-6E8A-4147-A177-3AD203B41FA5}">
                      <a16:colId xmlns:a16="http://schemas.microsoft.com/office/drawing/2014/main" val="20014"/>
                    </a:ext>
                  </a:extLst>
                </a:gridCol>
                <a:gridCol w="407700">
                  <a:extLst>
                    <a:ext uri="{9D8B030D-6E8A-4147-A177-3AD203B41FA5}">
                      <a16:colId xmlns:a16="http://schemas.microsoft.com/office/drawing/2014/main" val="20015"/>
                    </a:ext>
                  </a:extLst>
                </a:gridCol>
                <a:gridCol w="407700">
                  <a:extLst>
                    <a:ext uri="{9D8B030D-6E8A-4147-A177-3AD203B41FA5}">
                      <a16:colId xmlns:a16="http://schemas.microsoft.com/office/drawing/2014/main" val="20016"/>
                    </a:ext>
                  </a:extLst>
                </a:gridCol>
              </a:tblGrid>
              <a:tr h="470425">
                <a:tc rowSpan="2">
                  <a:txBody>
                    <a:bodyPr/>
                    <a:lstStyle/>
                    <a:p>
                      <a:pPr marL="0" marR="0" lvl="0" indent="0" algn="ctr" rtl="0">
                        <a:lnSpc>
                          <a:spcPct val="100000"/>
                        </a:lnSpc>
                        <a:spcBef>
                          <a:spcPts val="0"/>
                        </a:spcBef>
                        <a:spcAft>
                          <a:spcPts val="0"/>
                        </a:spcAft>
                        <a:buNone/>
                      </a:pPr>
                      <a:r>
                        <a:rPr lang="en" sz="1200" b="1" u="none" strike="noStrike" cap="none"/>
                        <a:t>Kegiatan</a:t>
                      </a:r>
                      <a:endParaRPr sz="1200" b="1" u="none" strike="noStrike" cap="none"/>
                    </a:p>
                  </a:txBody>
                  <a:tcPr marL="91450" marR="91450" marT="45725" marB="45725" anchor="ctr"/>
                </a:tc>
                <a:tc gridSpan="4">
                  <a:txBody>
                    <a:bodyPr/>
                    <a:lstStyle/>
                    <a:p>
                      <a:pPr marL="0" marR="0" lvl="0" indent="0" algn="ctr" rtl="0">
                        <a:lnSpc>
                          <a:spcPct val="100000"/>
                        </a:lnSpc>
                        <a:spcBef>
                          <a:spcPts val="0"/>
                        </a:spcBef>
                        <a:spcAft>
                          <a:spcPts val="0"/>
                        </a:spcAft>
                        <a:buNone/>
                      </a:pPr>
                      <a:r>
                        <a:rPr lang="en" sz="1200" b="1" u="none" strike="noStrike" cap="none"/>
                        <a:t>Februari</a:t>
                      </a:r>
                      <a:endParaRPr sz="1200" b="1" u="none" strike="noStrike" cap="none"/>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None/>
                      </a:pPr>
                      <a:r>
                        <a:rPr lang="en" sz="1200" b="1" u="none" strike="noStrike" cap="none"/>
                        <a:t>Maret</a:t>
                      </a:r>
                      <a:endParaRPr sz="1200" b="1" u="none" strike="noStrike" cap="none"/>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None/>
                      </a:pPr>
                      <a:r>
                        <a:rPr lang="en" sz="1200" b="1" u="none" strike="noStrike" cap="none"/>
                        <a:t>April</a:t>
                      </a:r>
                      <a:endParaRPr sz="1200" b="1" u="none" strike="noStrike" cap="none"/>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None/>
                      </a:pPr>
                      <a:r>
                        <a:rPr lang="en" sz="1200" b="1" u="none" strike="noStrike" cap="none"/>
                        <a:t>Mei</a:t>
                      </a:r>
                      <a:endParaRPr sz="1200" b="1" u="none" strike="noStrike" cap="none"/>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0425">
                <a:tc vMerge="1">
                  <a:txBody>
                    <a:bodyPr/>
                    <a:lstStyle/>
                    <a:p>
                      <a:endParaRPr lang="en-US"/>
                    </a:p>
                  </a:txBody>
                  <a:tcPr/>
                </a:tc>
                <a:tc>
                  <a:txBody>
                    <a:bodyPr/>
                    <a:lstStyle/>
                    <a:p>
                      <a:pPr marL="0" marR="0" lvl="0" indent="0" algn="ctr" rtl="0">
                        <a:lnSpc>
                          <a:spcPct val="100000"/>
                        </a:lnSpc>
                        <a:spcBef>
                          <a:spcPts val="0"/>
                        </a:spcBef>
                        <a:spcAft>
                          <a:spcPts val="0"/>
                        </a:spcAft>
                        <a:buNone/>
                      </a:pPr>
                      <a:r>
                        <a:rPr lang="en" sz="800" b="1" u="none" strike="noStrike" cap="none"/>
                        <a:t>W1</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W2</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W3</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W4</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W1</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W2</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W3</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W4</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W1</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W2</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W3</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W4</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W1</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W2</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W3</a:t>
                      </a:r>
                      <a:endParaRPr sz="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 sz="800" b="1" u="none" strike="noStrike" cap="none"/>
                        <a:t>W4</a:t>
                      </a:r>
                      <a:endParaRPr sz="800" b="1" u="none" strike="noStrike" cap="none"/>
                    </a:p>
                  </a:txBody>
                  <a:tcPr marL="91450" marR="91450" marT="45725" marB="45725" anchor="ctr"/>
                </a:tc>
                <a:extLst>
                  <a:ext uri="{0D108BD9-81ED-4DB2-BD59-A6C34878D82A}">
                    <a16:rowId xmlns:a16="http://schemas.microsoft.com/office/drawing/2014/main" val="10001"/>
                  </a:ext>
                </a:extLst>
              </a:tr>
              <a:tr h="336675">
                <a:tc>
                  <a:txBody>
                    <a:bodyPr/>
                    <a:lstStyle/>
                    <a:p>
                      <a:pPr marL="0" marR="0" lvl="0" indent="0" algn="l" rtl="0">
                        <a:lnSpc>
                          <a:spcPct val="100000"/>
                        </a:lnSpc>
                        <a:spcBef>
                          <a:spcPts val="0"/>
                        </a:spcBef>
                        <a:spcAft>
                          <a:spcPts val="0"/>
                        </a:spcAft>
                        <a:buNone/>
                      </a:pPr>
                      <a:r>
                        <a:rPr lang="en" sz="900" dirty="0"/>
                        <a:t>Review ontologi</a:t>
                      </a:r>
                      <a:endParaRPr sz="9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highlight>
                          <a:srgbClr val="FF0000"/>
                        </a:highlight>
                      </a:endParaRPr>
                    </a:p>
                  </a:txBody>
                  <a:tcPr marL="91450" marR="91450" marT="45725" marB="45725" anchor="ctr">
                    <a:solidFill>
                      <a:srgbClr val="C00000"/>
                    </a:solidFill>
                  </a:tcPr>
                </a:tc>
                <a:tc>
                  <a:txBody>
                    <a:bodyPr/>
                    <a:lstStyle/>
                    <a:p>
                      <a:pPr marL="0" marR="0" lvl="0" indent="0" algn="ctr" rtl="0">
                        <a:lnSpc>
                          <a:spcPct val="100000"/>
                        </a:lnSpc>
                        <a:spcBef>
                          <a:spcPts val="0"/>
                        </a:spcBef>
                        <a:spcAft>
                          <a:spcPts val="0"/>
                        </a:spcAft>
                        <a:buNone/>
                      </a:pPr>
                      <a:endParaRPr sz="1200" u="none" strike="noStrike" cap="none">
                        <a:highlight>
                          <a:srgbClr val="FF0000"/>
                        </a:highlight>
                      </a:endParaRPr>
                    </a:p>
                  </a:txBody>
                  <a:tcPr marL="91450" marR="91450" marT="45725" marB="45725" anchor="ctr">
                    <a:solidFill>
                      <a:srgbClr val="C00000"/>
                    </a:solidFill>
                  </a:tcPr>
                </a:tc>
                <a:tc>
                  <a:txBody>
                    <a:bodyPr/>
                    <a:lstStyle/>
                    <a:p>
                      <a:pPr marL="0" marR="0" lvl="0" indent="0" algn="ctr" rtl="0">
                        <a:lnSpc>
                          <a:spcPct val="100000"/>
                        </a:lnSpc>
                        <a:spcBef>
                          <a:spcPts val="0"/>
                        </a:spcBef>
                        <a:spcAft>
                          <a:spcPts val="0"/>
                        </a:spcAft>
                        <a:buNone/>
                      </a:pPr>
                      <a:endParaRPr sz="1200" u="none" strike="noStrike" cap="none">
                        <a:highlight>
                          <a:srgbClr val="FF0000"/>
                        </a:highlight>
                      </a:endParaRPr>
                    </a:p>
                  </a:txBody>
                  <a:tcPr marL="91450" marR="91450" marT="45725" marB="45725" anchor="ctr">
                    <a:solidFill>
                      <a:srgbClr val="C00000"/>
                    </a:solidFill>
                  </a:tcPr>
                </a:tc>
                <a:tc>
                  <a:txBody>
                    <a:bodyPr/>
                    <a:lstStyle/>
                    <a:p>
                      <a:pPr marL="0" marR="0" lvl="0" indent="0" algn="ctr" rtl="0">
                        <a:lnSpc>
                          <a:spcPct val="100000"/>
                        </a:lnSpc>
                        <a:spcBef>
                          <a:spcPts val="0"/>
                        </a:spcBef>
                        <a:spcAft>
                          <a:spcPts val="0"/>
                        </a:spcAft>
                        <a:buNone/>
                      </a:pPr>
                      <a:endParaRPr sz="1200" u="none" strike="noStrike" cap="none">
                        <a:highlight>
                          <a:srgbClr val="FF0000"/>
                        </a:highlight>
                      </a:endParaRPr>
                    </a:p>
                  </a:txBody>
                  <a:tcPr marL="91450" marR="91450" marT="45725" marB="45725" anchor="ctr">
                    <a:solidFill>
                      <a:srgbClr val="C0000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extLst>
                  <a:ext uri="{0D108BD9-81ED-4DB2-BD59-A6C34878D82A}">
                    <a16:rowId xmlns:a16="http://schemas.microsoft.com/office/drawing/2014/main" val="10002"/>
                  </a:ext>
                </a:extLst>
              </a:tr>
              <a:tr h="336675">
                <a:tc>
                  <a:txBody>
                    <a:bodyPr/>
                    <a:lstStyle/>
                    <a:p>
                      <a:pPr marL="0" marR="0" lvl="0" indent="0" algn="l" rtl="0">
                        <a:lnSpc>
                          <a:spcPct val="100000"/>
                        </a:lnSpc>
                        <a:spcBef>
                          <a:spcPts val="0"/>
                        </a:spcBef>
                        <a:spcAft>
                          <a:spcPts val="0"/>
                        </a:spcAft>
                        <a:buNone/>
                      </a:pPr>
                      <a:r>
                        <a:rPr lang="en" sz="900" dirty="0"/>
                        <a:t>Integrasi Triple Store dengan BE</a:t>
                      </a:r>
                      <a:endParaRPr sz="9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C00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C00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C00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C00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extLst>
                  <a:ext uri="{0D108BD9-81ED-4DB2-BD59-A6C34878D82A}">
                    <a16:rowId xmlns:a16="http://schemas.microsoft.com/office/drawing/2014/main" val="10003"/>
                  </a:ext>
                </a:extLst>
              </a:tr>
              <a:tr h="336675">
                <a:tc>
                  <a:txBody>
                    <a:bodyPr/>
                    <a:lstStyle/>
                    <a:p>
                      <a:pPr marL="0" marR="0" lvl="0" indent="0" algn="l" rtl="0">
                        <a:lnSpc>
                          <a:spcPct val="100000"/>
                        </a:lnSpc>
                        <a:spcBef>
                          <a:spcPts val="0"/>
                        </a:spcBef>
                        <a:spcAft>
                          <a:spcPts val="0"/>
                        </a:spcAft>
                        <a:buNone/>
                      </a:pPr>
                      <a:r>
                        <a:rPr lang="en" sz="900" dirty="0"/>
                        <a:t>Pembuatan Query Sparql</a:t>
                      </a:r>
                      <a:endParaRPr sz="9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00B0F0"/>
                    </a:solidFill>
                  </a:tcPr>
                </a:tc>
                <a:tc>
                  <a:txBody>
                    <a:bodyPr/>
                    <a:lstStyle/>
                    <a:p>
                      <a:pPr marL="0" marR="0" lvl="0" indent="0" algn="ctr" rtl="0">
                        <a:lnSpc>
                          <a:spcPct val="100000"/>
                        </a:lnSpc>
                        <a:spcBef>
                          <a:spcPts val="0"/>
                        </a:spcBef>
                        <a:spcAft>
                          <a:spcPts val="0"/>
                        </a:spcAft>
                        <a:buNone/>
                      </a:pPr>
                      <a:endParaRPr sz="1200" u="none" strike="noStrike" cap="none">
                        <a:solidFill>
                          <a:srgbClr val="00B0F0"/>
                        </a:solidFill>
                      </a:endParaRPr>
                    </a:p>
                  </a:txBody>
                  <a:tcPr marL="91450" marR="91450" marT="45725" marB="45725" anchor="ctr">
                    <a:solidFill>
                      <a:srgbClr val="00B0F0"/>
                    </a:solidFill>
                  </a:tcPr>
                </a:tc>
                <a:tc>
                  <a:txBody>
                    <a:bodyPr/>
                    <a:lstStyle/>
                    <a:p>
                      <a:pPr marL="0" marR="0" lvl="0" indent="0" algn="ctr" rtl="0">
                        <a:lnSpc>
                          <a:spcPct val="100000"/>
                        </a:lnSpc>
                        <a:spcBef>
                          <a:spcPts val="0"/>
                        </a:spcBef>
                        <a:spcAft>
                          <a:spcPts val="0"/>
                        </a:spcAft>
                        <a:buNone/>
                      </a:pPr>
                      <a:endParaRPr sz="1200" u="none" strike="noStrike" cap="none">
                        <a:solidFill>
                          <a:srgbClr val="00B0F0"/>
                        </a:solidFill>
                      </a:endParaRPr>
                    </a:p>
                  </a:txBody>
                  <a:tcPr marL="91450" marR="91450" marT="45725" marB="45725" anchor="ctr">
                    <a:solidFill>
                      <a:srgbClr val="00B0F0"/>
                    </a:solidFill>
                  </a:tcPr>
                </a:tc>
                <a:tc>
                  <a:txBody>
                    <a:bodyPr/>
                    <a:lstStyle/>
                    <a:p>
                      <a:pPr marL="0" marR="0" lvl="0" indent="0" algn="ctr" rtl="0">
                        <a:lnSpc>
                          <a:spcPct val="100000"/>
                        </a:lnSpc>
                        <a:spcBef>
                          <a:spcPts val="0"/>
                        </a:spcBef>
                        <a:spcAft>
                          <a:spcPts val="0"/>
                        </a:spcAft>
                        <a:buNone/>
                      </a:pPr>
                      <a:endParaRPr sz="1200" u="none" strike="noStrike" cap="none">
                        <a:solidFill>
                          <a:srgbClr val="00B0F0"/>
                        </a:solidFill>
                      </a:endParaRPr>
                    </a:p>
                  </a:txBody>
                  <a:tcPr marL="91450" marR="91450" marT="45725" marB="45725" anchor="ctr">
                    <a:solidFill>
                      <a:srgbClr val="00B0F0"/>
                    </a:solidFill>
                  </a:tcPr>
                </a:tc>
                <a:tc>
                  <a:txBody>
                    <a:bodyPr/>
                    <a:lstStyle/>
                    <a:p>
                      <a:pPr marL="0" marR="0" lvl="0" indent="0" algn="ctr" rtl="0">
                        <a:lnSpc>
                          <a:spcPct val="100000"/>
                        </a:lnSpc>
                        <a:spcBef>
                          <a:spcPts val="0"/>
                        </a:spcBef>
                        <a:spcAft>
                          <a:spcPts val="0"/>
                        </a:spcAft>
                        <a:buNone/>
                      </a:pPr>
                      <a:endParaRPr sz="1200" u="none" strike="noStrike" cap="none">
                        <a:solidFill>
                          <a:srgbClr val="00B0F0"/>
                        </a:solidFill>
                      </a:endParaRPr>
                    </a:p>
                  </a:txBody>
                  <a:tcPr marL="91450" marR="91450" marT="45725" marB="45725" anchor="ctr">
                    <a:solidFill>
                      <a:srgbClr val="00B0F0"/>
                    </a:solidFill>
                  </a:tcPr>
                </a:tc>
                <a:tc>
                  <a:txBody>
                    <a:bodyPr/>
                    <a:lstStyle/>
                    <a:p>
                      <a:pPr marL="0" marR="0" lvl="0" indent="0" algn="ctr" rtl="0">
                        <a:lnSpc>
                          <a:spcPct val="100000"/>
                        </a:lnSpc>
                        <a:spcBef>
                          <a:spcPts val="0"/>
                        </a:spcBef>
                        <a:spcAft>
                          <a:spcPts val="0"/>
                        </a:spcAft>
                        <a:buNone/>
                      </a:pPr>
                      <a:endParaRPr sz="1200" u="none" strike="noStrike" cap="none">
                        <a:solidFill>
                          <a:srgbClr val="00B0F0"/>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endParaRPr sz="1200" u="none" strike="noStrike" cap="none">
                        <a:solidFill>
                          <a:srgbClr val="00B0F0"/>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extLst>
                  <a:ext uri="{0D108BD9-81ED-4DB2-BD59-A6C34878D82A}">
                    <a16:rowId xmlns:a16="http://schemas.microsoft.com/office/drawing/2014/main" val="10004"/>
                  </a:ext>
                </a:extLst>
              </a:tr>
              <a:tr h="336675">
                <a:tc>
                  <a:txBody>
                    <a:bodyPr/>
                    <a:lstStyle/>
                    <a:p>
                      <a:pPr marL="0" marR="0" lvl="0" indent="0" algn="l" rtl="0">
                        <a:lnSpc>
                          <a:spcPct val="100000"/>
                        </a:lnSpc>
                        <a:spcBef>
                          <a:spcPts val="0"/>
                        </a:spcBef>
                        <a:spcAft>
                          <a:spcPts val="0"/>
                        </a:spcAft>
                        <a:buNone/>
                      </a:pPr>
                      <a:r>
                        <a:rPr lang="en" sz="900" dirty="0"/>
                        <a:t>Pengembangan BE</a:t>
                      </a:r>
                      <a:endParaRPr sz="9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00206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00206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00206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00206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B w="12700" cap="flat" cmpd="sng">
                      <a:solidFill>
                        <a:srgbClr val="000000"/>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extLst>
                  <a:ext uri="{0D108BD9-81ED-4DB2-BD59-A6C34878D82A}">
                    <a16:rowId xmlns:a16="http://schemas.microsoft.com/office/drawing/2014/main" val="10005"/>
                  </a:ext>
                </a:extLst>
              </a:tr>
              <a:tr h="336675">
                <a:tc>
                  <a:txBody>
                    <a:bodyPr/>
                    <a:lstStyle/>
                    <a:p>
                      <a:pPr marL="0" marR="0" lvl="0" indent="0" algn="l" rtl="0">
                        <a:lnSpc>
                          <a:spcPct val="100000"/>
                        </a:lnSpc>
                        <a:spcBef>
                          <a:spcPts val="0"/>
                        </a:spcBef>
                        <a:spcAft>
                          <a:spcPts val="0"/>
                        </a:spcAft>
                        <a:buNone/>
                      </a:pPr>
                      <a:r>
                        <a:rPr lang="en" sz="900" dirty="0"/>
                        <a:t>Pengembangan FE</a:t>
                      </a:r>
                      <a:endParaRPr sz="9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R w="12700" cap="flat" cmpd="sng">
                      <a:solidFill>
                        <a:srgbClr val="000000"/>
                      </a:solidFill>
                      <a:prstDash val="solid"/>
                      <a:round/>
                      <a:headEnd type="none" w="sm" len="sm"/>
                      <a:tailEnd type="none" w="sm" len="sm"/>
                    </a:ln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EFF4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EFF4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EFF4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EFF4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L w="12700" cap="flat" cmpd="sng">
                      <a:solidFill>
                        <a:srgbClr val="000000"/>
                      </a:solidFill>
                      <a:prstDash val="solid"/>
                      <a:round/>
                      <a:headEnd type="none" w="sm" len="sm"/>
                      <a:tailEnd type="none" w="sm" len="sm"/>
                    </a:lnL>
                    <a:solidFill>
                      <a:schemeClr val="lt1"/>
                    </a:solidFill>
                  </a:tcPr>
                </a:tc>
                <a:extLst>
                  <a:ext uri="{0D108BD9-81ED-4DB2-BD59-A6C34878D82A}">
                    <a16:rowId xmlns:a16="http://schemas.microsoft.com/office/drawing/2014/main" val="10006"/>
                  </a:ext>
                </a:extLst>
              </a:tr>
              <a:tr h="336675">
                <a:tc>
                  <a:txBody>
                    <a:bodyPr/>
                    <a:lstStyle/>
                    <a:p>
                      <a:pPr marL="0" marR="0" lvl="0" indent="0" algn="l" rtl="0">
                        <a:lnSpc>
                          <a:spcPct val="100000"/>
                        </a:lnSpc>
                        <a:spcBef>
                          <a:spcPts val="0"/>
                        </a:spcBef>
                        <a:spcAft>
                          <a:spcPts val="0"/>
                        </a:spcAft>
                        <a:buNone/>
                      </a:pPr>
                      <a:r>
                        <a:rPr lang="en" sz="900" dirty="0"/>
                        <a:t>Testing</a:t>
                      </a:r>
                      <a:endParaRPr sz="900" dirty="0"/>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T w="12700" cap="flat" cmpd="sng">
                      <a:solidFill>
                        <a:srgbClr val="000000"/>
                      </a:solidFill>
                      <a:prstDash val="solid"/>
                      <a:round/>
                      <a:headEnd type="none" w="sm" len="sm"/>
                      <a:tailEnd type="none" w="sm" len="sm"/>
                    </a:lnT>
                    <a:solidFill>
                      <a:srgbClr val="FFFFFF"/>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T w="12700" cap="flat" cmpd="sng">
                      <a:solidFill>
                        <a:srgbClr val="000000"/>
                      </a:solidFill>
                      <a:prstDash val="solid"/>
                      <a:round/>
                      <a:headEnd type="none" w="sm" len="sm"/>
                      <a:tailEnd type="none" w="sm" len="sm"/>
                    </a:lnT>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T w="12700" cap="flat" cmpd="sng">
                      <a:solidFill>
                        <a:srgbClr val="000000"/>
                      </a:solidFill>
                      <a:prstDash val="solid"/>
                      <a:round/>
                      <a:headEnd type="none" w="sm" len="sm"/>
                      <a:tailEnd type="none" w="sm" len="sm"/>
                    </a:lnT>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T w="12700" cap="flat" cmpd="sng">
                      <a:solidFill>
                        <a:srgbClr val="000000"/>
                      </a:solidFill>
                      <a:prstDash val="solid"/>
                      <a:round/>
                      <a:headEnd type="none" w="sm" len="sm"/>
                      <a:tailEnd type="none" w="sm" len="sm"/>
                    </a:lnT>
                    <a:solidFill>
                      <a:schemeClr val="lt1"/>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lnT w="12700" cap="flat" cmpd="sng">
                      <a:solidFill>
                        <a:srgbClr val="000000"/>
                      </a:solidFill>
                      <a:prstDash val="solid"/>
                      <a:round/>
                      <a:headEnd type="none" w="sm" len="sm"/>
                      <a:tailEnd type="none" w="sm" len="sm"/>
                    </a:lnT>
                    <a:solidFill>
                      <a:srgbClr val="B6D7A8"/>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B6D7A8"/>
                    </a:solidFill>
                  </a:tcPr>
                </a:tc>
                <a:extLst>
                  <a:ext uri="{0D108BD9-81ED-4DB2-BD59-A6C34878D82A}">
                    <a16:rowId xmlns:a16="http://schemas.microsoft.com/office/drawing/2014/main" val="10007"/>
                  </a:ext>
                </a:extLst>
              </a:tr>
              <a:tr h="336675">
                <a:tc>
                  <a:txBody>
                    <a:bodyPr/>
                    <a:lstStyle/>
                    <a:p>
                      <a:pPr marL="0" marR="0" lvl="0" indent="0" algn="l" rtl="0">
                        <a:lnSpc>
                          <a:spcPct val="100000"/>
                        </a:lnSpc>
                        <a:spcBef>
                          <a:spcPts val="0"/>
                        </a:spcBef>
                        <a:spcAft>
                          <a:spcPts val="0"/>
                        </a:spcAft>
                        <a:buNone/>
                      </a:pPr>
                      <a:r>
                        <a:rPr lang="en" sz="900" u="none" strike="noStrike" cap="none"/>
                        <a:t>Penulisan Laporan Akhir</a:t>
                      </a:r>
                      <a:endParaRPr sz="900"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a:p>
                  </a:txBody>
                  <a:tcPr marL="91450" marR="91450" marT="45725" marB="45725" anchor="ctr">
                    <a:solidFill>
                      <a:srgbClr val="7030A0"/>
                    </a:solidFill>
                  </a:tcPr>
                </a:tc>
                <a:tc>
                  <a:txBody>
                    <a:bodyPr/>
                    <a:lstStyle/>
                    <a:p>
                      <a:pPr marL="0" marR="0" lvl="0" indent="0" algn="ctr" rtl="0">
                        <a:lnSpc>
                          <a:spcPct val="100000"/>
                        </a:lnSpc>
                        <a:spcBef>
                          <a:spcPts val="0"/>
                        </a:spcBef>
                        <a:spcAft>
                          <a:spcPts val="0"/>
                        </a:spcAft>
                        <a:buNone/>
                      </a:pPr>
                      <a:endParaRPr sz="1200" u="none" strike="noStrike" cap="none" dirty="0"/>
                    </a:p>
                  </a:txBody>
                  <a:tcPr marL="91450" marR="91450" marT="45725" marB="45725" anchor="ctr">
                    <a:solidFill>
                      <a:srgbClr val="7030A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daftar referensi</a:t>
            </a:r>
            <a:endParaRPr/>
          </a:p>
        </p:txBody>
      </p:sp>
      <p:sp>
        <p:nvSpPr>
          <p:cNvPr id="138" name="Google Shape;138;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chemeClr val="dk1"/>
                </a:solidFill>
                <a:latin typeface="Times New Roman"/>
                <a:ea typeface="Times New Roman"/>
                <a:cs typeface="Times New Roman"/>
                <a:sym typeface="Times New Roman"/>
              </a:rPr>
              <a:t>M. Zouri and A. Ferworn, "An Ontology-Based Approach for Curriculum Mapping in Higher Education," 2021 IEEE 11th Annual Computing and Communication Workshop and Conference (CCWC), NV, USA, 2021, pp. 0141-0147, doi: 10.1109/CCWC51732.2021.9376163.</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4" name="Google Shape;14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800"/>
              <a:buFont typeface="Arial"/>
              <a:buNone/>
            </a:pPr>
            <a:r>
              <a:rPr lang="en">
                <a:solidFill>
                  <a:schemeClr val="dk1"/>
                </a:solidFill>
                <a:latin typeface="Times New Roman"/>
                <a:ea typeface="Times New Roman"/>
                <a:cs typeface="Times New Roman"/>
                <a:sym typeface="Times New Roman"/>
              </a:rPr>
              <a:t>S. Aminah, I. Afriyanti and A. Krisnadhi, "Ontology-Based Approach for Academic Evaluation System," 2017 IEEE 33rd International Conference on Data Engineering (ICDE), San Diego, CA, USA, 2017, pp. 1569-1574, doi: 10.1109/ICDE.2017.229.</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592</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Times New Roman</vt:lpstr>
      <vt:lpstr>Simple Light</vt:lpstr>
      <vt:lpstr>Simple Light</vt:lpstr>
      <vt:lpstr>Optimasi Manajemen Kurikulum Perguruan Tinggi melalui Sistem Terintegrasi Berbasis Graph Database dengan Pendekatan RDF</vt:lpstr>
      <vt:lpstr>Lembar Pengesahan</vt:lpstr>
      <vt:lpstr>latar belakang masalah </vt:lpstr>
      <vt:lpstr>Rumusan Masalah</vt:lpstr>
      <vt:lpstr>Tujuan Tugas Akhir</vt:lpstr>
      <vt:lpstr>metode pemecahan masalah</vt:lpstr>
      <vt:lpstr>rencana kegiatan dan waktu pelaksanaan </vt:lpstr>
      <vt:lpstr>daftar referensi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Optimasi Manajemen Kurikulum Perguruan Tinggi melalui Sistem Terintegrasi Berbasis Graph Database dengan Pendekatan RDF</dc:title>
  <cp:lastModifiedBy>Acer Nitro 5</cp:lastModifiedBy>
  <cp:revision>2</cp:revision>
  <dcterms:modified xsi:type="dcterms:W3CDTF">2024-01-21T11:17:51Z</dcterms:modified>
</cp:coreProperties>
</file>