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2BE1B6-6B50-4880-BBEF-7FC2622702BD}">
  <a:tblStyle styleId="{0F2BE1B6-6B50-4880-BBEF-7FC2622702BD}"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66EACFB-39F5-4146-9112-6C40C125BCAE}" styleName="Table_1">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5d49ddff8_1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65d49ddff8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5d49ddff8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g265d49ddff8_1_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5d49ddff8_1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65d49ddff8_1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5d49ddff8_1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65d49ddff8_1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5d49ddff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265d49ddff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5d49ddff8_1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65d49ddff8_1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5d49ddff8_1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65d49ddff8_1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5f8480a9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5f8480a9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slide" Target="/ppt/slides/slide7.xml"/><Relationship Id="rId4" Type="http://schemas.openxmlformats.org/officeDocument/2006/relationships/slide" Target="/ppt/slides/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1099922"/>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2400"/>
              <a:t>Optimasi Manajemen Kurikulum Perguruan Tinggi melalui Sistem Terintegrasi Berbasis Graph Database dengan Pendekatan RDF</a:t>
            </a:r>
            <a:endParaRPr sz="2400"/>
          </a:p>
        </p:txBody>
      </p:sp>
      <p:sp>
        <p:nvSpPr>
          <p:cNvPr id="100" name="Google Shape;100;p25"/>
          <p:cNvSpPr txBox="1"/>
          <p:nvPr>
            <p:ph idx="1" type="subTitle"/>
          </p:nvPr>
        </p:nvSpPr>
        <p:spPr>
          <a:xfrm>
            <a:off x="311700" y="2254103"/>
            <a:ext cx="8520600" cy="1044902"/>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5091"/>
              <a:buNone/>
            </a:pPr>
            <a:r>
              <a:rPr lang="en"/>
              <a:t>Markus Leonard Wijaya - 2006473913</a:t>
            </a:r>
            <a:endParaRPr/>
          </a:p>
          <a:p>
            <a:pPr indent="0" lvl="0" marL="0" rtl="0" algn="ctr">
              <a:lnSpc>
                <a:spcPct val="100000"/>
              </a:lnSpc>
              <a:spcBef>
                <a:spcPts val="0"/>
              </a:spcBef>
              <a:spcAft>
                <a:spcPts val="0"/>
              </a:spcAft>
              <a:buSzPts val="5091"/>
              <a:buNone/>
            </a:pPr>
            <a:r>
              <a:t/>
            </a:r>
            <a:endParaRPr/>
          </a:p>
        </p:txBody>
      </p:sp>
      <p:sp>
        <p:nvSpPr>
          <p:cNvPr id="101" name="Google Shape;101;p25"/>
          <p:cNvSpPr txBox="1"/>
          <p:nvPr/>
        </p:nvSpPr>
        <p:spPr>
          <a:xfrm>
            <a:off x="565273" y="4031675"/>
            <a:ext cx="79194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Sumber Ide TA			: </a:t>
            </a:r>
            <a:r>
              <a:rPr lang="en"/>
              <a:t>Dosen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Nama Calon Pembimbing	: </a:t>
            </a:r>
            <a:r>
              <a:rPr lang="en"/>
              <a:t>Iis Afriyanti, S.Kom., M.Sc. dan Adila Alfa Krisnadhi, M.Sc. </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Lab Penelitian			: </a:t>
            </a:r>
            <a:r>
              <a:rPr lang="en">
                <a:solidFill>
                  <a:schemeClr val="dk1"/>
                </a:solidFill>
              </a:rPr>
              <a:t>Reliable Software Engineering (RSE) Laboratory Fasilkom UI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220900"/>
            <a:ext cx="8520600" cy="1076272"/>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Lembar Pengesahan</a:t>
            </a:r>
            <a:endParaRPr/>
          </a:p>
        </p:txBody>
      </p:sp>
      <p:sp>
        <p:nvSpPr>
          <p:cNvPr id="107" name="Google Shape;10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lang="en"/>
              <a:t>1. Markus Leonard Wijaya/2006473913/085695775070/144</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lang="en"/>
              <a:t>Calon Pembimbing Tugas Akhir I	: </a:t>
            </a:r>
            <a:r>
              <a:rPr lang="en"/>
              <a:t>Iis Afriyanti, S.Kom., M.Sc.</a:t>
            </a:r>
            <a:endParaRPr/>
          </a:p>
          <a:p>
            <a:pPr indent="0" lvl="0" marL="114300" rtl="0" algn="l">
              <a:lnSpc>
                <a:spcPct val="115000"/>
              </a:lnSpc>
              <a:spcBef>
                <a:spcPts val="0"/>
              </a:spcBef>
              <a:spcAft>
                <a:spcPts val="0"/>
              </a:spcAft>
              <a:buSzPts val="1800"/>
              <a:buNone/>
            </a:pPr>
            <a:r>
              <a:rPr lang="en"/>
              <a:t>Calon Pembimbing Tugas Akhir II	: </a:t>
            </a:r>
            <a:r>
              <a:rPr lang="en"/>
              <a:t>Adila Alfa Krisnadhi, M.Sc.</a:t>
            </a:r>
            <a:r>
              <a:rPr lang="en"/>
              <a:t> </a:t>
            </a:r>
            <a:endParaRPr/>
          </a:p>
        </p:txBody>
      </p:sp>
      <p:graphicFrame>
        <p:nvGraphicFramePr>
          <p:cNvPr id="108" name="Google Shape;108;p26"/>
          <p:cNvGraphicFramePr/>
          <p:nvPr/>
        </p:nvGraphicFramePr>
        <p:xfrm>
          <a:off x="311700" y="4279315"/>
          <a:ext cx="3000000" cy="3000000"/>
        </p:xfrm>
        <a:graphic>
          <a:graphicData uri="http://schemas.openxmlformats.org/drawingml/2006/table">
            <a:tbl>
              <a:tblPr bandRow="1" firstRow="1">
                <a:noFill/>
                <a:tableStyleId>{0F2BE1B6-6B50-4880-BBEF-7FC2622702BD}</a:tableStyleId>
              </a:tblPr>
              <a:tblGrid>
                <a:gridCol w="4260300"/>
                <a:gridCol w="4260300"/>
              </a:tblGrid>
              <a:tr h="370850">
                <a:tc>
                  <a:txBody>
                    <a:bodyPr/>
                    <a:lstStyle/>
                    <a:p>
                      <a:pPr indent="0" lvl="0" marL="11430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Adila Alfa Krisnadhi, </a:t>
                      </a:r>
                      <a:endParaRPr/>
                    </a:p>
                    <a:p>
                      <a:pPr indent="0" lvl="0" marL="11430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S.Kom., M.Sc., Ph.D</a:t>
                      </a:r>
                      <a:endParaRPr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solidFill>
                            <a:srgbClr val="000000"/>
                          </a:solidFill>
                        </a:rPr>
                        <a:t>Iis Afriyanti, S.Kom., M.Sc.</a:t>
                      </a:r>
                      <a:endParaRPr sz="1600" u="none" cap="none" strike="noStrike">
                        <a:solidFill>
                          <a:srgbClr val="000000"/>
                        </a:solidFill>
                      </a:endParaRPr>
                    </a:p>
                    <a:p>
                      <a:pPr indent="0" lvl="0" marL="0" marR="0" rtl="0" algn="l">
                        <a:lnSpc>
                          <a:spcPct val="100000"/>
                        </a:lnSpc>
                        <a:spcBef>
                          <a:spcPts val="0"/>
                        </a:spcBef>
                        <a:spcAft>
                          <a:spcPts val="0"/>
                        </a:spcAft>
                        <a:buNone/>
                      </a:pPr>
                      <a:r>
                        <a:t/>
                      </a:r>
                      <a:endParaRPr sz="1600" u="none" cap="none" strike="noStrike"/>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latar belakang masalah </a:t>
            </a:r>
            <a:endParaRPr/>
          </a:p>
        </p:txBody>
      </p:sp>
      <p:sp>
        <p:nvSpPr>
          <p:cNvPr id="114" name="Google Shape;114;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rPr>
              <a:t>Dokumen kurikulum perguruan tinggi saat ini kebanyakan masih berupa dokumen teks, dimana pengembangannya dan pengelolaannya masih dilakukan secara manual. Sebagai hasilnya, terkadang kurikulum tidak dapat beradaptasi dengan cepat terhadap perubahan kebutuhan dan tuntutan dunia industri, serta sulit untuk dilacak dan diperbarui secara efisien.</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rumusan masalah &amp; tujuan tugas akhir</a:t>
            </a:r>
            <a:endParaRPr/>
          </a:p>
        </p:txBody>
      </p:sp>
      <p:sp>
        <p:nvSpPr>
          <p:cNvPr id="120" name="Google Shape;120;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1200"/>
              </a:spcBef>
              <a:spcAft>
                <a:spcPts val="0"/>
              </a:spcAft>
              <a:buClr>
                <a:schemeClr val="dk1"/>
              </a:buClr>
              <a:buSzPct val="61111"/>
              <a:buFont typeface="Arial"/>
              <a:buNone/>
            </a:pPr>
            <a:r>
              <a:rPr lang="en">
                <a:solidFill>
                  <a:schemeClr val="dk1"/>
                </a:solidFill>
              </a:rPr>
              <a:t>Melalui pendekatan </a:t>
            </a:r>
            <a:r>
              <a:rPr i="1" lang="en">
                <a:solidFill>
                  <a:schemeClr val="dk1"/>
                </a:solidFill>
              </a:rPr>
              <a:t>Knowledge Graph</a:t>
            </a:r>
            <a:r>
              <a:rPr lang="en">
                <a:solidFill>
                  <a:schemeClr val="dk1"/>
                </a:solidFill>
              </a:rPr>
              <a:t>, penyusunan kurikulum tidak lagi hanya berbasis teks, namun menjadi representasi graf yang memungkinkan untuk melakukan analisis secara lebih kompleks. Misalnya, kurikulum dapat dianalisis untuk melihat keterkaitan antar mata kuliah, kecukupan kompetensi yang diajarkan, dan eksplorasi pola pengembangan karir mahasiswa. Dengan demikian, manajemen kurikulum tidak hanya bertujuan untuk kebutuhan administratif, namun juga turut mengoptimalkan pencapaian akademik dan profesional mahasiswa.</a:t>
            </a:r>
            <a:r>
              <a:rPr lang="en" u="sng">
                <a:solidFill>
                  <a:schemeClr val="hlink"/>
                </a:solidFill>
                <a:hlinkClick action="ppaction://hlinksldjump" r:id="rId3"/>
              </a:rPr>
              <a:t>[1]</a:t>
            </a:r>
            <a:r>
              <a:rPr lang="en" u="sng">
                <a:solidFill>
                  <a:schemeClr val="hlink"/>
                </a:solidFill>
                <a:hlinkClick action="ppaction://hlinksldjump" r:id="rId4"/>
              </a:rPr>
              <a:t>[2]</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Solusi tersebut dapat disempurnakan dengan mengembangkan suatu </a:t>
            </a:r>
            <a:r>
              <a:rPr i="1" lang="en">
                <a:solidFill>
                  <a:schemeClr val="dk1"/>
                </a:solidFill>
              </a:rPr>
              <a:t>user interface</a:t>
            </a:r>
            <a:r>
              <a:rPr lang="en">
                <a:solidFill>
                  <a:schemeClr val="dk1"/>
                </a:solidFill>
              </a:rPr>
              <a:t> di atas </a:t>
            </a:r>
            <a:r>
              <a:rPr i="1" lang="en">
                <a:solidFill>
                  <a:schemeClr val="dk1"/>
                </a:solidFill>
              </a:rPr>
              <a:t>database Knowledge Graph</a:t>
            </a:r>
            <a:r>
              <a:rPr lang="en">
                <a:solidFill>
                  <a:schemeClr val="dk1"/>
                </a:solidFill>
              </a:rPr>
              <a:t>, sehingga perguruan tinggi dapat menjadi lebih responsif terhadap dinamika tuntutan industri, efisien dalam pengelolaan kurikulum, dan memberikan pengalaman pendidikan yang lebih berharga bagi mahasiswa.</a:t>
            </a:r>
            <a:endParaRPr>
              <a:solidFill>
                <a:schemeClr val="dk1"/>
              </a:solidFill>
            </a:endParaRPr>
          </a:p>
          <a:p>
            <a:pPr indent="0" lvl="0" marL="0" rtl="0" algn="l">
              <a:lnSpc>
                <a:spcPct val="115000"/>
              </a:lnSpc>
              <a:spcBef>
                <a:spcPts val="1200"/>
              </a:spcBef>
              <a:spcAft>
                <a:spcPts val="0"/>
              </a:spcAft>
              <a:buSzPct val="100000"/>
              <a:buNone/>
            </a:pPr>
            <a:r>
              <a:t/>
            </a:r>
            <a:endParaRPr>
              <a:solidFill>
                <a:schemeClr val="dk1"/>
              </a:solidFill>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metode pemecahan masalah</a:t>
            </a:r>
            <a:endParaRPr/>
          </a:p>
        </p:txBody>
      </p:sp>
      <p:sp>
        <p:nvSpPr>
          <p:cNvPr id="126" name="Google Shape;126;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 sz="1700">
                <a:solidFill>
                  <a:schemeClr val="dk1"/>
                </a:solidFill>
              </a:rPr>
              <a:t>Review ontologi dan populasi data dummy</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Menyiapkan database dari ontologi yang sudah disiapkan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(BE) Pengembangan fitur pengolahan data, i.e. membaca data, menambah data baru</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(FE) Pengembangan tampilan antarmuka</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Test penjaminan mutu</a:t>
            </a:r>
            <a:endParaRPr sz="17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rencana kegiatan dan waktu pelaksanaan</a:t>
            </a:r>
            <a:endParaRPr/>
          </a:p>
          <a:p>
            <a:pPr indent="0" lvl="0" marL="0" rtl="0" algn="l">
              <a:lnSpc>
                <a:spcPct val="100000"/>
              </a:lnSpc>
              <a:spcBef>
                <a:spcPts val="0"/>
              </a:spcBef>
              <a:spcAft>
                <a:spcPts val="0"/>
              </a:spcAft>
              <a:buSzPct val="111111"/>
              <a:buNone/>
            </a:pPr>
            <a:r>
              <a:t/>
            </a:r>
            <a:endParaRPr/>
          </a:p>
        </p:txBody>
      </p:sp>
      <p:graphicFrame>
        <p:nvGraphicFramePr>
          <p:cNvPr id="132" name="Google Shape;132;p30"/>
          <p:cNvGraphicFramePr/>
          <p:nvPr/>
        </p:nvGraphicFramePr>
        <p:xfrm>
          <a:off x="366013" y="1400964"/>
          <a:ext cx="3000000" cy="3000000"/>
        </p:xfrm>
        <a:graphic>
          <a:graphicData uri="http://schemas.openxmlformats.org/drawingml/2006/table">
            <a:tbl>
              <a:tblPr bandRow="1" firstRow="1" lastRow="1">
                <a:noFill/>
                <a:tableStyleId>{566EACFB-39F5-4146-9112-6C40C125BCAE}</a:tableStyleId>
              </a:tblPr>
              <a:tblGrid>
                <a:gridCol w="1879100"/>
                <a:gridCol w="407700"/>
                <a:gridCol w="407700"/>
                <a:gridCol w="407700"/>
                <a:gridCol w="407700"/>
                <a:gridCol w="407700"/>
                <a:gridCol w="407700"/>
                <a:gridCol w="407700"/>
                <a:gridCol w="407700"/>
                <a:gridCol w="407700"/>
                <a:gridCol w="407700"/>
                <a:gridCol w="407700"/>
                <a:gridCol w="407700"/>
                <a:gridCol w="407700"/>
                <a:gridCol w="407700"/>
                <a:gridCol w="407700"/>
                <a:gridCol w="407700"/>
              </a:tblGrid>
              <a:tr h="470425">
                <a:tc rowSpan="2">
                  <a:txBody>
                    <a:bodyPr/>
                    <a:lstStyle/>
                    <a:p>
                      <a:pPr indent="0" lvl="0" marL="0" marR="0" rtl="0" algn="ctr">
                        <a:lnSpc>
                          <a:spcPct val="100000"/>
                        </a:lnSpc>
                        <a:spcBef>
                          <a:spcPts val="0"/>
                        </a:spcBef>
                        <a:spcAft>
                          <a:spcPts val="0"/>
                        </a:spcAft>
                        <a:buNone/>
                      </a:pPr>
                      <a:r>
                        <a:rPr b="1" lang="en" sz="1200" u="none" cap="none" strike="noStrike"/>
                        <a:t>Kegiatan</a:t>
                      </a:r>
                      <a:endParaRPr b="1" sz="1200" u="none" cap="none" strike="noStrike"/>
                    </a:p>
                  </a:txBody>
                  <a:tcPr marT="45725" marB="45725" marR="91450" marL="91450" anchor="ctr"/>
                </a:tc>
                <a:tc gridSpan="4">
                  <a:txBody>
                    <a:bodyPr/>
                    <a:lstStyle/>
                    <a:p>
                      <a:pPr indent="0" lvl="0" marL="0" marR="0" rtl="0" algn="ctr">
                        <a:lnSpc>
                          <a:spcPct val="100000"/>
                        </a:lnSpc>
                        <a:spcBef>
                          <a:spcPts val="0"/>
                        </a:spcBef>
                        <a:spcAft>
                          <a:spcPts val="0"/>
                        </a:spcAft>
                        <a:buNone/>
                      </a:pPr>
                      <a:r>
                        <a:rPr b="1" lang="en" sz="1200" u="none" cap="none" strike="noStrike"/>
                        <a:t>Februari</a:t>
                      </a:r>
                      <a:endParaRPr b="1" sz="1200" u="none" cap="none" strike="noStrike"/>
                    </a:p>
                  </a:txBody>
                  <a:tcPr marT="45725" marB="45725" marR="91450" marL="91450" anchor="ctr"/>
                </a:tc>
                <a:tc hMerge="1"/>
                <a:tc hMerge="1"/>
                <a:tc hMerge="1"/>
                <a:tc gridSpan="4">
                  <a:txBody>
                    <a:bodyPr/>
                    <a:lstStyle/>
                    <a:p>
                      <a:pPr indent="0" lvl="0" marL="0" marR="0" rtl="0" algn="ctr">
                        <a:lnSpc>
                          <a:spcPct val="100000"/>
                        </a:lnSpc>
                        <a:spcBef>
                          <a:spcPts val="0"/>
                        </a:spcBef>
                        <a:spcAft>
                          <a:spcPts val="0"/>
                        </a:spcAft>
                        <a:buNone/>
                      </a:pPr>
                      <a:r>
                        <a:rPr b="1" lang="en" sz="1200" u="none" cap="none" strike="noStrike"/>
                        <a:t>Maret</a:t>
                      </a:r>
                      <a:endParaRPr b="1" sz="1200" u="none" cap="none" strike="noStrike"/>
                    </a:p>
                  </a:txBody>
                  <a:tcPr marT="45725" marB="45725" marR="91450" marL="91450" anchor="ctr"/>
                </a:tc>
                <a:tc hMerge="1"/>
                <a:tc hMerge="1"/>
                <a:tc hMerge="1"/>
                <a:tc gridSpan="4">
                  <a:txBody>
                    <a:bodyPr/>
                    <a:lstStyle/>
                    <a:p>
                      <a:pPr indent="0" lvl="0" marL="0" marR="0" rtl="0" algn="ctr">
                        <a:lnSpc>
                          <a:spcPct val="100000"/>
                        </a:lnSpc>
                        <a:spcBef>
                          <a:spcPts val="0"/>
                        </a:spcBef>
                        <a:spcAft>
                          <a:spcPts val="0"/>
                        </a:spcAft>
                        <a:buNone/>
                      </a:pPr>
                      <a:r>
                        <a:rPr b="1" lang="en" sz="1200" u="none" cap="none" strike="noStrike"/>
                        <a:t>April</a:t>
                      </a:r>
                      <a:endParaRPr b="1" sz="1200" u="none" cap="none" strike="noStrike"/>
                    </a:p>
                  </a:txBody>
                  <a:tcPr marT="45725" marB="45725" marR="91450" marL="91450" anchor="ctr"/>
                </a:tc>
                <a:tc hMerge="1"/>
                <a:tc hMerge="1"/>
                <a:tc hMerge="1"/>
                <a:tc gridSpan="4">
                  <a:txBody>
                    <a:bodyPr/>
                    <a:lstStyle/>
                    <a:p>
                      <a:pPr indent="0" lvl="0" marL="0" marR="0" rtl="0" algn="ctr">
                        <a:lnSpc>
                          <a:spcPct val="100000"/>
                        </a:lnSpc>
                        <a:spcBef>
                          <a:spcPts val="0"/>
                        </a:spcBef>
                        <a:spcAft>
                          <a:spcPts val="0"/>
                        </a:spcAft>
                        <a:buNone/>
                      </a:pPr>
                      <a:r>
                        <a:rPr b="1" lang="en" sz="1200" u="none" cap="none" strike="noStrike"/>
                        <a:t>Mei</a:t>
                      </a:r>
                      <a:endParaRPr b="1" sz="1200" u="none" cap="none" strike="noStrike"/>
                    </a:p>
                  </a:txBody>
                  <a:tcPr marT="45725" marB="45725" marR="91450" marL="91450" anchor="ctr"/>
                </a:tc>
                <a:tc hMerge="1"/>
                <a:tc hMerge="1"/>
                <a:tc hMerge="1"/>
              </a:tr>
              <a:tr h="470425">
                <a:tc vMerge="1"/>
                <a:tc>
                  <a:txBody>
                    <a:bodyPr/>
                    <a:lstStyle/>
                    <a:p>
                      <a:pPr indent="0" lvl="0" marL="0" marR="0" rtl="0" algn="ctr">
                        <a:lnSpc>
                          <a:spcPct val="100000"/>
                        </a:lnSpc>
                        <a:spcBef>
                          <a:spcPts val="0"/>
                        </a:spcBef>
                        <a:spcAft>
                          <a:spcPts val="0"/>
                        </a:spcAft>
                        <a:buNone/>
                      </a:pPr>
                      <a:r>
                        <a:rPr b="1" lang="en" sz="800" u="none" cap="none" strike="noStrike"/>
                        <a:t>W1</a:t>
                      </a:r>
                      <a:endParaRPr b="1" sz="8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 sz="800" u="none" cap="none" strike="noStrike"/>
                        <a:t>W2</a:t>
                      </a:r>
                      <a:endParaRPr b="1" sz="8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 sz="800" u="none" cap="none" strike="noStrike"/>
                        <a:t>W3</a:t>
                      </a:r>
                      <a:endParaRPr b="1" sz="8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 sz="800" u="none" cap="none" strike="noStrike"/>
                        <a:t>W4</a:t>
                      </a:r>
                      <a:endParaRPr b="1" sz="8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 sz="800" u="none" cap="none" strike="noStrike"/>
                        <a:t>W1</a:t>
                      </a:r>
                      <a:endParaRPr b="1" sz="8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 sz="800" u="none" cap="none" strike="noStrike"/>
                        <a:t>W2</a:t>
                      </a:r>
                      <a:endParaRPr b="1" sz="8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 sz="800" u="none" cap="none" strike="noStrike"/>
                        <a:t>W3</a:t>
                      </a:r>
                      <a:endParaRPr b="1" sz="8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 sz="800" u="none" cap="none" strike="noStrike"/>
                        <a:t>W4</a:t>
                      </a:r>
                      <a:endParaRPr b="1" sz="8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 sz="800" u="none" cap="none" strike="noStrike"/>
                        <a:t>W1</a:t>
                      </a:r>
                      <a:endParaRPr b="1" sz="8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 sz="800" u="none" cap="none" strike="noStrike"/>
                        <a:t>W2</a:t>
                      </a:r>
                      <a:endParaRPr b="1" sz="8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 sz="800" u="none" cap="none" strike="noStrike"/>
                        <a:t>W3</a:t>
                      </a:r>
                      <a:endParaRPr b="1" sz="8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 sz="800" u="none" cap="none" strike="noStrike"/>
                        <a:t>W4</a:t>
                      </a:r>
                      <a:endParaRPr b="1" sz="8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 sz="800" u="none" cap="none" strike="noStrike"/>
                        <a:t>W1</a:t>
                      </a:r>
                      <a:endParaRPr b="1" sz="8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 sz="800" u="none" cap="none" strike="noStrike"/>
                        <a:t>W2</a:t>
                      </a:r>
                      <a:endParaRPr b="1" sz="8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 sz="800" u="none" cap="none" strike="noStrike"/>
                        <a:t>W3</a:t>
                      </a:r>
                      <a:endParaRPr b="1" sz="8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rPr b="1" lang="en" sz="800" u="none" cap="none" strike="noStrike"/>
                        <a:t>W4</a:t>
                      </a:r>
                      <a:endParaRPr b="1" sz="800" u="none" cap="none" strike="noStrike"/>
                    </a:p>
                  </a:txBody>
                  <a:tcPr marT="45725" marB="45725" marR="91450" marL="91450" anchor="ctr"/>
                </a:tc>
              </a:tr>
              <a:tr h="336675">
                <a:tc>
                  <a:txBody>
                    <a:bodyPr/>
                    <a:lstStyle/>
                    <a:p>
                      <a:pPr indent="0" lvl="0" marL="0" marR="0" rtl="0" algn="l">
                        <a:lnSpc>
                          <a:spcPct val="100000"/>
                        </a:lnSpc>
                        <a:spcBef>
                          <a:spcPts val="0"/>
                        </a:spcBef>
                        <a:spcAft>
                          <a:spcPts val="0"/>
                        </a:spcAft>
                        <a:buNone/>
                      </a:pPr>
                      <a:r>
                        <a:rPr lang="en" sz="900"/>
                        <a:t>Review </a:t>
                      </a:r>
                      <a:r>
                        <a:rPr lang="en" sz="900"/>
                        <a:t>ontologi</a:t>
                      </a:r>
                      <a:r>
                        <a:rPr lang="en" sz="900"/>
                        <a:t> dan </a:t>
                      </a:r>
                      <a:r>
                        <a:rPr lang="en" sz="900"/>
                        <a:t>populasi</a:t>
                      </a:r>
                      <a:r>
                        <a:rPr lang="en" sz="900"/>
                        <a:t> data dummy</a:t>
                      </a:r>
                      <a:endParaRPr sz="9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highlight>
                          <a:srgbClr val="FF0000"/>
                        </a:highlight>
                      </a:endParaRPr>
                    </a:p>
                  </a:txBody>
                  <a:tcPr marT="45725" marB="45725" marR="91450" marL="91450" anchor="ctr">
                    <a:solidFill>
                      <a:srgbClr val="C00000"/>
                    </a:solidFill>
                  </a:tcPr>
                </a:tc>
                <a:tc>
                  <a:txBody>
                    <a:bodyPr/>
                    <a:lstStyle/>
                    <a:p>
                      <a:pPr indent="0" lvl="0" marL="0" marR="0" rtl="0" algn="ctr">
                        <a:lnSpc>
                          <a:spcPct val="100000"/>
                        </a:lnSpc>
                        <a:spcBef>
                          <a:spcPts val="0"/>
                        </a:spcBef>
                        <a:spcAft>
                          <a:spcPts val="0"/>
                        </a:spcAft>
                        <a:buNone/>
                      </a:pPr>
                      <a:r>
                        <a:t/>
                      </a:r>
                      <a:endParaRPr sz="1200" u="none" cap="none" strike="noStrike">
                        <a:highlight>
                          <a:srgbClr val="FF0000"/>
                        </a:highlight>
                      </a:endParaRPr>
                    </a:p>
                  </a:txBody>
                  <a:tcPr marT="45725" marB="45725" marR="91450" marL="91450" anchor="ctr">
                    <a:solidFill>
                      <a:srgbClr val="C00000"/>
                    </a:solidFill>
                  </a:tcPr>
                </a:tc>
                <a:tc>
                  <a:txBody>
                    <a:bodyPr/>
                    <a:lstStyle/>
                    <a:p>
                      <a:pPr indent="0" lvl="0" marL="0" marR="0" rtl="0" algn="ctr">
                        <a:lnSpc>
                          <a:spcPct val="100000"/>
                        </a:lnSpc>
                        <a:spcBef>
                          <a:spcPts val="0"/>
                        </a:spcBef>
                        <a:spcAft>
                          <a:spcPts val="0"/>
                        </a:spcAft>
                        <a:buNone/>
                      </a:pPr>
                      <a:r>
                        <a:t/>
                      </a:r>
                      <a:endParaRPr sz="1200" u="none" cap="none" strike="noStrike">
                        <a:highlight>
                          <a:srgbClr val="FF0000"/>
                        </a:highlight>
                      </a:endParaRPr>
                    </a:p>
                  </a:txBody>
                  <a:tcPr marT="45725" marB="45725" marR="91450" marL="91450" anchor="ctr">
                    <a:solidFill>
                      <a:srgbClr val="C00000"/>
                    </a:solidFill>
                  </a:tcPr>
                </a:tc>
                <a:tc>
                  <a:txBody>
                    <a:bodyPr/>
                    <a:lstStyle/>
                    <a:p>
                      <a:pPr indent="0" lvl="0" marL="0" marR="0" rtl="0" algn="ctr">
                        <a:lnSpc>
                          <a:spcPct val="100000"/>
                        </a:lnSpc>
                        <a:spcBef>
                          <a:spcPts val="0"/>
                        </a:spcBef>
                        <a:spcAft>
                          <a:spcPts val="0"/>
                        </a:spcAft>
                        <a:buNone/>
                      </a:pPr>
                      <a:r>
                        <a:t/>
                      </a:r>
                      <a:endParaRPr sz="1200" u="none" cap="none" strike="noStrike">
                        <a:highlight>
                          <a:srgbClr val="FF0000"/>
                        </a:highlight>
                      </a:endParaRPr>
                    </a:p>
                  </a:txBody>
                  <a:tcPr marT="45725" marB="45725" marR="91450" marL="91450" anchor="ctr">
                    <a:solidFill>
                      <a:srgbClr val="C0000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r>
              <a:tr h="336675">
                <a:tc>
                  <a:txBody>
                    <a:bodyPr/>
                    <a:lstStyle/>
                    <a:p>
                      <a:pPr indent="0" lvl="0" marL="0" marR="0" rtl="0" algn="l">
                        <a:lnSpc>
                          <a:spcPct val="100000"/>
                        </a:lnSpc>
                        <a:spcBef>
                          <a:spcPts val="0"/>
                        </a:spcBef>
                        <a:spcAft>
                          <a:spcPts val="0"/>
                        </a:spcAft>
                        <a:buNone/>
                      </a:pPr>
                      <a:r>
                        <a:rPr lang="en" sz="900"/>
                        <a:t>Integrasi Blazegraph dengan Django</a:t>
                      </a:r>
                      <a:endParaRPr sz="9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FFC00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r>
              <a:tr h="336675">
                <a:tc>
                  <a:txBody>
                    <a:bodyPr/>
                    <a:lstStyle/>
                    <a:p>
                      <a:pPr indent="0" lvl="0" marL="0" marR="0" rtl="0" algn="l">
                        <a:lnSpc>
                          <a:spcPct val="100000"/>
                        </a:lnSpc>
                        <a:spcBef>
                          <a:spcPts val="0"/>
                        </a:spcBef>
                        <a:spcAft>
                          <a:spcPts val="0"/>
                        </a:spcAft>
                        <a:buNone/>
                      </a:pPr>
                      <a:r>
                        <a:rPr lang="en" sz="900"/>
                        <a:t>Pembuatan Query Sparql</a:t>
                      </a:r>
                      <a:endParaRPr sz="9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00B0F0"/>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00B0F0"/>
                        </a:solidFill>
                      </a:endParaRPr>
                    </a:p>
                  </a:txBody>
                  <a:tcPr marT="45725" marB="45725" marR="91450" marL="91450" anchor="ctr">
                    <a:solidFill>
                      <a:srgbClr val="00B0F0"/>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00B0F0"/>
                        </a:solidFill>
                      </a:endParaRPr>
                    </a:p>
                  </a:txBody>
                  <a:tcPr marT="45725" marB="45725" marR="91450" marL="91450" anchor="ctr">
                    <a:solidFill>
                      <a:srgbClr val="00B0F0"/>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00B0F0"/>
                        </a:solidFill>
                      </a:endParaRPr>
                    </a:p>
                  </a:txBody>
                  <a:tcPr marT="45725" marB="45725" marR="91450" marL="91450" anchor="ctr">
                    <a:solidFill>
                      <a:srgbClr val="00B0F0"/>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00B0F0"/>
                        </a:solidFill>
                      </a:endParaRPr>
                    </a:p>
                  </a:txBody>
                  <a:tcPr marT="45725" marB="45725" marR="91450" marL="91450" anchor="ctr">
                    <a:solidFill>
                      <a:srgbClr val="00B0F0"/>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00B0F0"/>
                        </a:solidFil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None/>
                      </a:pPr>
                      <a:r>
                        <a:t/>
                      </a:r>
                      <a:endParaRPr sz="1200" u="none" cap="none" strike="noStrike">
                        <a:solidFill>
                          <a:srgbClr val="00B0F0"/>
                        </a:solidFill>
                      </a:endParaRPr>
                    </a:p>
                  </a:txBody>
                  <a:tcPr marT="45725" marB="45725" marR="91450" marL="91450" anchor="ctr">
                    <a:solidFill>
                      <a:schemeClr val="lt1"/>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r>
              <a:tr h="336675">
                <a:tc>
                  <a:txBody>
                    <a:bodyPr/>
                    <a:lstStyle/>
                    <a:p>
                      <a:pPr indent="0" lvl="0" marL="0" marR="0" rtl="0" algn="l">
                        <a:lnSpc>
                          <a:spcPct val="100000"/>
                        </a:lnSpc>
                        <a:spcBef>
                          <a:spcPts val="0"/>
                        </a:spcBef>
                        <a:spcAft>
                          <a:spcPts val="0"/>
                        </a:spcAft>
                        <a:buNone/>
                      </a:pPr>
                      <a:r>
                        <a:rPr lang="en" sz="900"/>
                        <a:t>Pengembangan BE</a:t>
                      </a:r>
                      <a:endParaRPr sz="9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00206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00206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00206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00206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B cap="flat" cmpd="sng" w="12700">
                      <a:solidFill>
                        <a:srgbClr val="000000"/>
                      </a:solidFill>
                      <a:prstDash val="solid"/>
                      <a:round/>
                      <a:headEnd len="sm" w="sm" type="none"/>
                      <a:tailEnd len="sm" w="sm" type="none"/>
                    </a:lnB>
                    <a:solidFill>
                      <a:srgbClr val="00206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B cap="flat" cmpd="sng" w="12700">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r>
              <a:tr h="336675">
                <a:tc>
                  <a:txBody>
                    <a:bodyPr/>
                    <a:lstStyle/>
                    <a:p>
                      <a:pPr indent="0" lvl="0" marL="0" marR="0" rtl="0" algn="l">
                        <a:lnSpc>
                          <a:spcPct val="100000"/>
                        </a:lnSpc>
                        <a:spcBef>
                          <a:spcPts val="0"/>
                        </a:spcBef>
                        <a:spcAft>
                          <a:spcPts val="0"/>
                        </a:spcAft>
                        <a:buNone/>
                      </a:pPr>
                      <a:r>
                        <a:rPr lang="en" sz="900"/>
                        <a:t>Pengembangan FE</a:t>
                      </a:r>
                      <a:endParaRPr sz="9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FFFFFF"/>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FFFFFF"/>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FFFFFF"/>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EFF41"/>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EFF41"/>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EFF41"/>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EFF41"/>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L cap="flat" cmpd="sng" w="12700">
                      <a:solidFill>
                        <a:srgbClr val="000000"/>
                      </a:solidFill>
                      <a:prstDash val="solid"/>
                      <a:round/>
                      <a:headEnd len="sm" w="sm" type="none"/>
                      <a:tailEnd len="sm" w="sm" type="none"/>
                    </a:lnL>
                    <a:solidFill>
                      <a:schemeClr val="lt1"/>
                    </a:solidFill>
                  </a:tcPr>
                </a:tc>
              </a:tr>
              <a:tr h="336675">
                <a:tc>
                  <a:txBody>
                    <a:bodyPr/>
                    <a:lstStyle/>
                    <a:p>
                      <a:pPr indent="0" lvl="0" marL="0" marR="0" rtl="0" algn="l">
                        <a:lnSpc>
                          <a:spcPct val="100000"/>
                        </a:lnSpc>
                        <a:spcBef>
                          <a:spcPts val="0"/>
                        </a:spcBef>
                        <a:spcAft>
                          <a:spcPts val="0"/>
                        </a:spcAft>
                        <a:buNone/>
                      </a:pPr>
                      <a:r>
                        <a:rPr lang="en" sz="900"/>
                        <a:t>Testing</a:t>
                      </a:r>
                      <a:endParaRPr sz="900"/>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FFFFFF"/>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FFFFFF"/>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FFFFFF"/>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FFFFFF"/>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T cap="flat" cmpd="sng" w="12700">
                      <a:solidFill>
                        <a:srgbClr val="000000"/>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T cap="flat" cmpd="sng" w="12700">
                      <a:solidFill>
                        <a:srgbClr val="000000"/>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T cap="flat" cmpd="sng" w="12700">
                      <a:solidFill>
                        <a:srgbClr val="000000"/>
                      </a:solidFill>
                      <a:prstDash val="solid"/>
                      <a:round/>
                      <a:headEnd len="sm" w="sm" type="none"/>
                      <a:tailEnd len="sm" w="sm" type="none"/>
                    </a:lnT>
                    <a:solidFill>
                      <a:schemeClr val="lt1"/>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lnT cap="flat" cmpd="sng" w="12700">
                      <a:solidFill>
                        <a:srgbClr val="000000"/>
                      </a:solidFill>
                      <a:prstDash val="solid"/>
                      <a:round/>
                      <a:headEnd len="sm" w="sm" type="none"/>
                      <a:tailEnd len="sm" w="sm" type="none"/>
                    </a:lnT>
                    <a:solidFill>
                      <a:srgbClr val="B6D7A8"/>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B6D7A8"/>
                    </a:solidFill>
                  </a:tcPr>
                </a:tc>
              </a:tr>
              <a:tr h="336675">
                <a:tc>
                  <a:txBody>
                    <a:bodyPr/>
                    <a:lstStyle/>
                    <a:p>
                      <a:pPr indent="0" lvl="0" marL="0" marR="0" rtl="0" algn="l">
                        <a:lnSpc>
                          <a:spcPct val="100000"/>
                        </a:lnSpc>
                        <a:spcBef>
                          <a:spcPts val="0"/>
                        </a:spcBef>
                        <a:spcAft>
                          <a:spcPts val="0"/>
                        </a:spcAft>
                        <a:buNone/>
                      </a:pPr>
                      <a:r>
                        <a:rPr lang="en" sz="900" u="none" cap="none" strike="noStrike"/>
                        <a:t>Penulisan Laporan Akhir</a:t>
                      </a:r>
                      <a:endParaRPr sz="900" u="none" cap="none" strike="noStrike"/>
                    </a:p>
                  </a:txBody>
                  <a:tcPr marT="45725" marB="45725" marR="91450" marL="91450" anchor="ct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7030A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7030A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7030A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7030A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7030A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7030A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7030A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7030A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7030A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7030A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7030A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7030A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7030A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7030A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7030A0"/>
                    </a:solidFill>
                  </a:tcPr>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nchor="ctr">
                    <a:solidFill>
                      <a:srgbClr val="7030A0"/>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daftar referensi</a:t>
            </a:r>
            <a:endParaRPr/>
          </a:p>
        </p:txBody>
      </p:sp>
      <p:sp>
        <p:nvSpPr>
          <p:cNvPr id="138" name="Google Shape;138;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latin typeface="Times New Roman"/>
                <a:ea typeface="Times New Roman"/>
                <a:cs typeface="Times New Roman"/>
                <a:sym typeface="Times New Roman"/>
              </a:rPr>
              <a:t>M. Zouri and A. Ferworn, "An Ontology-Based Approach for Curriculum Mapping in Higher Education," 2021 IEEE 11th Annual Computing and Communication Workshop and Conference (CCWC), NV, USA, 2021, pp. 0141-0147, doi: 10.1109/CCWC51732.2021.9376163.</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800"/>
              <a:buFont typeface="Arial"/>
              <a:buNone/>
            </a:pPr>
            <a:r>
              <a:rPr lang="en">
                <a:solidFill>
                  <a:schemeClr val="dk1"/>
                </a:solidFill>
                <a:latin typeface="Times New Roman"/>
                <a:ea typeface="Times New Roman"/>
                <a:cs typeface="Times New Roman"/>
                <a:sym typeface="Times New Roman"/>
              </a:rPr>
              <a:t>S. Aminah, I. Afriyanti and A. Krisnadhi, "Ontology-Based Approach for Academic Evaluation System," 2017 IEEE 33rd International Conference on Data Engineering (ICDE), San Diego, CA, USA, 2017, pp. 1569-1574, doi: 10.1109/ICDE.2017.229.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