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7" r:id="rId5"/>
    <p:sldId id="389" r:id="rId6"/>
    <p:sldId id="384" r:id="rId7"/>
    <p:sldId id="392" r:id="rId8"/>
    <p:sldId id="395" r:id="rId9"/>
    <p:sldId id="396" r:id="rId10"/>
    <p:sldId id="321" r:id="rId11"/>
    <p:sldId id="391" r:id="rId12"/>
    <p:sldId id="317" r:id="rId13"/>
    <p:sldId id="399" r:id="rId14"/>
    <p:sldId id="400" r:id="rId15"/>
    <p:sldId id="401" r:id="rId16"/>
    <p:sldId id="40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EFEFE"/>
    <a:srgbClr val="1B192E"/>
    <a:srgbClr val="DBE0E9"/>
    <a:srgbClr val="2CE5B5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6466" autoAdjust="0"/>
  </p:normalViewPr>
  <p:slideViewPr>
    <p:cSldViewPr snapToGrid="0">
      <p:cViewPr varScale="1">
        <p:scale>
          <a:sx n="124" d="100"/>
          <a:sy n="124" d="100"/>
        </p:scale>
        <p:origin x="1548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4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84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April 19th,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Tuesday, April 19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Simplifying Data Ops with LakeFS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Ryan Skinner – Sales Engineer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BB36-F390-46DC-957B-D3F926411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Lake?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82545-27F9-48B5-9B88-931B10DE4A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 data lake allows for the querying of data in file or blob objects</a:t>
            </a:r>
          </a:p>
          <a:p>
            <a:r>
              <a:rPr lang="en-US" dirty="0">
                <a:solidFill>
                  <a:srgbClr val="FFFFFF"/>
                </a:solidFill>
              </a:rPr>
              <a:t>Data lake architectures encourage consolidation of data assets into a centralized repository, enabling cross-functional analysis of previously siloed data</a:t>
            </a:r>
          </a:p>
          <a:p>
            <a:pPr lvl="1"/>
            <a:endParaRPr lang="en-US" dirty="0"/>
          </a:p>
        </p:txBody>
      </p:sp>
      <p:pic>
        <p:nvPicPr>
          <p:cNvPr id="11" name="Content Placeholder 10" descr="Diagram, pie chart&#10;&#10;Description automatically generated">
            <a:extLst>
              <a:ext uri="{FF2B5EF4-FFF2-40B4-BE49-F238E27FC236}">
                <a16:creationId xmlns:a16="http://schemas.microsoft.com/office/drawing/2014/main" id="{78219ED9-F9B3-4A83-97F2-346D2A0228B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23875" y="2148218"/>
            <a:ext cx="5248838" cy="3516312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E1E519-E2E5-42F8-AD85-23C0DA81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76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616C-BEE0-4A46-9969-212D28E38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 Primary Components</a:t>
            </a:r>
          </a:p>
        </p:txBody>
      </p:sp>
      <p:pic>
        <p:nvPicPr>
          <p:cNvPr id="11" name="Content Placeholder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E4C041A6-0551-43A1-9577-FFAD696068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90095" y="1515013"/>
            <a:ext cx="9011809" cy="5069143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75E855-1DE9-4FBF-B501-C97DC7E8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43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6392-DBBB-4AF2-82A1-14A980B8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3B47C-8925-40C2-B237-1E0B9E040C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Good-Practice Data Lake Components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46E13-9101-44A7-AAD0-0775A4EF0A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FEFE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Raw data in the object storage (e.g., S3)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FEFE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Optimize raw data files for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FEFE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Metadata tooling to define schema and enable versioning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FEFE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Integrate downstream consumers to optimized assets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Content Placeholder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AF26015-41E0-406C-BB70-0774741A47F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11888" y="2961546"/>
            <a:ext cx="5437187" cy="2447796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AFDFB-0B79-4FBF-9863-658C1CA6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87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F1BE-A64F-4161-9E83-099EF191A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007FE-3037-4AE6-8EBB-6458943078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DB1C3-67C6-4C90-B0C7-6731C18788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B0928-ED6F-4CEB-A0C3-B4EFD6EA9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6B2FA6-EE2B-4ABF-B4DB-2B0F494AC9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A647D0-7E9D-4BB8-80A2-6455E8A0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97B5E-415B-463A-8BC6-98CEC003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CB925C-B7F0-48C0-89EF-85E4B398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8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Introduction</a:t>
            </a:r>
          </a:p>
          <a:p>
            <a:r>
              <a:rPr lang="en-US" dirty="0">
                <a:solidFill>
                  <a:srgbClr val="FFFFFF"/>
                </a:solidFill>
              </a:rPr>
              <a:t>LakeFS Use-Cases</a:t>
            </a:r>
          </a:p>
          <a:p>
            <a:r>
              <a:rPr lang="en-US" dirty="0">
                <a:solidFill>
                  <a:srgbClr val="FFFFFF"/>
                </a:solidFill>
              </a:rPr>
              <a:t>Key Considerations</a:t>
            </a:r>
          </a:p>
          <a:p>
            <a:r>
              <a:rPr lang="en-US" dirty="0">
                <a:solidFill>
                  <a:srgbClr val="FFFFFF"/>
                </a:solidFill>
              </a:rPr>
              <a:t>LakeFS Architecture</a:t>
            </a:r>
          </a:p>
          <a:p>
            <a:endParaRPr lang="en-US" dirty="0"/>
          </a:p>
        </p:txBody>
      </p:sp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9" name="Picture Placeholder 1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711F8FA-D47B-4AF2-8CCE-07529920BD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5693" r="156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1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9994" y="0"/>
            <a:ext cx="3054096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LakeFS is a powerful open-source project that provides a git-like version control interface for data lakes, with seamless integration to most data tools and frameworks.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F602EE7-699C-4CD5-A1E9-22FEE009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60512"/>
            <a:ext cx="6069654" cy="371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r>
              <a:rPr lang="en-US" dirty="0"/>
              <a:t>LakeFS Use-Cases: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/>
          <a:lstStyle/>
          <a:p>
            <a:r>
              <a:rPr lang="en-US" u="sng" dirty="0"/>
              <a:t>Development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>
                <a:solidFill>
                  <a:srgbClr val="FFFFFF"/>
                </a:solidFill>
              </a:rPr>
              <a:t>Experiment – Create isolated data snapshots to run experiments other without risking production data</a:t>
            </a:r>
          </a:p>
          <a:p>
            <a:pPr lvl="0"/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Debug – Checkout specific commits to see the exact state of your data at time of error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Collaborate – Leverage isolated branches managed by metadata to work in parallel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/>
          <a:lstStyle/>
          <a:p>
            <a:r>
              <a:rPr lang="en-US" u="sng" dirty="0"/>
              <a:t>Deployment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>
                <a:solidFill>
                  <a:srgbClr val="FFFFFF"/>
                </a:solidFill>
              </a:rPr>
              <a:t>Version Control – Retain commits so readers can “time-travel” within the data lake </a:t>
            </a:r>
          </a:p>
          <a:p>
            <a:pPr lvl="0"/>
            <a:endParaRPr lang="en-US" dirty="0"/>
          </a:p>
          <a:p>
            <a:pPr lvl="0">
              <a:lnSpc>
                <a:spcPct val="100000"/>
              </a:lnSpc>
            </a:pPr>
            <a:r>
              <a:rPr lang="en-US" sz="1500" dirty="0">
                <a:solidFill>
                  <a:srgbClr val="FFFFFF"/>
                </a:solidFill>
              </a:rPr>
              <a:t>Test – Define pre-merge and pre-commit hooks to test data before they reach production.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/>
          <a:lstStyle/>
          <a:p>
            <a:r>
              <a:rPr lang="en-US" u="sng" dirty="0"/>
              <a:t>Production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1600" dirty="0">
                <a:solidFill>
                  <a:srgbClr val="FFFFFF"/>
                </a:solidFill>
              </a:rPr>
              <a:t>Roll Back – Recover from errors instantly by reverting data to a former, consistent snapshot of the data lake</a:t>
            </a:r>
          </a:p>
          <a:p>
            <a:pPr lvl="0"/>
            <a:r>
              <a:rPr lang="en-US" sz="1600" dirty="0">
                <a:solidFill>
                  <a:srgbClr val="FFFFFF"/>
                </a:solidFill>
              </a:rPr>
              <a:t>Troubleshoot – spend less time re-creating the state of datasets at the time of failure, and more time finding the solution </a:t>
            </a:r>
          </a:p>
          <a:p>
            <a:pPr lvl="0"/>
            <a:r>
              <a:rPr lang="en-US" sz="1600" dirty="0">
                <a:solidFill>
                  <a:srgbClr val="FFFFFF"/>
                </a:solidFill>
              </a:rPr>
              <a:t>Cross-collection Consistency – Update data lake in one atomic action, merging to the production branch only after all datasets have been created or updated successfully 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9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Other Considerations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731376"/>
            <a:ext cx="5545137" cy="42115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</a:rPr>
              <a:t>Format Agnostic – Open to any format supported by underlying data lake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</a:rPr>
              <a:t>Built for Big Data – Highly performant for huge data lakes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</a:rPr>
              <a:t>Data Stays In Place – No migration to external servers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</a:rPr>
              <a:t>Copy on Write – Helps prevent unnecessary data duplication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</a:rPr>
              <a:t>S3 API – Consistent S3 API0 streamlines integration with other services using the S3 API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EA9BF5BC-2BA9-4987-ABEF-F7E38D194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04856"/>
            <a:ext cx="5950141" cy="297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3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D7E335F-8215-4AB5-8167-9684E907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LakeFS Architecture</a:t>
            </a:r>
          </a:p>
        </p:txBody>
      </p:sp>
      <p:pic>
        <p:nvPicPr>
          <p:cNvPr id="18" name="Content Placeholder 17" descr="Diagram&#10;&#10;Description automatically generated">
            <a:extLst>
              <a:ext uri="{FF2B5EF4-FFF2-40B4-BE49-F238E27FC236}">
                <a16:creationId xmlns:a16="http://schemas.microsoft.com/office/drawing/2014/main" id="{71017F63-050E-47D2-B14B-2FFB44ADF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95775" y="2498800"/>
            <a:ext cx="7345363" cy="2844649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3C4515F-BC52-427F-B009-07C9C1147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LakeFS Architecture allows seamless integration with other applications using the S3 API and convenient SDKs to integrated with modern Data Engineering stacks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31231-06C6-44A9-8CA9-701EA768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575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85294" y="4359998"/>
            <a:ext cx="6221412" cy="15636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DBE0E9"/>
                </a:solidFill>
              </a:rPr>
              <a:t>LakeFS allows businesses to successfully utilize data lakes by streamlining the Data Ops processes, eliminating the risk of polluting production data, and enabling isolated experimentation for development teams and end-users.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4" name="Picture Placeholder 13" descr="A picture containing logo&#10;&#10;Description automatically generated">
            <a:extLst>
              <a:ext uri="{FF2B5EF4-FFF2-40B4-BE49-F238E27FC236}">
                <a16:creationId xmlns:a16="http://schemas.microsoft.com/office/drawing/2014/main" id="{DEF8C382-B1B0-4EAD-9FAA-EE4414D1A2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0499" b="20499"/>
          <a:stretch>
            <a:fillRect/>
          </a:stretch>
        </p:blipFill>
        <p:spPr>
          <a:xfrm>
            <a:off x="0" y="445324"/>
            <a:ext cx="12192000" cy="3776472"/>
          </a:xfrm>
        </p:spPr>
      </p:pic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Ryan Skinner </a:t>
            </a:r>
          </a:p>
          <a:p>
            <a:r>
              <a:rPr lang="en-US" dirty="0">
                <a:solidFill>
                  <a:srgbClr val="FFFFFF"/>
                </a:solidFill>
              </a:rPr>
              <a:t>https://lakefs.io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BCAB7BF2-C0E5-4451-82FD-4D451D5D3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055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488" y="549276"/>
            <a:ext cx="7308850" cy="3639456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8000" dirty="0"/>
              <a:t>Appendix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0DB02B9-F3BA-4EEE-A717-BA38B57F4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3792" y="4530271"/>
            <a:ext cx="3960000" cy="2696065"/>
            <a:chOff x="6053792" y="4530271"/>
            <a:chExt cx="3960000" cy="2696065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19C4E36-EAB8-46C1-ADC2-867AA90CD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6305855" y="5349826"/>
              <a:ext cx="3707937" cy="1853969"/>
            </a:xfrm>
            <a:custGeom>
              <a:avLst/>
              <a:gdLst>
                <a:gd name="connsiteX0" fmla="*/ 3707937 w 3707937"/>
                <a:gd name="connsiteY0" fmla="*/ 1853969 h 1853969"/>
                <a:gd name="connsiteX1" fmla="*/ 1853969 w 3707937"/>
                <a:gd name="connsiteY1" fmla="*/ 0 h 1853969"/>
                <a:gd name="connsiteX2" fmla="*/ 1684921 w 3707937"/>
                <a:gd name="connsiteY2" fmla="*/ 8536 h 1853969"/>
                <a:gd name="connsiteX3" fmla="*/ 8536 w 3707937"/>
                <a:gd name="connsiteY3" fmla="*/ 1684921 h 1853969"/>
                <a:gd name="connsiteX4" fmla="*/ 0 w 3707937"/>
                <a:gd name="connsiteY4" fmla="*/ 1853969 h 1853969"/>
                <a:gd name="connsiteX5" fmla="*/ 926985 w 3707937"/>
                <a:gd name="connsiteY5" fmla="*/ 1853969 h 1853969"/>
                <a:gd name="connsiteX6" fmla="*/ 1853969 w 3707937"/>
                <a:gd name="connsiteY6" fmla="*/ 926985 h 1853969"/>
                <a:gd name="connsiteX7" fmla="*/ 2780952 w 3707937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7937" h="1853969">
                  <a:moveTo>
                    <a:pt x="3707937" y="1853969"/>
                  </a:moveTo>
                  <a:cubicBezTo>
                    <a:pt x="3707937" y="830050"/>
                    <a:pt x="2877887" y="0"/>
                    <a:pt x="1853969" y="0"/>
                  </a:cubicBezTo>
                  <a:lnTo>
                    <a:pt x="1684921" y="8536"/>
                  </a:lnTo>
                  <a:lnTo>
                    <a:pt x="8536" y="1684921"/>
                  </a:lnTo>
                  <a:lnTo>
                    <a:pt x="0" y="1853969"/>
                  </a:lnTo>
                  <a:lnTo>
                    <a:pt x="926985" y="1853969"/>
                  </a:lnTo>
                  <a:cubicBezTo>
                    <a:pt x="926985" y="1342010"/>
                    <a:pt x="1342009" y="926986"/>
                    <a:pt x="1853969" y="926985"/>
                  </a:cubicBezTo>
                  <a:cubicBezTo>
                    <a:pt x="2365928" y="926985"/>
                    <a:pt x="2780952" y="1342010"/>
                    <a:pt x="2780952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42900" dist="50800" dir="162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AC95D1B-353B-49A5-92C8-947C87416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6186241" y="5061493"/>
              <a:ext cx="3707937" cy="2164843"/>
            </a:xfrm>
            <a:custGeom>
              <a:avLst/>
              <a:gdLst>
                <a:gd name="connsiteX0" fmla="*/ 3707937 w 3707937"/>
                <a:gd name="connsiteY0" fmla="*/ 2164843 h 2164843"/>
                <a:gd name="connsiteX1" fmla="*/ 1853968 w 3707937"/>
                <a:gd name="connsiteY1" fmla="*/ 0 h 2164843"/>
                <a:gd name="connsiteX2" fmla="*/ 1664412 w 3707937"/>
                <a:gd name="connsiteY2" fmla="*/ 11177 h 2164843"/>
                <a:gd name="connsiteX3" fmla="*/ 1646600 w 3707937"/>
                <a:gd name="connsiteY3" fmla="*/ 14351 h 2164843"/>
                <a:gd name="connsiteX4" fmla="*/ 67392 w 3707937"/>
                <a:gd name="connsiteY4" fmla="*/ 1593559 h 2164843"/>
                <a:gd name="connsiteX5" fmla="*/ 37666 w 3707937"/>
                <a:gd name="connsiteY5" fmla="*/ 1728552 h 2164843"/>
                <a:gd name="connsiteX6" fmla="*/ 0 w 3707937"/>
                <a:gd name="connsiteY6" fmla="*/ 2164843 h 2164843"/>
                <a:gd name="connsiteX7" fmla="*/ 926985 w 3707937"/>
                <a:gd name="connsiteY7" fmla="*/ 2164843 h 2164843"/>
                <a:gd name="connsiteX8" fmla="*/ 1853968 w 3707937"/>
                <a:gd name="connsiteY8" fmla="*/ 1082422 h 2164843"/>
                <a:gd name="connsiteX9" fmla="*/ 2780952 w 3707937"/>
                <a:gd name="connsiteY9" fmla="*/ 2164843 h 2164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07937" h="2164843">
                  <a:moveTo>
                    <a:pt x="3707937" y="2164843"/>
                  </a:moveTo>
                  <a:cubicBezTo>
                    <a:pt x="3707937" y="969234"/>
                    <a:pt x="2877886" y="0"/>
                    <a:pt x="1853968" y="0"/>
                  </a:cubicBezTo>
                  <a:cubicBezTo>
                    <a:pt x="1789974" y="0"/>
                    <a:pt x="1726736" y="3786"/>
                    <a:pt x="1664412" y="11177"/>
                  </a:cubicBezTo>
                  <a:lnTo>
                    <a:pt x="1646600" y="14351"/>
                  </a:lnTo>
                  <a:lnTo>
                    <a:pt x="67392" y="1593559"/>
                  </a:lnTo>
                  <a:lnTo>
                    <a:pt x="37666" y="1728552"/>
                  </a:lnTo>
                  <a:cubicBezTo>
                    <a:pt x="12970" y="1869478"/>
                    <a:pt x="0" y="2015392"/>
                    <a:pt x="0" y="2164843"/>
                  </a:cubicBezTo>
                  <a:lnTo>
                    <a:pt x="926985" y="2164843"/>
                  </a:lnTo>
                  <a:cubicBezTo>
                    <a:pt x="926985" y="1567039"/>
                    <a:pt x="1342009" y="1082423"/>
                    <a:pt x="1853968" y="1082422"/>
                  </a:cubicBezTo>
                  <a:cubicBezTo>
                    <a:pt x="2365928" y="1082422"/>
                    <a:pt x="2780952" y="1567039"/>
                    <a:pt x="2780952" y="2164843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ED63058-6155-422A-A2D9-69A6A1DF0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413283" y="6132831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4486CA9-CA51-4F1D-AD04-FC35DA44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8375334" y="4170780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5" name="Oval 74">
            <a:extLst>
              <a:ext uri="{FF2B5EF4-FFF2-40B4-BE49-F238E27FC236}">
                <a16:creationId xmlns:a16="http://schemas.microsoft.com/office/drawing/2014/main" id="{19E80463-482A-4612-8063-9F60E0C7F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633" y="180949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947BE06-624A-4F53-8B42-58DD39DB5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52426" y="1013899"/>
            <a:ext cx="1262947" cy="1335601"/>
            <a:chOff x="5094405" y="2340638"/>
            <a:chExt cx="1262947" cy="1335601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0BF6DBE-FE5B-4D9A-B7A8-86FF60DFE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5185879" y="2504765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A32303D-EAC6-41B6-9A89-CC568F123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5711479" y="2340638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{F0697292-8280-430C-A8F3-6FE30726F940}tf33713516_win32</Template>
  <TotalTime>139</TotalTime>
  <Words>439</Words>
  <Application>Microsoft Office PowerPoint</Application>
  <PresentationFormat>Widescreen</PresentationFormat>
  <Paragraphs>72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Walbaum Display</vt:lpstr>
      <vt:lpstr>3DFloatVTI</vt:lpstr>
      <vt:lpstr>Simplifying Data Ops with LakeFS</vt:lpstr>
      <vt:lpstr>Agenda</vt:lpstr>
      <vt:lpstr>Introduction</vt:lpstr>
      <vt:lpstr>LakeFS Use-Cases:</vt:lpstr>
      <vt:lpstr>Other Considerations</vt:lpstr>
      <vt:lpstr>LakeFS Architecture</vt:lpstr>
      <vt:lpstr>PowerPoint Presentation</vt:lpstr>
      <vt:lpstr>Thank You</vt:lpstr>
      <vt:lpstr>Appendix</vt:lpstr>
      <vt:lpstr>What is a Data Lake?</vt:lpstr>
      <vt:lpstr>Data Lake Primary Components</vt:lpstr>
      <vt:lpstr>Data Lake Architecture</vt:lpstr>
      <vt:lpstr>Data Lake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Simplifying DataOps with LakeFS</dc:title>
  <dc:creator>Ryan Skinner</dc:creator>
  <cp:lastModifiedBy>Ryan Skinner</cp:lastModifiedBy>
  <cp:revision>12</cp:revision>
  <dcterms:created xsi:type="dcterms:W3CDTF">2022-04-19T00:29:08Z</dcterms:created>
  <dcterms:modified xsi:type="dcterms:W3CDTF">2022-04-19T02:48:28Z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