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E6FE93-D515-4313-A613-23E4A85694D5}">
  <a:tblStyle styleId="{38E6FE93-D515-4313-A613-23E4A85694D5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ile_java_online.php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Possible, but not by convention.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No string interpolation. Use concatenation or Sring.format.</a:t>
            </a:r>
            <a:endParaRPr b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the directory structure should match the package structure. No such restriction in C#.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C# you can have multiple namespaces in one file. In Java one file belongs to one package (see previous).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https://www.tutorialspoint.com/compile_java_online.php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 convention можно найти на сайте самого оракла http://www.oracle.com/technetwork/java/codeconventions-135099.html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delete this slide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Usual variables and other thing – camel case.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Constants – screaming snake case.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 l="10844" t="23442" r="18227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index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13847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/>
              <a:t>Basic Syntax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Variables: Naming convention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Guidelines: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Begin each variable with a lowercase letter. Subsequent words should be capitalized (for example,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lang="en"/>
              <a:t>).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Choose names that are mnemonic and that indicate to the casual observer the intent of the variable.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0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A container object that holds a fixed number of values of a single type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Length established when created (fixed after creation)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Each item in an array is called an </a:t>
            </a:r>
            <a:r>
              <a:rPr lang="en" i="1"/>
              <a:t>element</a:t>
            </a:r>
            <a:r>
              <a:rPr lang="en"/>
              <a:t>,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Each </a:t>
            </a:r>
            <a:r>
              <a:rPr lang="en" i="1"/>
              <a:t>element</a:t>
            </a:r>
            <a:r>
              <a:rPr lang="en"/>
              <a:t> is accessed by its numerical </a:t>
            </a:r>
            <a:r>
              <a:rPr lang="en" i="1"/>
              <a:t>index</a:t>
            </a:r>
            <a:endParaRPr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1656875" y="3464675"/>
            <a:ext cx="5060611" cy="1362075"/>
            <a:chOff x="1656875" y="3464675"/>
            <a:chExt cx="5060611" cy="1362075"/>
          </a:xfrm>
        </p:grpSpPr>
        <p:sp>
          <p:nvSpPr>
            <p:cNvPr id="152" name="Google Shape;152;p23"/>
            <p:cNvSpPr/>
            <p:nvPr/>
          </p:nvSpPr>
          <p:spPr>
            <a:xfrm>
              <a:off x="2655562" y="4133550"/>
              <a:ext cx="3542999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26555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0098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3641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7184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727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44270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7813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51356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54899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58442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2655562" y="3966325"/>
              <a:ext cx="3542999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26555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0098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3641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184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40727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44270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47813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51356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54899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58442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cxnSp>
          <p:nvCxnSpPr>
            <p:cNvPr id="174" name="Google Shape;174;p23"/>
            <p:cNvCxnSpPr>
              <a:stCxn id="175" idx="2"/>
              <a:endCxn id="164" idx="0"/>
            </p:cNvCxnSpPr>
            <p:nvPr/>
          </p:nvCxnSpPr>
          <p:spPr>
            <a:xfrm>
              <a:off x="2832711" y="3732075"/>
              <a:ext cx="0" cy="23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75" name="Google Shape;175;p23"/>
            <p:cNvSpPr txBox="1"/>
            <p:nvPr/>
          </p:nvSpPr>
          <p:spPr>
            <a:xfrm>
              <a:off x="2426512" y="3498075"/>
              <a:ext cx="812399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index</a:t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5573762" y="4233850"/>
              <a:ext cx="177000" cy="1671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23"/>
            <p:cNvCxnSpPr>
              <a:stCxn id="178" idx="2"/>
              <a:endCxn id="176" idx="0"/>
            </p:cNvCxnSpPr>
            <p:nvPr/>
          </p:nvCxnSpPr>
          <p:spPr>
            <a:xfrm flipH="1">
              <a:off x="5662237" y="3698975"/>
              <a:ext cx="386400" cy="53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78" name="Google Shape;178;p23"/>
            <p:cNvSpPr txBox="1"/>
            <p:nvPr/>
          </p:nvSpPr>
          <p:spPr>
            <a:xfrm>
              <a:off x="5379787" y="3464675"/>
              <a:ext cx="1337699" cy="2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Element (at index 8)</a:t>
              </a:r>
              <a:endParaRPr/>
            </a:p>
          </p:txBody>
        </p:sp>
        <p:cxnSp>
          <p:nvCxnSpPr>
            <p:cNvPr id="179" name="Google Shape;179;p23"/>
            <p:cNvCxnSpPr>
              <a:stCxn id="180" idx="3"/>
              <a:endCxn id="164" idx="1"/>
            </p:cNvCxnSpPr>
            <p:nvPr/>
          </p:nvCxnSpPr>
          <p:spPr>
            <a:xfrm>
              <a:off x="2301275" y="4049875"/>
              <a:ext cx="35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80" name="Google Shape;180;p23"/>
            <p:cNvSpPr txBox="1"/>
            <p:nvPr/>
          </p:nvSpPr>
          <p:spPr>
            <a:xfrm>
              <a:off x="1656875" y="3835825"/>
              <a:ext cx="6444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Indices</a:t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3839087" y="4601750"/>
              <a:ext cx="1175999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Array length is 10</a:t>
              </a:r>
              <a:endParaRPr/>
            </a:p>
          </p:txBody>
        </p:sp>
        <p:cxnSp>
          <p:nvCxnSpPr>
            <p:cNvPr id="182" name="Google Shape;182;p23"/>
            <p:cNvCxnSpPr>
              <a:stCxn id="181" idx="1"/>
              <a:endCxn id="183" idx="3"/>
            </p:cNvCxnSpPr>
            <p:nvPr/>
          </p:nvCxnSpPr>
          <p:spPr>
            <a:xfrm flipH="1">
              <a:off x="2655587" y="4712150"/>
              <a:ext cx="1183500" cy="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83" name="Google Shape;183;p23"/>
            <p:cNvSpPr txBox="1"/>
            <p:nvPr/>
          </p:nvSpPr>
          <p:spPr>
            <a:xfrm>
              <a:off x="2528275" y="4605950"/>
              <a:ext cx="127199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6198575" y="4601750"/>
              <a:ext cx="127199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p23"/>
            <p:cNvCxnSpPr>
              <a:stCxn id="181" idx="3"/>
              <a:endCxn id="184" idx="1"/>
            </p:cNvCxnSpPr>
            <p:nvPr/>
          </p:nvCxnSpPr>
          <p:spPr>
            <a:xfrm>
              <a:off x="5015086" y="4712150"/>
              <a:ext cx="1183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anArray = new int[10];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anArray[0] = 100;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32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anArray[1] =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anArray = new int[10];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anArray[0] = 100;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32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anArray[1] =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Courier New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anArray = { 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100, 200, 300,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400, 500, 600, 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700, 800, 900, 1000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320"/>
              <a:buFont typeface="Courier New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anArray[10] =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Courier New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anArray = { 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100, 200, 300,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400, 500, 600, 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700, 800, 900, 1000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320"/>
              <a:buFont typeface="Courier New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exception is thrown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Courier New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anArray;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320"/>
              <a:buFont typeface="Courier New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anotherArray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320"/>
              <a:buFont typeface="Courier New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Second way of declaring an array is not by convention.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Multidimensional arrays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4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An array of arrays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Declaration: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[][] name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Access elements as in a matrix: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889575" y="2675425"/>
            <a:ext cx="6093300" cy="1384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char[][] values = {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{‘A’,’B’,’C’},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{‘X’, ‘Y’}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[0][0] + “ ” + 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[1][0]);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[0][2] + ” ” + 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[1][1]);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889575" y="4134975"/>
            <a:ext cx="6093300" cy="85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 Manipulations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311700" y="1865227"/>
            <a:ext cx="3999899" cy="282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java.lang.System</a:t>
            </a:r>
            <a:r>
              <a:rPr lang="en" sz="2000"/>
              <a:t> class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" sz="2000"/>
              <a:t>arraycopy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2"/>
          </p:nvPr>
        </p:nvSpPr>
        <p:spPr>
          <a:xfrm>
            <a:off x="4832400" y="1865228"/>
            <a:ext cx="3999899" cy="28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java.util.Arrays</a:t>
            </a:r>
            <a:r>
              <a:rPr lang="en" sz="2000"/>
              <a:t> class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" sz="2000"/>
              <a:t>copying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" sz="2000"/>
              <a:t>sorting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" sz="2000"/>
              <a:t>searching</a:t>
            </a:r>
            <a:endParaRPr sz="2000"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" sz="2000"/>
              <a:t>comparing</a:t>
            </a:r>
            <a:endParaRPr sz="2000"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311700" y="1162307"/>
            <a:ext cx="8520599" cy="55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 provides methods to perform some of the most common manipulations related to arrays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 Manipulations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Useful operations provided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java.util.Arrays</a:t>
            </a:r>
            <a:r>
              <a:rPr lang="en"/>
              <a:t> class: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rPr lang="en"/>
              <a:t>: searching an array for a specific value to get the index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/>
              <a:t>: compare two arrays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/>
              <a:t>: fill an array to place a specific value at each index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/>
              <a:t>: sort an array into ascending order 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sequentially, using the sort method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concurrently,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parallelSort</a:t>
            </a:r>
            <a:r>
              <a:rPr lang="en"/>
              <a:t> method introduced in Java SE 8. </a:t>
            </a:r>
            <a:endParaRPr/>
          </a:p>
          <a:p>
            <a:pPr marL="1371600" lvl="2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For large arrays on multiprocessor systems is faster than sequential array sorting.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Following topics are covered: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Java vs C#: Hello World!</a:t>
            </a:r>
            <a:endParaRPr>
              <a:solidFill>
                <a:srgbClr val="00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Primitive variables, arrays and strings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Arithmetic, relational and logical operators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If-else, if-else-then and switch statements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Functions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Basic advices in clean coding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42425" y="1618625"/>
            <a:ext cx="187199" cy="1939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 Manipulations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Useful operations provided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java.util.Arrays</a:t>
            </a:r>
            <a:r>
              <a:rPr lang="en"/>
              <a:t> class: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en"/>
              <a:t>: convert to List type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copyOf</a:t>
            </a:r>
            <a:r>
              <a:rPr lang="en"/>
              <a:t>: copies to array with specified length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copyOfRange</a:t>
            </a:r>
            <a:r>
              <a:rPr lang="en"/>
              <a:t>: copies specified range of values from one array to another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 Manipulations: Example</a:t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688258" y="1219201"/>
            <a:ext cx="7659329" cy="34216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char[] copyFrom = { 'd', 'e', 'j', 'a', 'v', 'a', 'e',</a:t>
            </a:r>
            <a:b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    'i', 'n', 'a', 't', 'e', 'd' };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b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char[] copyTo = new char[7];</a:t>
            </a:r>
            <a:b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System.arraycopy(copyFrom, 2, copyTo, 0, 4);</a:t>
            </a:r>
            <a:b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//copyTo holds characters:</a:t>
            </a:r>
            <a:endParaRPr sz="1600" b="0" i="0" u="none" strike="noStrike" cap="non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Array Manipulations: Example</a:t>
            </a:r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688258" y="1219201"/>
            <a:ext cx="7659329" cy="34216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char[] copyFrom = { 'd', 'e', 'j', 'a', 'v', 'a', 'e',</a:t>
            </a:r>
            <a:b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    'i', 'n', 'a', 't', 'e', 'd' };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b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char[] copyTo = java.util.Arrays.copyOfRange(copyFrom, 2, 6); </a:t>
            </a:r>
            <a:b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//copyTo holds characters:</a:t>
            </a:r>
            <a:endParaRPr sz="1600" b="0" i="0" u="none" strike="noStrike" cap="non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1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Sequence of characters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Are objects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The Java platform provides the String class to create and manipulate strings</a:t>
            </a:r>
            <a:br>
              <a:rPr lang="en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Have accessible “length” method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Individual elements can be accessed through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" sz="950">
                <a:solidFill>
                  <a:schemeClr val="dk1"/>
                </a:solidFill>
              </a:rPr>
              <a:t> </a:t>
            </a:r>
            <a:r>
              <a:rPr lang="en"/>
              <a:t>method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charAt(i)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796325" y="2229175"/>
            <a:ext cx="6929400" cy="122431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 = "</a:t>
            </a:r>
            <a:r>
              <a:rPr lang="en" sz="16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r>
              <a:rPr lang="e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helloArray = { '</a:t>
            </a:r>
            <a:r>
              <a:rPr lang="en" sz="16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', ’</a:t>
            </a:r>
            <a:r>
              <a:rPr lang="en" sz="16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helloString = new String(helloArray);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Concatenating Strings</a:t>
            </a: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When you use a string literal in Java code, it is instantiated and becomes a String reference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Concatenate strings: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name1 = "Fred"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theirNames = name1 + " and " + "Anne Smith";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The concatenation creates a new string, and the String reference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theirNames </a:t>
            </a:r>
            <a:r>
              <a:rPr lang="en"/>
              <a:t>now points to this new string.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u="sng"/>
              <a:t>String is immutable</a:t>
            </a:r>
            <a:r>
              <a:rPr lang="en"/>
              <a:t>, concatenating two strings </a:t>
            </a:r>
            <a:r>
              <a:rPr lang="en" b="1"/>
              <a:t>requires creating a new string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String Manipulations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Useful operations provided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java.lang.String</a:t>
            </a:r>
            <a:r>
              <a:rPr lang="en"/>
              <a:t> class: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length()</a:t>
            </a:r>
            <a:r>
              <a:rPr lang="en"/>
              <a:t>: length of the string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/>
              <a:t>: check two string equality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en"/>
              <a:t>: new string with removed leading and trailing whitespaces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"/>
              <a:t>: returns new string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"/>
              <a:t>: get index of some string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/>
              <a:t>: splits string into array of string by a regex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replaceAll</a:t>
            </a:r>
            <a:r>
              <a:rPr lang="en"/>
              <a:t>: new string with a matching regex replaced by some string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String Manipulations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Useful operations provided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java.lang.StringBuilder</a:t>
            </a:r>
            <a:r>
              <a:rPr lang="en"/>
              <a:t> class: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/>
              <a:t>: appends the argument to this string builder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"/>
              <a:t>: reverses the sequence of characters in this string builder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Note: </a:t>
            </a:r>
            <a:r>
              <a:rPr lang="en"/>
              <a:t>Same as String class, but </a:t>
            </a:r>
            <a:r>
              <a:rPr lang="en" b="1" i="1"/>
              <a:t>mutable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String conversion</a:t>
            </a:r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54899" cy="387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Numerical value to string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toString(i)</a:t>
            </a:r>
            <a:r>
              <a:rPr lang="en"/>
              <a:t> function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String to numerical values: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.parse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(string)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exampleValue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.parse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(textToNumExampleValue)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Arithmetic Operators</a:t>
            </a: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+ ( Addition )</a:t>
            </a:r>
            <a:r>
              <a:rPr lang="en"/>
              <a:t> Adds values on either side of the operator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- ( Subtraction )</a:t>
            </a:r>
            <a:r>
              <a:rPr lang="en"/>
              <a:t> Subtracts right hand operand from left hand operand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* ( Multiplication )</a:t>
            </a:r>
            <a:r>
              <a:rPr lang="en"/>
              <a:t> Multiplies values on either side of the operator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/ (Division)</a:t>
            </a:r>
            <a:r>
              <a:rPr lang="en"/>
              <a:t> Divides left hand operand by right hand operand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% (Modulus)</a:t>
            </a:r>
            <a:r>
              <a:rPr lang="en"/>
              <a:t> Divides left hand operand by right hand operand and returns remainder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++ (Increment)</a:t>
            </a:r>
            <a:r>
              <a:rPr lang="en"/>
              <a:t> Increases the value of operand by 1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-- ( Decrement )</a:t>
            </a:r>
            <a:r>
              <a:rPr lang="en"/>
              <a:t> Decreases the value of operand by 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Relational Operators</a:t>
            </a: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599" cy="410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 b="1"/>
              <a:t>== (equal to)</a:t>
            </a:r>
            <a:r>
              <a:rPr lang="en" sz="1600"/>
              <a:t> Checks if the values of two operands are equal or not, if yes then condition becomes true.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 b="1"/>
              <a:t>!= (not equal to)</a:t>
            </a:r>
            <a:r>
              <a:rPr lang="en" sz="1600"/>
              <a:t> Checks if the values of two operands are equal or not, if values are not equal then condition becomes true.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 b="1"/>
              <a:t>&gt; (greater than)</a:t>
            </a:r>
            <a:r>
              <a:rPr lang="en" sz="1600"/>
              <a:t> Checks if the value of left operand is greater than the value of right operand, if yes then condition becomes true.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 b="1"/>
              <a:t>&lt; (less than)</a:t>
            </a:r>
            <a:r>
              <a:rPr lang="en" sz="1600"/>
              <a:t> Checks if the value of left operand is less than the value of right operand, if yes then condition becomes true.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 b="1"/>
              <a:t>&gt;= (greater than or equal to)</a:t>
            </a:r>
            <a:r>
              <a:rPr lang="en" sz="1600"/>
              <a:t> Checks if the value of left operand is greater than or equal to the value of right operand, if yes then condition becomes true.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 b="1"/>
              <a:t>&lt;= (less than or equal to)</a:t>
            </a:r>
            <a:r>
              <a:rPr lang="en" sz="1600"/>
              <a:t> Checks if the value of left operand is less than or equal to the value of right operand, if yes then condition becomes true.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dirty="0"/>
              <a:t>Hello World!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47483" y="1585095"/>
            <a:ext cx="8520599" cy="341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endParaRPr sz="12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525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dirty="0"/>
          </a:p>
          <a:p>
            <a:pPr marL="9525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525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dirty="0"/>
          </a:p>
          <a:p>
            <a:pPr marL="9525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70" name="Google Shape;70;p15"/>
          <p:cNvSpPr txBox="1"/>
          <p:nvPr/>
        </p:nvSpPr>
        <p:spPr>
          <a:xfrm>
            <a:off x="147484" y="1017724"/>
            <a:ext cx="4345859" cy="56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61963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Logical Operators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&amp;&amp; (logical and) </a:t>
            </a:r>
            <a:r>
              <a:rPr lang="en"/>
              <a:t>Called Logical AND operator. If both the operands are non-zero, then the condition becomes true.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|| (logical or)</a:t>
            </a:r>
            <a:r>
              <a:rPr lang="en"/>
              <a:t> Called Logical OR Operator. If any of the two operands are non-zero, then the condition becomes true.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! (logical not)</a:t>
            </a:r>
            <a:r>
              <a:rPr lang="en"/>
              <a:t> Called Logical NOT Operator. Use to reverses the logical state of its operand. If a condition is true then Logical NOT operator will make false.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</a:t>
            </a:r>
            <a:r>
              <a:rPr lang="en" b="1"/>
              <a:t>if-then</a:t>
            </a:r>
            <a:r>
              <a:rPr lang="en"/>
              <a:t> Statements</a:t>
            </a: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if-then</a:t>
            </a:r>
            <a:r>
              <a:rPr lang="en"/>
              <a:t> statement is the most basic of all the control flow statements.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Execute a certain section of code </a:t>
            </a:r>
            <a:r>
              <a:rPr lang="en" i="1"/>
              <a:t>only </a:t>
            </a:r>
            <a:r>
              <a:rPr lang="en"/>
              <a:t>if a particular test 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2302250" y="2345650"/>
            <a:ext cx="5066700" cy="144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urier New"/>
              <a:buNone/>
            </a:pPr>
            <a:r>
              <a:rPr lang="en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(condition){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Courier New"/>
              <a:buNone/>
            </a:pPr>
            <a:r>
              <a:rPr lang="en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Do something that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Courier New"/>
              <a:buNone/>
            </a:pPr>
            <a:r>
              <a:rPr lang="en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corresponds to the condition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</a:t>
            </a:r>
            <a:r>
              <a:rPr lang="en" b="1"/>
              <a:t>if-then</a:t>
            </a:r>
            <a:r>
              <a:rPr lang="en"/>
              <a:t> Statements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body" idx="1"/>
          </p:nvPr>
        </p:nvSpPr>
        <p:spPr>
          <a:xfrm>
            <a:off x="267850" y="11525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Set maximum driving speed of a vehicle</a:t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545350" y="2234975"/>
            <a:ext cx="7965600" cy="233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isWithinTown = true;</a:t>
            </a:r>
            <a:endParaRPr sz="1400" b="0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maxSpeed;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4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//checks if the vehicle is driving within a town area.</a:t>
            </a:r>
            <a:endParaRPr sz="1400" b="1" i="0" u="none" strike="noStrike" cap="non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(isWithinTown){</a:t>
            </a:r>
            <a:b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maxSpeed = 50;</a:t>
            </a:r>
            <a:r>
              <a:rPr lang="en" sz="14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//if vehicle in town, then set maximum speed to 50 km/h</a:t>
            </a:r>
            <a:b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maxSpeed = 90; </a:t>
            </a:r>
            <a:b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b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</a:t>
            </a:r>
            <a:r>
              <a:rPr lang="en" b="1"/>
              <a:t>if-then</a:t>
            </a:r>
            <a:r>
              <a:rPr lang="en"/>
              <a:t> Statements: Ternary operator</a:t>
            </a:r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body" idx="1"/>
          </p:nvPr>
        </p:nvSpPr>
        <p:spPr>
          <a:xfrm>
            <a:off x="267850" y="11525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Set maximum driving speed of a vehicle</a:t>
            </a:r>
            <a:endParaRPr/>
          </a:p>
        </p:txBody>
      </p:sp>
      <p:sp>
        <p:nvSpPr>
          <p:cNvPr id="325" name="Google Shape;325;p45"/>
          <p:cNvSpPr txBox="1"/>
          <p:nvPr/>
        </p:nvSpPr>
        <p:spPr>
          <a:xfrm>
            <a:off x="545350" y="2234975"/>
            <a:ext cx="7965600" cy="233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isWithinTown = true;</a:t>
            </a:r>
            <a:endParaRPr sz="1400" b="0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maxSpeed = isWithinTown ? 50 : 90;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4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//if vehicle in town, then set maximum speed to 50 km/h, otherwise 90</a:t>
            </a:r>
            <a:b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If-then-else Statements</a:t>
            </a:r>
            <a:endParaRPr/>
          </a:p>
        </p:txBody>
      </p:sp>
      <p:sp>
        <p:nvSpPr>
          <p:cNvPr id="331" name="Google Shape;331;p46"/>
          <p:cNvSpPr txBox="1"/>
          <p:nvPr/>
        </p:nvSpPr>
        <p:spPr>
          <a:xfrm>
            <a:off x="2344650" y="1103575"/>
            <a:ext cx="4454700" cy="324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(condition1){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Do something that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corresponds to the condition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(condition2){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//Do something 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(conditionN){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//Do something 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//Do something 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switch Statement</a:t>
            </a:r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40500" cy="28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Unlike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if-then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if-then-else</a:t>
            </a:r>
            <a:r>
              <a:rPr lang="en"/>
              <a:t> statements,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"/>
              <a:t>statement can have </a:t>
            </a:r>
            <a:r>
              <a:rPr lang="en" b="1"/>
              <a:t>any number of possible execution paths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When </a:t>
            </a:r>
            <a:r>
              <a:rPr lang="en" i="1"/>
              <a:t>break</a:t>
            </a:r>
            <a:r>
              <a:rPr lang="en"/>
              <a:t> is reached, the switch terminates, and the flow of control jumps to the next line following the switch statement.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5825725" y="1072225"/>
            <a:ext cx="3168300" cy="30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switch (expression) {</a:t>
            </a:r>
            <a:b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case value:</a:t>
            </a:r>
            <a:b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</a:t>
            </a:r>
            <a:b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break; </a:t>
            </a:r>
            <a: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//optional</a:t>
            </a:r>
            <a:b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case value:</a:t>
            </a:r>
            <a:b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</a:t>
            </a:r>
            <a:b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break; </a:t>
            </a:r>
            <a: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//optional</a:t>
            </a:r>
            <a:b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You can have any number </a:t>
            </a:r>
            <a:endParaRPr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Courier New"/>
              <a:buNone/>
            </a:pPr>
            <a: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of case statements.</a:t>
            </a:r>
            <a:b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</a:t>
            </a:r>
            <a: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//Optional</a:t>
            </a:r>
            <a:b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</a:t>
            </a:r>
            <a:br>
              <a:rPr lang="en" sz="12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switch Statement</a:t>
            </a:r>
            <a:endParaRPr/>
          </a:p>
        </p:txBody>
      </p:sp>
      <p:sp>
        <p:nvSpPr>
          <p:cNvPr id="344" name="Google Shape;34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expression = 2;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result = 0;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(expression){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 result++;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 result++;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 result++;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break;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result++;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880"/>
              <a:buFont typeface="Courier New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result = ?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switch Statement</a:t>
            </a:r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expression = 2;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result = 0;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(expression){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 result++;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 result++;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// Matches this case and executes any code until a ‘break’ found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 result++;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break;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result++;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880"/>
              <a:buFont typeface="Courier New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result = 2;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Loop Controls: While, Do While, FOR</a:t>
            </a:r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342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while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statements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do while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statements</a:t>
            </a:r>
            <a:b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endParaRPr sz="900">
              <a:solidFill>
                <a:srgbClr val="666600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for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(initialization; </a:t>
            </a:r>
            <a:r>
              <a:rPr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update) {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statements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Functions (methods in OOP context)</a:t>
            </a:r>
            <a:endParaRPr/>
          </a:p>
        </p:txBody>
      </p:sp>
      <p:sp>
        <p:nvSpPr>
          <p:cNvPr id="362" name="Google Shape;36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Named block of code</a:t>
            </a:r>
            <a:r>
              <a:rPr lang="en"/>
              <a:t> containing a series of statements.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Program fragment that 'knows' how to perform a defined task.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Takes an input , does some calculations on the input, and then gives back a result.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grpSp>
        <p:nvGrpSpPr>
          <p:cNvPr id="363" name="Google Shape;363;p51"/>
          <p:cNvGrpSpPr/>
          <p:nvPr/>
        </p:nvGrpSpPr>
        <p:grpSpPr>
          <a:xfrm>
            <a:off x="2489025" y="2975450"/>
            <a:ext cx="4165939" cy="1504875"/>
            <a:chOff x="1959750" y="3243950"/>
            <a:chExt cx="3967183" cy="1504875"/>
          </a:xfrm>
        </p:grpSpPr>
        <p:sp>
          <p:nvSpPr>
            <p:cNvPr id="364" name="Google Shape;364;p51"/>
            <p:cNvSpPr/>
            <p:nvPr/>
          </p:nvSpPr>
          <p:spPr>
            <a:xfrm>
              <a:off x="1959750" y="3645275"/>
              <a:ext cx="1300200" cy="90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Input arguments</a:t>
              </a: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3318100" y="3531425"/>
              <a:ext cx="1250399" cy="1217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Some calculations</a:t>
              </a: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626733" y="3645350"/>
              <a:ext cx="1300200" cy="90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Output value</a:t>
              </a:r>
              <a:endParaRPr/>
            </a:p>
          </p:txBody>
        </p:sp>
        <p:sp>
          <p:nvSpPr>
            <p:cNvPr id="367" name="Google Shape;367;p51"/>
            <p:cNvSpPr txBox="1"/>
            <p:nvPr/>
          </p:nvSpPr>
          <p:spPr>
            <a:xfrm>
              <a:off x="3318075" y="3243950"/>
              <a:ext cx="1250399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sz="2800"/>
              <a:t>Fields: </a:t>
            </a:r>
            <a:endParaRPr sz="2800"/>
          </a:p>
          <a:p>
            <a:pPr marL="4619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[modifiers] type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identifier [=value]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sz="2800"/>
              <a:t>Local variables:</a:t>
            </a:r>
            <a:endParaRPr sz="2800"/>
          </a:p>
          <a:p>
            <a:pPr marL="4619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sz="2800"/>
              <a:t> </a:t>
            </a:r>
            <a:r>
              <a:rPr lang="en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identifier [=value]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2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2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73" name="Google Shape;373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Should be as small as possible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FUNCTIONS SHOULD DO ONE THING. THEY SHOULD DO IT WELL. THEY SHOULD DO IT ONLY</a:t>
            </a:r>
            <a:r>
              <a:rPr lang="en"/>
              <a:t>. [Robert C. Martin, 2008, </a:t>
            </a:r>
            <a:r>
              <a:rPr lang="en" i="1"/>
              <a:t>Clean Code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Defining functions</a:t>
            </a:r>
            <a:endParaRPr/>
          </a:p>
        </p:txBody>
      </p:sp>
      <p:sp>
        <p:nvSpPr>
          <p:cNvPr id="379" name="Google Shape;37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Required elements of a function declaration 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Return type, 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Name, 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A pair of parentheses for arguments, </a:t>
            </a:r>
            <a:r>
              <a:rPr lang="en">
                <a:solidFill>
                  <a:srgbClr val="FF0000"/>
                </a:solidFill>
              </a:rPr>
              <a:t>(type param1, type param2, ….)</a:t>
            </a:r>
            <a:r>
              <a:rPr lang="en"/>
              <a:t>, or simply </a:t>
            </a:r>
            <a:r>
              <a:rPr lang="en">
                <a:solidFill>
                  <a:srgbClr val="FF0000"/>
                </a:solidFill>
              </a:rPr>
              <a:t>()</a:t>
            </a:r>
            <a:r>
              <a:rPr lang="en"/>
              <a:t> 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A body between braces, </a:t>
            </a:r>
            <a:r>
              <a:rPr lang="en">
                <a:solidFill>
                  <a:srgbClr val="FF0000"/>
                </a:solidFill>
              </a:rPr>
              <a:t>{}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sp>
        <p:nvSpPr>
          <p:cNvPr id="380" name="Google Shape;380;p53"/>
          <p:cNvSpPr txBox="1"/>
          <p:nvPr/>
        </p:nvSpPr>
        <p:spPr>
          <a:xfrm>
            <a:off x="1148441" y="3291690"/>
            <a:ext cx="6847115" cy="160787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avg(</a:t>
            </a:r>
            <a:r>
              <a:rPr lang="en" sz="1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n" sz="1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b, </a:t>
            </a:r>
            <a:r>
              <a:rPr lang="en" sz="1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c){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(a + b + c) / 3;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Arbitrary Number of Arguments</a:t>
            </a:r>
            <a:endParaRPr/>
          </a:p>
        </p:txBody>
      </p:sp>
      <p:sp>
        <p:nvSpPr>
          <p:cNvPr id="386" name="Google Shape;38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Use </a:t>
            </a:r>
            <a:r>
              <a:rPr lang="en" i="1"/>
              <a:t>varargs</a:t>
            </a:r>
            <a:endParaRPr i="1"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 shortcut to creating an array manually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type of the last parameter +  three dots ‘</a:t>
            </a:r>
            <a:r>
              <a:rPr lang="en">
                <a:solidFill>
                  <a:srgbClr val="FF0000"/>
                </a:solidFill>
              </a:rPr>
              <a:t>...</a:t>
            </a:r>
            <a:r>
              <a:rPr lang="en"/>
              <a:t>’ + parameter name</a:t>
            </a:r>
            <a:endParaRPr/>
          </a:p>
        </p:txBody>
      </p:sp>
      <p:sp>
        <p:nvSpPr>
          <p:cNvPr id="387" name="Google Shape;387;p54"/>
          <p:cNvSpPr txBox="1"/>
          <p:nvPr/>
        </p:nvSpPr>
        <p:spPr>
          <a:xfrm>
            <a:off x="982075" y="2609626"/>
            <a:ext cx="7619400" cy="203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Polygon polygonOfPoints(Point... cornerPoints) {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numberOfSides = cornerPoints.length;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squareOfSide1, lengthOfSide1;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squareOfSide1    = (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[1].x - 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[0].x)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* (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[1].x - 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[0].x) 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+ (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[1].y - 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[0].y)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* (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[1].y - 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[0].y);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lengthOfSide1    = Math.sqrt(squareOfSide1);</a:t>
            </a:r>
            <a:b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Putting everything together: Hello World!</a:t>
            </a:r>
            <a:endParaRPr/>
          </a:p>
        </p:txBody>
      </p:sp>
      <p:sp>
        <p:nvSpPr>
          <p:cNvPr id="393" name="Google Shape;393;p55"/>
          <p:cNvSpPr txBox="1"/>
          <p:nvPr/>
        </p:nvSpPr>
        <p:spPr>
          <a:xfrm>
            <a:off x="398785" y="1357745"/>
            <a:ext cx="8433514" cy="324691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50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helloworld;</a:t>
            </a:r>
            <a:endParaRPr/>
          </a:p>
          <a:p>
            <a:pPr marL="650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2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endParaRPr/>
          </a:p>
          <a:p>
            <a:pPr marL="650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50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" sz="2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/>
          </a:p>
          <a:p>
            <a:pPr marL="650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" sz="2400" b="0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24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 b="0" i="0" u="none" strike="noStrike" cap="non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50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/>
          </a:p>
          <a:p>
            <a:pPr marL="650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Summary: JAVA keywords</a:t>
            </a:r>
            <a:endParaRPr/>
          </a:p>
        </p:txBody>
      </p:sp>
      <p:graphicFrame>
        <p:nvGraphicFramePr>
          <p:cNvPr id="399" name="Google Shape;399;p56"/>
          <p:cNvGraphicFramePr/>
          <p:nvPr/>
        </p:nvGraphicFramePr>
        <p:xfrm>
          <a:off x="404012" y="15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{38E6FE93-D515-4313-A613-23E4A85694D5}</a:tableStyleId>
              </a:tblPr>
              <a:tblGrid>
                <a:gridCol w="7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2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abstract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assert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boolean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break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import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instanceof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int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interface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volatile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while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byte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case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catch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char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long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native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new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package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 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class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const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continue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default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private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protected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public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return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 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do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double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else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enum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short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static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strictfp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super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 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extends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final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finally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float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switch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synchronized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this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throw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 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for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goto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if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implements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throws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transient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try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void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 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Summary: Clean Code</a:t>
            </a:r>
            <a:endParaRPr/>
          </a:p>
        </p:txBody>
      </p:sp>
      <p:sp>
        <p:nvSpPr>
          <p:cNvPr id="405" name="Google Shape;40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61999" cy="381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Goal: 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understand code 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quality (bug-free) and efficiency (optimal use of resources)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Good variable names: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Variable names should be self-descriptive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d;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elapsed time in days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OR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elapsedTimeInDays;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daysSinceCreation;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daysSinceModification;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fileAgeInDays;</a:t>
            </a:r>
            <a:endParaRPr/>
          </a:p>
        </p:txBody>
      </p:sp>
      <p:grpSp>
        <p:nvGrpSpPr>
          <p:cNvPr id="406" name="Google Shape;406;p57"/>
          <p:cNvGrpSpPr/>
          <p:nvPr/>
        </p:nvGrpSpPr>
        <p:grpSpPr>
          <a:xfrm>
            <a:off x="4737661" y="2756725"/>
            <a:ext cx="1618800" cy="300899"/>
            <a:chOff x="4688675" y="2795925"/>
            <a:chExt cx="1618800" cy="300899"/>
          </a:xfrm>
        </p:grpSpPr>
        <p:sp>
          <p:nvSpPr>
            <p:cNvPr id="407" name="Google Shape;407;p57"/>
            <p:cNvSpPr/>
            <p:nvPr/>
          </p:nvSpPr>
          <p:spPr>
            <a:xfrm>
              <a:off x="4688675" y="2882775"/>
              <a:ext cx="902999" cy="1271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7"/>
            <p:cNvSpPr txBox="1"/>
            <p:nvPr/>
          </p:nvSpPr>
          <p:spPr>
            <a:xfrm>
              <a:off x="5591675" y="2795925"/>
              <a:ext cx="715800" cy="30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BAD</a:t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Summary: Clean coding</a:t>
            </a:r>
            <a:endParaRPr/>
          </a:p>
        </p:txBody>
      </p:sp>
      <p:sp>
        <p:nvSpPr>
          <p:cNvPr id="414" name="Google Shape;41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447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Variable name VS its contained information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classSize = 95;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isClassSize95 = true;</a:t>
            </a:r>
            <a:endParaRPr/>
          </a:p>
        </p:txBody>
      </p:sp>
      <p:grpSp>
        <p:nvGrpSpPr>
          <p:cNvPr id="415" name="Google Shape;415;p58"/>
          <p:cNvGrpSpPr/>
          <p:nvPr/>
        </p:nvGrpSpPr>
        <p:grpSpPr>
          <a:xfrm>
            <a:off x="4975183" y="1936847"/>
            <a:ext cx="1458376" cy="300899"/>
            <a:chOff x="4651545" y="2842750"/>
            <a:chExt cx="1618800" cy="300899"/>
          </a:xfrm>
        </p:grpSpPr>
        <p:sp>
          <p:nvSpPr>
            <p:cNvPr id="416" name="Google Shape;416;p58"/>
            <p:cNvSpPr/>
            <p:nvPr/>
          </p:nvSpPr>
          <p:spPr>
            <a:xfrm>
              <a:off x="4651545" y="2929600"/>
              <a:ext cx="902999" cy="1271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8"/>
            <p:cNvSpPr txBox="1"/>
            <p:nvPr/>
          </p:nvSpPr>
          <p:spPr>
            <a:xfrm>
              <a:off x="5554545" y="2842750"/>
              <a:ext cx="715800" cy="30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BAD</a:t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Summary: Clean coding</a:t>
            </a:r>
            <a:endParaRPr/>
          </a:p>
        </p:txBody>
      </p:sp>
      <p:sp>
        <p:nvSpPr>
          <p:cNvPr id="423" name="Google Shape;423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5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Understanding and changing the code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May be hard even without complex expressions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Problem - implicitly not simplicity: the degree to which the context is not explicit in the code itself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Avoid disinformation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Avoid leaving false clues that obscure the meaning of code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Do not encode the container type into the name (for example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accountList</a:t>
            </a:r>
            <a:r>
              <a:rPr lang="en"/>
              <a:t>)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Beware of using names which vary in small ways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Example: lower-case </a:t>
            </a:r>
            <a:r>
              <a:rPr lang="en" b="1"/>
              <a:t>L</a:t>
            </a:r>
            <a:r>
              <a:rPr lang="en"/>
              <a:t> or uppercase </a:t>
            </a:r>
            <a:r>
              <a:rPr lang="en" b="1"/>
              <a:t>O</a:t>
            </a:r>
            <a:r>
              <a:rPr lang="en"/>
              <a:t> as variable names, especially in combination:</a:t>
            </a:r>
            <a:endParaRPr/>
          </a:p>
        </p:txBody>
      </p:sp>
      <p:sp>
        <p:nvSpPr>
          <p:cNvPr id="424" name="Google Shape;424;p59"/>
          <p:cNvSpPr txBox="1"/>
          <p:nvPr/>
        </p:nvSpPr>
        <p:spPr>
          <a:xfrm>
            <a:off x="1028701" y="3931298"/>
            <a:ext cx="1877786" cy="119072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= l; </a:t>
            </a:r>
            <a:b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 O == l ) </a:t>
            </a:r>
            <a:b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a = O1; </a:t>
            </a:r>
            <a:b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b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l = 01;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Summary: Clean coding</a:t>
            </a:r>
            <a:endParaRPr/>
          </a:p>
        </p:txBody>
      </p:sp>
      <p:sp>
        <p:nvSpPr>
          <p:cNvPr id="430" name="Google Shape;430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Avoid noise words: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Why? They are redundant (for example,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).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The word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variable </a:t>
            </a:r>
            <a:r>
              <a:rPr lang="en"/>
              <a:t>should never appear in a variable name. The word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/>
              <a:t>should never appear in a table name.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Pronounceable, searchable names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Avoid magic numbers ()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Don’t pun: </a:t>
            </a:r>
            <a:r>
              <a:rPr lang="en" b="1"/>
              <a:t>Say what you mean! Mean what you say!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Develop good descriptive skills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Write code for other person not for computer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"/>
              <a:t>Thank you for attention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Primitives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1209122" y="101772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{38E6FE93-D515-4313-A613-23E4A85694D5}</a:tableStyleId>
              </a:tblPr>
              <a:tblGrid>
                <a:gridCol w="224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Primitive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value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8-bit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16-bit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200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32-bit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64-bit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0L</a:t>
                      </a:r>
                      <a:endParaRPr/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32-bit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0.0f</a:t>
                      </a:r>
                      <a:endParaRPr/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64-bit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0.0d</a:t>
                      </a:r>
                      <a:endParaRPr/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FFC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boolean</a:t>
                      </a:r>
                      <a:endParaRPr sz="2000" u="none" strike="noStrike" cap="non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bit, size not defined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/>
                        <a:t>16-bit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'\u0000'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Home reading</a:t>
            </a:r>
            <a:endParaRPr/>
          </a:p>
        </p:txBody>
      </p:sp>
      <p:sp>
        <p:nvSpPr>
          <p:cNvPr id="441" name="Google Shape;441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https://docs.oracle.com/javase/tutorial/java/nutsandbolts/index.html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Implicit Casting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1323260" y="1688748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323260" y="2216866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323260" y="2744984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323260" y="3273102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323260" y="3801220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23260" y="4279797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539160" y="2744984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587710" y="1952807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587710" y="2480925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587710" y="3009043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587710" y="3537161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1587710" y="4040508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 rot="5400000">
            <a:off x="2214860" y="2714740"/>
            <a:ext cx="135600" cy="27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23210" y="951900"/>
            <a:ext cx="8520599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Implicit (narrower to wider data type) - original value is preserved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 rot="-5400000">
            <a:off x="313760" y="2722799"/>
            <a:ext cx="1444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868560" y="1688748"/>
            <a:ext cx="4875249" cy="290329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num1 = 53;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num2 = num1;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Explicit Casting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23210" y="951900"/>
            <a:ext cx="8520599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Explicit (wider to narrower data type) - loss of precision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868560" y="1688748"/>
            <a:ext cx="4875249" cy="290329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num1 = 53;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num2 = (byte) num1;</a:t>
            </a:r>
            <a:r>
              <a:rPr lang="en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1296523" y="1665595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1296523" y="2193713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1296523" y="2721831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296523" y="3249949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1296523" y="3778067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296523" y="4256643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512423" y="2721831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rot="10800000">
            <a:off x="1560973" y="4017512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 rot="-5400000">
            <a:off x="2188123" y="2691632"/>
            <a:ext cx="135600" cy="27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 rot="10800000">
            <a:off x="1560973" y="3514165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 rot="10800000">
            <a:off x="1560973" y="2986047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 rot="10800000">
            <a:off x="1560973" y="2457929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 rot="10800000">
            <a:off x="1560973" y="1929811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 rot="-5400000">
            <a:off x="340498" y="2642289"/>
            <a:ext cx="1444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Implicit / Explicit Casting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 isSkyBlue = true;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32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skyBlue = 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isSkyBlue;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32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Is cast possible?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320"/>
              <a:buFont typeface="Courier New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No. Cannot cast boolean.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320"/>
              <a:buFont typeface="Arial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Examples: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br>
              <a:rPr lang="en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Rules: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Variable identifiers must start with either an uppercase or lowercase letter, an underscore “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”, or a dollar sign (</a:t>
            </a:r>
            <a:r>
              <a:rPr lang="en">
                <a:solidFill>
                  <a:srgbClr val="FF0000"/>
                </a:solidFill>
              </a:rPr>
              <a:t>$</a:t>
            </a:r>
            <a:r>
              <a:rPr lang="en"/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Variable identifiers cannot contain punctuation, spaces, or dashes.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Java technology </a:t>
            </a:r>
            <a:r>
              <a:rPr lang="en" b="1"/>
              <a:t>keywords</a:t>
            </a:r>
            <a:r>
              <a:rPr lang="en"/>
              <a:t> </a:t>
            </a:r>
            <a:r>
              <a:rPr lang="en" u="sng"/>
              <a:t>cannot be used</a:t>
            </a:r>
            <a:r>
              <a:rPr lang="en"/>
              <a:t> as names.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Variables: Naming convention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15400" y="1631725"/>
            <a:ext cx="5667900" cy="1342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urier New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shirtID = 1;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urier New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description = "-description required-";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urier New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 colorCode = 'U';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urier New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double price = 1e2;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urier New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quantityInStock = 15_000;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Microsoft Office PowerPoint</Application>
  <PresentationFormat>Экран (16:9)</PresentationFormat>
  <Paragraphs>449</Paragraphs>
  <Slides>50</Slides>
  <Notes>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4" baseType="lpstr">
      <vt:lpstr>Arial</vt:lpstr>
      <vt:lpstr>Consolas</vt:lpstr>
      <vt:lpstr>Courier New</vt:lpstr>
      <vt:lpstr>simple-light-2</vt:lpstr>
      <vt:lpstr>Basic Syntax</vt:lpstr>
      <vt:lpstr>Agenda</vt:lpstr>
      <vt:lpstr>Hello World!</vt:lpstr>
      <vt:lpstr>Variables</vt:lpstr>
      <vt:lpstr>Primitives</vt:lpstr>
      <vt:lpstr>Implicit Casting</vt:lpstr>
      <vt:lpstr>Explicit Casting</vt:lpstr>
      <vt:lpstr>Implicit / Explicit Casting</vt:lpstr>
      <vt:lpstr>Variables: Naming convention</vt:lpstr>
      <vt:lpstr>Variables: Naming convention</vt:lpstr>
      <vt:lpstr>Arrays</vt:lpstr>
      <vt:lpstr>Arrays</vt:lpstr>
      <vt:lpstr>Arrays</vt:lpstr>
      <vt:lpstr>Arrays</vt:lpstr>
      <vt:lpstr>Arrays</vt:lpstr>
      <vt:lpstr>Arrays</vt:lpstr>
      <vt:lpstr>Multidimensional arrays</vt:lpstr>
      <vt:lpstr>Array Manipulations</vt:lpstr>
      <vt:lpstr>Array Manipulations</vt:lpstr>
      <vt:lpstr>Array Manipulations</vt:lpstr>
      <vt:lpstr>Array Manipulations: Example</vt:lpstr>
      <vt:lpstr>Array Manipulations: Example</vt:lpstr>
      <vt:lpstr>String</vt:lpstr>
      <vt:lpstr>Concatenating Strings</vt:lpstr>
      <vt:lpstr>String Manipulations</vt:lpstr>
      <vt:lpstr>String Manipulations</vt:lpstr>
      <vt:lpstr>String conversion</vt:lpstr>
      <vt:lpstr>The Arithmetic Operators</vt:lpstr>
      <vt:lpstr>The Relational Operators</vt:lpstr>
      <vt:lpstr>The Logical Operators</vt:lpstr>
      <vt:lpstr>The if-then Statements</vt:lpstr>
      <vt:lpstr>The if-then Statements</vt:lpstr>
      <vt:lpstr>The if-then Statements: Ternary operator</vt:lpstr>
      <vt:lpstr>If-then-else Statements</vt:lpstr>
      <vt:lpstr>The switch Statement</vt:lpstr>
      <vt:lpstr>The switch Statement</vt:lpstr>
      <vt:lpstr>The switch Statement</vt:lpstr>
      <vt:lpstr>Loop Controls: While, Do While, FOR</vt:lpstr>
      <vt:lpstr>Functions (methods in OOP context)</vt:lpstr>
      <vt:lpstr>Functions</vt:lpstr>
      <vt:lpstr>Defining functions</vt:lpstr>
      <vt:lpstr>Arbitrary Number of Arguments</vt:lpstr>
      <vt:lpstr>Putting everything together: Hello World!</vt:lpstr>
      <vt:lpstr>Summary: JAVA keywords</vt:lpstr>
      <vt:lpstr>Summary: Clean Code</vt:lpstr>
      <vt:lpstr>Summary: Clean coding</vt:lpstr>
      <vt:lpstr>Summary: Clean coding</vt:lpstr>
      <vt:lpstr>Summary: Clean coding</vt:lpstr>
      <vt:lpstr>Thank you for attention</vt:lpstr>
      <vt:lpstr>Home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</dc:title>
  <cp:lastModifiedBy>yurag</cp:lastModifiedBy>
  <cp:revision>1</cp:revision>
  <dcterms:modified xsi:type="dcterms:W3CDTF">2019-10-29T18:06:43Z</dcterms:modified>
</cp:coreProperties>
</file>