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DD0EC21-E9BD-49E6-8402-6C5730A3E165}">
  <a:tblStyle styleId="{FDD0EC21-E9BD-49E6-8402-6C5730A3E165}" styleName="Table_0">
    <a:wholeTbl>
      <a:tcTxStyle>
        <a:font>
          <a:latin typeface="Arial"/>
          <a:ea typeface="Arial"/>
          <a:cs typeface="Arial"/>
        </a:font>
        <a:schemeClr val="tx1"/>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100">
                <a:solidFill>
                  <a:schemeClr val="dk1"/>
                </a:solidFill>
                <a:latin typeface="Arial"/>
                <a:ea typeface="Arial"/>
                <a:cs typeface="Arial"/>
                <a:sym typeface="Arial"/>
              </a:rPr>
              <a:t>This default constructor will call the no-argument constructor of the superclass. </a:t>
            </a:r>
            <a:endParaRPr/>
          </a:p>
          <a:p>
            <a:pPr indent="0" lvl="0" marL="0" rtl="0" algn="l">
              <a:spcBef>
                <a:spcPts val="0"/>
              </a:spcBef>
              <a:spcAft>
                <a:spcPts val="0"/>
              </a:spcAft>
              <a:buClr>
                <a:schemeClr val="dk1"/>
              </a:buClr>
              <a:buSzPts val="1100"/>
              <a:buFont typeface="Arial"/>
              <a:buNone/>
            </a:pPr>
            <a:r>
              <a:rPr lang="en"/>
              <a:t>The superclass of our Point class is Object class.</a:t>
            </a:r>
            <a:endParaRPr/>
          </a:p>
          <a:p>
            <a:pPr indent="0" lvl="0" marL="0" marR="0" rtl="0" algn="l">
              <a:lnSpc>
                <a:spcPct val="100000"/>
              </a:lnSpc>
              <a:spcBef>
                <a:spcPts val="0"/>
              </a:spcBef>
              <a:spcAft>
                <a:spcPts val="0"/>
              </a:spcAft>
              <a:buClr>
                <a:schemeClr val="dk1"/>
              </a:buClr>
              <a:buSzPts val="1100"/>
              <a:buFont typeface="Arial"/>
              <a:buNone/>
            </a:pPr>
            <a:r>
              <a:rPr lang="en"/>
              <a:t>super() – calls superclass constructor</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Once we have added a custom constructor Point(a,b), the default one Point() is no longer accessible.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 of Overloading Methods.</a:t>
            </a:r>
            <a:endParaRPr/>
          </a:p>
          <a:p>
            <a:pPr indent="-228600" lvl="0" marL="457200" rtl="0" algn="l">
              <a:spcBef>
                <a:spcPts val="0"/>
              </a:spcBef>
              <a:spcAft>
                <a:spcPts val="0"/>
              </a:spcAft>
              <a:buNone/>
            </a:pPr>
            <a:r>
              <a:rPr lang="en"/>
              <a:t>Java can distinguish between methods with different method signatures</a:t>
            </a:r>
            <a:endParaRPr/>
          </a:p>
          <a:p>
            <a:pPr indent="-228600" lvl="0" marL="457200" rtl="0" algn="l">
              <a:spcBef>
                <a:spcPts val="0"/>
              </a:spcBef>
              <a:spcAft>
                <a:spcPts val="0"/>
              </a:spcAft>
              <a:buNone/>
            </a:pPr>
            <a:r>
              <a:rPr lang="en"/>
              <a:t>Methods within a class can have the same name if they have different parameter lists</a:t>
            </a:r>
            <a:endParaRPr/>
          </a:p>
          <a:p>
            <a:pPr indent="0" lvl="0" marL="0" rtl="0" algn="l">
              <a:spcBef>
                <a:spcPts val="0"/>
              </a:spcBef>
              <a:spcAft>
                <a:spcPts val="0"/>
              </a:spcAft>
              <a:buClr>
                <a:schemeClr val="dk1"/>
              </a:buClr>
              <a:buSzPts val="1100"/>
              <a:buFont typeface="Arial"/>
              <a:buNone/>
            </a:pPr>
            <a:r>
              <a:rPr lang="en"/>
              <a:t>this() – calls this class constructor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228600" lvl="0" marL="457200" rtl="0" algn="l">
              <a:spcBef>
                <a:spcPts val="0"/>
              </a:spcBef>
              <a:spcAft>
                <a:spcPts val="0"/>
              </a:spcAft>
              <a:buNone/>
            </a:pPr>
            <a:r>
              <a:t/>
            </a:r>
            <a:endParaRPr sz="95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None/>
            </a:pPr>
            <a:r>
              <a:rPr lang="en"/>
              <a:t>Are accessed via references</a:t>
            </a:r>
            <a:endParaRPr/>
          </a:p>
          <a:p>
            <a:pPr indent="-342900" lvl="0" marL="457200" marR="0" rtl="0" algn="l">
              <a:lnSpc>
                <a:spcPct val="115000"/>
              </a:lnSpc>
              <a:spcBef>
                <a:spcPts val="1600"/>
              </a:spcBef>
              <a:spcAft>
                <a:spcPts val="0"/>
              </a:spcAft>
              <a:buNone/>
            </a:pPr>
            <a:r>
              <a:rPr lang="en"/>
              <a:t>Instantiated versions of their class</a:t>
            </a:r>
            <a:endParaRPr/>
          </a:p>
          <a:p>
            <a:pPr indent="-342900" lvl="0" marL="457200" marR="0" rtl="0" algn="l">
              <a:lnSpc>
                <a:spcPct val="115000"/>
              </a:lnSpc>
              <a:spcBef>
                <a:spcPts val="1600"/>
              </a:spcBef>
              <a:spcAft>
                <a:spcPts val="0"/>
              </a:spcAft>
              <a:buNone/>
            </a:pPr>
            <a:r>
              <a:rPr lang="en"/>
              <a:t>Consist of attributes and operations (In Java: </a:t>
            </a:r>
            <a:r>
              <a:rPr i="1" lang="en"/>
              <a:t>fields </a:t>
            </a:r>
            <a:r>
              <a:rPr lang="en"/>
              <a:t>and </a:t>
            </a:r>
            <a:r>
              <a:rPr i="1" lang="en"/>
              <a:t>methods)</a:t>
            </a:r>
            <a:endParaRPr/>
          </a:p>
          <a:p>
            <a:pPr indent="-228600" lvl="1" marL="914400" rtl="0" algn="l">
              <a:spcBef>
                <a:spcPts val="1600"/>
              </a:spcBef>
              <a:spcAft>
                <a:spcPts val="0"/>
              </a:spcAft>
              <a:buNone/>
            </a:pPr>
            <a:r>
              <a:rPr i="1" lang="en"/>
              <a:t>Fields </a:t>
            </a:r>
            <a:r>
              <a:rPr lang="en"/>
              <a:t>- defines variables of different types and modifiers</a:t>
            </a:r>
            <a:endParaRPr/>
          </a:p>
          <a:p>
            <a:pPr indent="-228600" lvl="1" marL="914400" rtl="0" algn="l">
              <a:spcBef>
                <a:spcPts val="0"/>
              </a:spcBef>
              <a:spcAft>
                <a:spcPts val="0"/>
              </a:spcAft>
              <a:buNone/>
            </a:pPr>
            <a:r>
              <a:rPr i="1" lang="en"/>
              <a:t>Methods </a:t>
            </a:r>
            <a:r>
              <a:rPr lang="en"/>
              <a:t>- defines behavior or functionality of different types and modifiers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228600" lvl="0" marL="457200" rtl="0" algn="l">
              <a:spcBef>
                <a:spcPts val="0"/>
              </a:spcBef>
              <a:spcAft>
                <a:spcPts val="0"/>
              </a:spcAft>
              <a:buNone/>
            </a:pPr>
            <a:r>
              <a:rPr b="1" lang="en"/>
              <a:t>Package</a:t>
            </a:r>
            <a:r>
              <a:rPr lang="en"/>
              <a:t> - named groups of related classes</a:t>
            </a:r>
            <a:endParaRPr/>
          </a:p>
          <a:p>
            <a:pPr indent="-228600" lvl="0" marL="457200" rtl="0" algn="l">
              <a:spcBef>
                <a:spcPts val="0"/>
              </a:spcBef>
              <a:spcAft>
                <a:spcPts val="0"/>
              </a:spcAft>
              <a:buNone/>
            </a:pPr>
            <a:r>
              <a:rPr lang="en"/>
              <a:t>Members</a:t>
            </a:r>
            <a:endParaRPr/>
          </a:p>
          <a:p>
            <a:pPr indent="-228600" lvl="1" marL="914400" rtl="0" algn="l">
              <a:spcBef>
                <a:spcPts val="0"/>
              </a:spcBef>
              <a:spcAft>
                <a:spcPts val="0"/>
              </a:spcAft>
              <a:buNone/>
            </a:pPr>
            <a:r>
              <a:rPr lang="en">
                <a:latin typeface="Courier New"/>
                <a:ea typeface="Courier New"/>
                <a:cs typeface="Courier New"/>
                <a:sym typeface="Courier New"/>
              </a:rPr>
              <a:t>public </a:t>
            </a:r>
            <a:r>
              <a:rPr lang="en"/>
              <a:t>- seen everywhere</a:t>
            </a:r>
            <a:endParaRPr/>
          </a:p>
          <a:p>
            <a:pPr indent="-228600" lvl="1" marL="914400" rtl="0" algn="l">
              <a:spcBef>
                <a:spcPts val="0"/>
              </a:spcBef>
              <a:spcAft>
                <a:spcPts val="0"/>
              </a:spcAft>
              <a:buNone/>
            </a:pPr>
            <a:r>
              <a:rPr lang="en">
                <a:latin typeface="Courier New"/>
                <a:ea typeface="Courier New"/>
                <a:cs typeface="Courier New"/>
                <a:sym typeface="Courier New"/>
              </a:rPr>
              <a:t>private</a:t>
            </a:r>
            <a:r>
              <a:rPr lang="en"/>
              <a:t> - can be accessed only in its class</a:t>
            </a:r>
            <a:endParaRPr/>
          </a:p>
          <a:p>
            <a:pPr indent="-228600" lvl="1" marL="914400" rtl="0" algn="l">
              <a:spcBef>
                <a:spcPts val="0"/>
              </a:spcBef>
              <a:spcAft>
                <a:spcPts val="0"/>
              </a:spcAft>
              <a:buNone/>
            </a:pPr>
            <a:r>
              <a:rPr lang="en">
                <a:latin typeface="Courier New"/>
                <a:ea typeface="Courier New"/>
                <a:cs typeface="Courier New"/>
                <a:sym typeface="Courier New"/>
              </a:rPr>
              <a:t>protected</a:t>
            </a:r>
            <a:r>
              <a:rPr lang="en"/>
              <a:t>, or </a:t>
            </a:r>
            <a:r>
              <a:rPr i="1" lang="en"/>
              <a:t>package-private</a:t>
            </a:r>
            <a:r>
              <a:rPr lang="en"/>
              <a:t> (no explicit modifier) </a:t>
            </a:r>
            <a:endParaRPr/>
          </a:p>
          <a:p>
            <a:pPr indent="-228600" lvl="2" marL="1371600" rtl="0" algn="l">
              <a:spcBef>
                <a:spcPts val="0"/>
              </a:spcBef>
              <a:spcAft>
                <a:spcPts val="0"/>
              </a:spcAft>
              <a:buNone/>
            </a:pPr>
            <a:r>
              <a:rPr lang="en"/>
              <a:t>can only be accessed within its own package</a:t>
            </a:r>
            <a:endParaRPr/>
          </a:p>
          <a:p>
            <a:pPr indent="-228600" lvl="2" marL="1371600" rtl="0" algn="l">
              <a:spcBef>
                <a:spcPts val="0"/>
              </a:spcBef>
              <a:spcAft>
                <a:spcPts val="0"/>
              </a:spcAft>
              <a:buNone/>
            </a:pPr>
            <a:r>
              <a:rPr lang="en"/>
              <a:t>by a subclass of its class in another package.</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228600" lvl="0" marL="457200" rtl="0" algn="l">
              <a:spcBef>
                <a:spcPts val="0"/>
              </a:spcBef>
              <a:spcAft>
                <a:spcPts val="0"/>
              </a:spcAft>
              <a:buNone/>
            </a:pPr>
            <a:r>
              <a:rPr lang="en">
                <a:latin typeface="Courier New"/>
                <a:ea typeface="Courier New"/>
                <a:cs typeface="Courier New"/>
                <a:sym typeface="Courier New"/>
              </a:rPr>
              <a:t>static</a:t>
            </a:r>
            <a:r>
              <a:rPr lang="en"/>
              <a:t> modifier</a:t>
            </a:r>
            <a:endParaRPr/>
          </a:p>
          <a:p>
            <a:pPr indent="-228600" lvl="1" marL="914400" rtl="0" algn="l">
              <a:spcBef>
                <a:spcPts val="1000"/>
              </a:spcBef>
              <a:spcAft>
                <a:spcPts val="0"/>
              </a:spcAft>
              <a:buNone/>
            </a:pPr>
            <a:r>
              <a:rPr lang="en"/>
              <a:t>Common to all objects</a:t>
            </a:r>
            <a:endParaRPr/>
          </a:p>
          <a:p>
            <a:pPr indent="-228600" lvl="1" marL="914400" rtl="0" algn="l">
              <a:spcBef>
                <a:spcPts val="0"/>
              </a:spcBef>
              <a:spcAft>
                <a:spcPts val="0"/>
              </a:spcAft>
              <a:buNone/>
            </a:pPr>
            <a:r>
              <a:rPr lang="en"/>
              <a:t>Called as </a:t>
            </a:r>
            <a:r>
              <a:rPr i="1" lang="en"/>
              <a:t>static fields</a:t>
            </a:r>
            <a:r>
              <a:rPr lang="en"/>
              <a:t> or </a:t>
            </a:r>
            <a:r>
              <a:rPr i="1" lang="en"/>
              <a:t>class variables</a:t>
            </a:r>
            <a:endParaRPr/>
          </a:p>
          <a:p>
            <a:pPr indent="-228600" lvl="1" marL="914400" rtl="0" algn="l">
              <a:spcBef>
                <a:spcPts val="0"/>
              </a:spcBef>
              <a:spcAft>
                <a:spcPts val="0"/>
              </a:spcAft>
              <a:buNone/>
            </a:pPr>
            <a:r>
              <a:rPr lang="en"/>
              <a:t>Associated with the class, rather than with any object</a:t>
            </a:r>
            <a:endParaRPr/>
          </a:p>
          <a:p>
            <a:pPr indent="-228600" lvl="1" marL="914400" rtl="0" algn="l">
              <a:spcBef>
                <a:spcPts val="0"/>
              </a:spcBef>
              <a:spcAft>
                <a:spcPts val="0"/>
              </a:spcAft>
              <a:buNone/>
            </a:pPr>
            <a:r>
              <a:rPr lang="en"/>
              <a:t>Every instance of the class shares a class variable, which is in </a:t>
            </a:r>
            <a:r>
              <a:rPr b="1" lang="en"/>
              <a:t>one fixed location in memory</a:t>
            </a:r>
            <a:endParaRPr/>
          </a:p>
          <a:p>
            <a:pPr indent="-228600" lvl="1" marL="914400" rtl="0" algn="l">
              <a:spcBef>
                <a:spcPts val="0"/>
              </a:spcBef>
              <a:spcAft>
                <a:spcPts val="0"/>
              </a:spcAft>
              <a:buNone/>
            </a:pPr>
            <a:r>
              <a:rPr lang="en"/>
              <a:t>Any object can change the value of a class variable</a:t>
            </a:r>
            <a:endParaRPr/>
          </a:p>
          <a:p>
            <a:pPr indent="-228600" lvl="1" marL="914400" rtl="0" algn="l">
              <a:spcBef>
                <a:spcPts val="0"/>
              </a:spcBef>
              <a:spcAft>
                <a:spcPts val="0"/>
              </a:spcAft>
              <a:buNone/>
            </a:pPr>
            <a:r>
              <a:rPr lang="en"/>
              <a:t>Can be manipulated without creating an instance of the class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228600" lvl="0" marL="45720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0" i="0" sz="11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i="0" lang="en" sz="1100">
                <a:solidFill>
                  <a:schemeClr val="dk1"/>
                </a:solidFill>
                <a:latin typeface="Arial"/>
                <a:ea typeface="Arial"/>
                <a:cs typeface="Arial"/>
                <a:sym typeface="Arial"/>
              </a:rPr>
              <a:t>Static variable can be changed.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228600" lvl="0" marL="457200" rtl="0" algn="l">
              <a:spcBef>
                <a:spcPts val="0"/>
              </a:spcBef>
              <a:spcAft>
                <a:spcPts val="0"/>
              </a:spcAft>
              <a:buNone/>
            </a:pPr>
            <a:r>
              <a:rPr lang="en"/>
              <a:t>CONSTANTS : the </a:t>
            </a:r>
            <a:r>
              <a:rPr lang="en">
                <a:latin typeface="Courier New"/>
                <a:ea typeface="Courier New"/>
                <a:cs typeface="Courier New"/>
                <a:sym typeface="Courier New"/>
              </a:rPr>
              <a:t>final</a:t>
            </a:r>
            <a:r>
              <a:rPr lang="en"/>
              <a:t> modifier indicates that the </a:t>
            </a:r>
            <a:r>
              <a:rPr b="1" lang="en"/>
              <a:t>value </a:t>
            </a:r>
            <a:r>
              <a:rPr lang="en"/>
              <a:t>of this field </a:t>
            </a:r>
            <a:r>
              <a:rPr b="1" lang="en"/>
              <a:t>cannot change</a:t>
            </a:r>
            <a:endParaRPr/>
          </a:p>
          <a:p>
            <a:pPr indent="-228600" lvl="1" marL="914400" rtl="0" algn="l">
              <a:spcBef>
                <a:spcPts val="0"/>
              </a:spcBef>
              <a:spcAft>
                <a:spcPts val="0"/>
              </a:spcAft>
              <a:buNone/>
            </a:pPr>
            <a:r>
              <a:rPr lang="en"/>
              <a:t>Can be initialized only once</a:t>
            </a:r>
            <a:endParaRPr/>
          </a:p>
          <a:p>
            <a:pPr indent="-228600" lvl="1" marL="914400" rtl="0" algn="l">
              <a:spcBef>
                <a:spcPts val="0"/>
              </a:spcBef>
              <a:spcAft>
                <a:spcPts val="0"/>
              </a:spcAft>
              <a:buNone/>
            </a:pPr>
            <a:r>
              <a:rPr lang="en">
                <a:latin typeface="Courier New"/>
                <a:ea typeface="Courier New"/>
                <a:cs typeface="Courier New"/>
                <a:sym typeface="Courier New"/>
              </a:rPr>
              <a:t>final </a:t>
            </a:r>
            <a:r>
              <a:rPr lang="en"/>
              <a:t>reference variable </a:t>
            </a:r>
            <a:endParaRPr/>
          </a:p>
          <a:p>
            <a:pPr indent="-228600" lvl="2" marL="1371600" rtl="0" algn="l">
              <a:spcBef>
                <a:spcPts val="0"/>
              </a:spcBef>
              <a:spcAft>
                <a:spcPts val="0"/>
              </a:spcAft>
              <a:buNone/>
            </a:pPr>
            <a:r>
              <a:rPr lang="en"/>
              <a:t>can be reassigned to refer to different object. </a:t>
            </a:r>
            <a:endParaRPr/>
          </a:p>
          <a:p>
            <a:pPr indent="-228600" lvl="2" marL="1371600" rtl="0" algn="l">
              <a:spcBef>
                <a:spcPts val="0"/>
              </a:spcBef>
              <a:spcAft>
                <a:spcPts val="0"/>
              </a:spcAft>
              <a:buNone/>
            </a:pPr>
            <a:r>
              <a:rPr lang="en"/>
              <a:t>The data never or state within </a:t>
            </a:r>
            <a:r>
              <a:rPr lang="en">
                <a:latin typeface="Courier New"/>
                <a:ea typeface="Courier New"/>
                <a:cs typeface="Courier New"/>
                <a:sym typeface="Courier New"/>
              </a:rPr>
              <a:t>final </a:t>
            </a:r>
            <a:r>
              <a:rPr lang="en"/>
              <a:t>object can change</a:t>
            </a:r>
            <a:endParaRPr/>
          </a:p>
          <a:p>
            <a:pPr indent="-228600" lvl="1" marL="914400" rtl="0" algn="l">
              <a:spcBef>
                <a:spcPts val="0"/>
              </a:spcBef>
              <a:spcAft>
                <a:spcPts val="0"/>
              </a:spcAft>
              <a:buNone/>
            </a:pPr>
            <a:r>
              <a:rPr lang="en"/>
              <a:t>should are spelled in uppercase letters, words separated using underscore “</a:t>
            </a:r>
            <a:r>
              <a:rPr lang="en">
                <a:solidFill>
                  <a:srgbClr val="FF0000"/>
                </a:solidFill>
              </a:rPr>
              <a:t>_</a:t>
            </a:r>
            <a:r>
              <a:rPr lang="en"/>
              <a:t>”</a:t>
            </a:r>
            <a:endParaRPr/>
          </a:p>
          <a:p>
            <a:pPr indent="-228600" lvl="0" marL="457200" rtl="0" algn="l">
              <a:spcBef>
                <a:spcPts val="0"/>
              </a:spcBef>
              <a:spcAft>
                <a:spcPts val="0"/>
              </a:spcAft>
              <a:buNone/>
            </a:pPr>
            <a:r>
              <a:rPr lang="en"/>
              <a:t>Often used with </a:t>
            </a:r>
            <a:r>
              <a:rPr lang="en">
                <a:latin typeface="Courier New"/>
                <a:ea typeface="Courier New"/>
                <a:cs typeface="Courier New"/>
                <a:sym typeface="Courier New"/>
              </a:rPr>
              <a:t>static</a:t>
            </a:r>
            <a:r>
              <a:rPr lang="en"/>
              <a:t> modifier</a:t>
            </a:r>
            <a:endParaRPr/>
          </a:p>
          <a:p>
            <a:pPr indent="-228600" lvl="1" marL="914400" rtl="0" algn="l">
              <a:spcBef>
                <a:spcPts val="0"/>
              </a:spcBef>
              <a:spcAft>
                <a:spcPts val="0"/>
              </a:spcAft>
              <a:buNone/>
            </a:pPr>
            <a:r>
              <a:rPr lang="en"/>
              <a:t>Constants that are shared among all instances - class variable</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228600" lvl="0" marL="457200" rtl="0" algn="l">
              <a:spcBef>
                <a:spcPts val="0"/>
              </a:spcBef>
              <a:spcAft>
                <a:spcPts val="0"/>
              </a:spcAft>
              <a:buNone/>
            </a:pPr>
            <a:r>
              <a:rPr lang="en"/>
              <a:t>Abstract Classes</a:t>
            </a:r>
            <a:endParaRPr/>
          </a:p>
          <a:p>
            <a:pPr indent="-228600" lvl="1" marL="914400" rtl="0" algn="l">
              <a:spcBef>
                <a:spcPts val="0"/>
              </a:spcBef>
              <a:spcAft>
                <a:spcPts val="0"/>
              </a:spcAft>
              <a:buNone/>
            </a:pPr>
            <a:r>
              <a:rPr lang="en"/>
              <a:t>Can never be instantiated</a:t>
            </a:r>
            <a:endParaRPr/>
          </a:p>
          <a:p>
            <a:pPr indent="-228600" lvl="1" marL="914400" rtl="0" algn="l">
              <a:spcBef>
                <a:spcPts val="0"/>
              </a:spcBef>
              <a:spcAft>
                <a:spcPts val="0"/>
              </a:spcAft>
              <a:buNone/>
            </a:pPr>
            <a:r>
              <a:rPr lang="en"/>
              <a:t>Sole purpose is for the class to be extended</a:t>
            </a:r>
            <a:endParaRPr/>
          </a:p>
          <a:p>
            <a:pPr indent="-228600" lvl="1" marL="914400" rtl="0" algn="l">
              <a:spcBef>
                <a:spcPts val="0"/>
              </a:spcBef>
              <a:spcAft>
                <a:spcPts val="0"/>
              </a:spcAft>
              <a:buNone/>
            </a:pPr>
            <a:r>
              <a:rPr b="1" lang="en"/>
              <a:t>Cannot </a:t>
            </a:r>
            <a:r>
              <a:rPr lang="en"/>
              <a:t>be both: abstract and final</a:t>
            </a:r>
            <a:endParaRPr/>
          </a:p>
          <a:p>
            <a:pPr indent="-228600" lvl="1" marL="914400" rtl="0" algn="l">
              <a:spcBef>
                <a:spcPts val="0"/>
              </a:spcBef>
              <a:spcAft>
                <a:spcPts val="0"/>
              </a:spcAft>
              <a:buNone/>
            </a:pPr>
            <a:r>
              <a:rPr b="1" lang="en">
                <a:solidFill>
                  <a:srgbClr val="134F5C"/>
                </a:solidFill>
              </a:rPr>
              <a:t>If a class contains abstract methods - class must be declared abstract</a:t>
            </a:r>
            <a:endParaRPr/>
          </a:p>
          <a:p>
            <a:pPr indent="-228600" lvl="1" marL="914400" rtl="0" algn="l">
              <a:spcBef>
                <a:spcPts val="0"/>
              </a:spcBef>
              <a:spcAft>
                <a:spcPts val="0"/>
              </a:spcAft>
              <a:buNone/>
            </a:pPr>
            <a:r>
              <a:rPr b="1" lang="en">
                <a:solidFill>
                  <a:srgbClr val="134F5C"/>
                </a:solidFill>
              </a:rPr>
              <a:t>An abstract class does not need to contain abstract methods</a:t>
            </a:r>
            <a:endParaRPr/>
          </a:p>
          <a:p>
            <a:pPr indent="-228600" lvl="1" marL="914400" rtl="0" algn="l">
              <a:spcBef>
                <a:spcPts val="0"/>
              </a:spcBef>
              <a:spcAft>
                <a:spcPts val="0"/>
              </a:spcAft>
              <a:buNone/>
            </a:pPr>
            <a:r>
              <a:rPr lang="en"/>
              <a:t>Can contain both abstract methods as well normal methods</a:t>
            </a:r>
            <a:endParaRPr/>
          </a:p>
          <a:p>
            <a:pPr indent="0" lvl="0" marL="0" rtl="0" algn="l">
              <a:spcBef>
                <a:spcPts val="0"/>
              </a:spcBef>
              <a:spcAft>
                <a:spcPts val="0"/>
              </a:spcAft>
              <a:buClr>
                <a:schemeClr val="dk1"/>
              </a:buClr>
              <a:buSzPts val="1100"/>
              <a:buFont typeface="Arial"/>
              <a:buNone/>
            </a:pPr>
            <a:r>
              <a:t/>
            </a:r>
            <a:endParaRPr b="0" i="0" sz="110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228600" lvl="0" marL="457200" rtl="0" algn="l">
              <a:spcBef>
                <a:spcPts val="0"/>
              </a:spcBef>
              <a:spcAft>
                <a:spcPts val="0"/>
              </a:spcAft>
              <a:buNone/>
            </a:pPr>
            <a:r>
              <a:rPr lang="en"/>
              <a:t>Abstract Methods</a:t>
            </a:r>
            <a:endParaRPr/>
          </a:p>
          <a:p>
            <a:pPr indent="-228600" lvl="1" marL="914400" rtl="0" algn="l">
              <a:spcBef>
                <a:spcPts val="0"/>
              </a:spcBef>
              <a:spcAft>
                <a:spcPts val="0"/>
              </a:spcAft>
              <a:buNone/>
            </a:pPr>
            <a:r>
              <a:rPr lang="en"/>
              <a:t>Declared without any implementation</a:t>
            </a:r>
            <a:endParaRPr/>
          </a:p>
          <a:p>
            <a:pPr indent="-228600" lvl="1" marL="914400" rtl="0" algn="l">
              <a:spcBef>
                <a:spcPts val="0"/>
              </a:spcBef>
              <a:spcAft>
                <a:spcPts val="0"/>
              </a:spcAft>
              <a:buNone/>
            </a:pPr>
            <a:r>
              <a:rPr lang="en"/>
              <a:t>Implementation is provided by the subclass</a:t>
            </a:r>
            <a:endParaRPr/>
          </a:p>
          <a:p>
            <a:pPr indent="-228600" lvl="1" marL="914400" rtl="0" algn="l">
              <a:spcBef>
                <a:spcPts val="0"/>
              </a:spcBef>
              <a:spcAft>
                <a:spcPts val="0"/>
              </a:spcAft>
              <a:buNone/>
            </a:pPr>
            <a:r>
              <a:rPr lang="en"/>
              <a:t>Can never be final or strict</a:t>
            </a:r>
            <a:endParaRPr/>
          </a:p>
          <a:p>
            <a:pPr indent="-228600" lvl="1" marL="914400" rtl="0" algn="l">
              <a:spcBef>
                <a:spcPts val="0"/>
              </a:spcBef>
              <a:spcAft>
                <a:spcPts val="0"/>
              </a:spcAft>
              <a:buNone/>
            </a:pPr>
            <a:r>
              <a:rPr lang="en"/>
              <a:t>Subclass must implement all abstract methods inherited from abstract superclass unless subclass is also abstract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228600" lvl="0" marL="457200" rtl="0" algn="l">
              <a:spcBef>
                <a:spcPts val="0"/>
              </a:spcBef>
              <a:spcAft>
                <a:spcPts val="0"/>
              </a:spcAft>
              <a:buNone/>
            </a:pPr>
            <a:r>
              <a:t/>
            </a:r>
            <a:endParaRPr sz="95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3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3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228600" lvl="0" marL="457200" rtl="0" algn="l">
              <a:spcBef>
                <a:spcPts val="0"/>
              </a:spcBef>
              <a:spcAft>
                <a:spcPts val="0"/>
              </a:spcAft>
              <a:buNone/>
            </a:pPr>
            <a:r>
              <a:rPr lang="en"/>
              <a:t>Two categories: static and non-static</a:t>
            </a:r>
            <a:endParaRPr/>
          </a:p>
          <a:p>
            <a:pPr indent="-228600" lvl="0" marL="457200" rtl="0" algn="l">
              <a:spcBef>
                <a:spcPts val="0"/>
              </a:spcBef>
              <a:spcAft>
                <a:spcPts val="0"/>
              </a:spcAft>
              <a:buNone/>
            </a:pPr>
            <a:r>
              <a:rPr lang="en"/>
              <a:t>Member of its enclosing class</a:t>
            </a:r>
            <a:endParaRPr/>
          </a:p>
          <a:p>
            <a:pPr indent="-228600" lvl="0" marL="457200" rtl="0" algn="l">
              <a:spcBef>
                <a:spcPts val="0"/>
              </a:spcBef>
              <a:spcAft>
                <a:spcPts val="0"/>
              </a:spcAft>
              <a:buNone/>
            </a:pPr>
            <a:r>
              <a:rPr lang="en"/>
              <a:t>Inner classes have access to other members of the enclosing class, even if they are declared private</a:t>
            </a:r>
            <a:endParaRPr/>
          </a:p>
          <a:p>
            <a:pPr indent="-228600" lvl="0" marL="457200" rtl="0" algn="l">
              <a:spcBef>
                <a:spcPts val="0"/>
              </a:spcBef>
              <a:spcAft>
                <a:spcPts val="0"/>
              </a:spcAft>
              <a:buNone/>
            </a:pPr>
            <a:r>
              <a:rPr lang="en"/>
              <a:t>Static nested classes do not have access to other members of the enclosing class.</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3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228600" lvl="0" marL="457200" rtl="0" algn="l">
              <a:spcBef>
                <a:spcPts val="0"/>
              </a:spcBef>
              <a:spcAft>
                <a:spcPts val="0"/>
              </a:spcAft>
              <a:buNone/>
            </a:pPr>
            <a:r>
              <a:rPr lang="en" sz="1000"/>
              <a:t>Nested class can be declared </a:t>
            </a:r>
            <a:r>
              <a:rPr lang="en" sz="1000">
                <a:latin typeface="Courier New"/>
                <a:ea typeface="Courier New"/>
                <a:cs typeface="Courier New"/>
                <a:sym typeface="Courier New"/>
              </a:rPr>
              <a:t>private, public, protected</a:t>
            </a:r>
            <a:r>
              <a:rPr lang="en" sz="1000"/>
              <a:t>, or </a:t>
            </a:r>
            <a:r>
              <a:rPr i="1" lang="en" sz="1000"/>
              <a:t>package private</a:t>
            </a:r>
            <a:endParaRPr i="1" sz="1000"/>
          </a:p>
          <a:p>
            <a:pPr indent="-228600" lvl="0" marL="457200" rtl="0" algn="l">
              <a:spcBef>
                <a:spcPts val="0"/>
              </a:spcBef>
              <a:spcAft>
                <a:spcPts val="0"/>
              </a:spcAft>
              <a:buNone/>
            </a:pPr>
            <a:r>
              <a:rPr lang="en" sz="1000"/>
              <a:t>Outer classes can only be declared </a:t>
            </a:r>
            <a:r>
              <a:rPr lang="en" sz="1000">
                <a:latin typeface="Courier New"/>
                <a:ea typeface="Courier New"/>
                <a:cs typeface="Courier New"/>
                <a:sym typeface="Courier New"/>
              </a:rPr>
              <a:t>public</a:t>
            </a:r>
            <a:r>
              <a:rPr lang="en" sz="1000"/>
              <a:t> or </a:t>
            </a:r>
            <a:r>
              <a:rPr i="1" lang="en" sz="1000"/>
              <a:t>package private</a:t>
            </a:r>
            <a:endParaRPr i="1" sz="1000"/>
          </a:p>
          <a:p>
            <a:pPr indent="-228600" lvl="0" marL="457200" rtl="0" algn="l">
              <a:spcBef>
                <a:spcPts val="0"/>
              </a:spcBef>
              <a:spcAft>
                <a:spcPts val="0"/>
              </a:spcAft>
              <a:buNone/>
            </a:pPr>
            <a:r>
              <a:t/>
            </a:r>
            <a:endParaRPr sz="950">
              <a:solidFill>
                <a:schemeClr val="dk1"/>
              </a:solidFill>
            </a:endParaRPr>
          </a:p>
          <a:p>
            <a:pPr indent="0" lvl="0" marL="0" rtl="0" algn="l">
              <a:lnSpc>
                <a:spcPct val="151578"/>
              </a:lnSpc>
              <a:spcBef>
                <a:spcPts val="0"/>
              </a:spcBef>
              <a:spcAft>
                <a:spcPts val="0"/>
              </a:spcAft>
              <a:buClr>
                <a:schemeClr val="dk1"/>
              </a:buClr>
              <a:buSzPts val="1045"/>
              <a:buFont typeface="Arial"/>
              <a:buNone/>
            </a:pPr>
            <a:r>
              <a:rPr lang="en" sz="950">
                <a:solidFill>
                  <a:schemeClr val="dk1"/>
                </a:solidFill>
              </a:rPr>
              <a:t>Compelling reasons for using nested classes include the following:</a:t>
            </a:r>
            <a:endParaRPr/>
          </a:p>
          <a:p>
            <a:pPr indent="-288925" lvl="0" marL="457200" rtl="0" algn="l">
              <a:lnSpc>
                <a:spcPct val="151578"/>
              </a:lnSpc>
              <a:spcBef>
                <a:spcPts val="0"/>
              </a:spcBef>
              <a:spcAft>
                <a:spcPts val="0"/>
              </a:spcAft>
              <a:buNone/>
            </a:pPr>
            <a:r>
              <a:rPr b="1" lang="en" sz="950">
                <a:solidFill>
                  <a:schemeClr val="dk1"/>
                </a:solidFill>
              </a:rPr>
              <a:t>It is a way of logically grouping classes that are only used in one place</a:t>
            </a:r>
            <a:r>
              <a:rPr lang="en" sz="950">
                <a:solidFill>
                  <a:schemeClr val="dk1"/>
                </a:solidFill>
              </a:rPr>
              <a:t>: If a class is useful to only one other class, then it is logical to embed it in that class and keep the two together. Nesting such "helper classes" makes their package more streamlined.</a:t>
            </a:r>
            <a:endParaRPr/>
          </a:p>
          <a:p>
            <a:pPr indent="-288925" lvl="0" marL="457200" rtl="0" algn="l">
              <a:lnSpc>
                <a:spcPct val="151578"/>
              </a:lnSpc>
              <a:spcBef>
                <a:spcPts val="0"/>
              </a:spcBef>
              <a:spcAft>
                <a:spcPts val="0"/>
              </a:spcAft>
              <a:buNone/>
            </a:pPr>
            <a:r>
              <a:rPr b="1" lang="en" sz="950">
                <a:solidFill>
                  <a:schemeClr val="dk1"/>
                </a:solidFill>
              </a:rPr>
              <a:t>It increases encapsulation</a:t>
            </a:r>
            <a:r>
              <a:rPr lang="en" sz="950">
                <a:solidFill>
                  <a:schemeClr val="dk1"/>
                </a:solidFill>
              </a:rPr>
              <a:t>: Consider two top-level classes, A and B, where B needs access to members of A that would otherwise be declared </a:t>
            </a:r>
            <a:r>
              <a:rPr lang="en" sz="950">
                <a:solidFill>
                  <a:schemeClr val="dk1"/>
                </a:solidFill>
                <a:latin typeface="Courier New"/>
                <a:ea typeface="Courier New"/>
                <a:cs typeface="Courier New"/>
                <a:sym typeface="Courier New"/>
              </a:rPr>
              <a:t>private</a:t>
            </a:r>
            <a:r>
              <a:rPr lang="en" sz="950">
                <a:solidFill>
                  <a:schemeClr val="dk1"/>
                </a:solidFill>
              </a:rPr>
              <a:t>. By hiding class B within class A, A's members can be declared private and B can access them. In addition, B itself can be hidden from the outside world.</a:t>
            </a:r>
            <a:endParaRPr/>
          </a:p>
          <a:p>
            <a:pPr indent="-288925" lvl="0" marL="457200" rtl="0" algn="l">
              <a:lnSpc>
                <a:spcPct val="151578"/>
              </a:lnSpc>
              <a:spcBef>
                <a:spcPts val="0"/>
              </a:spcBef>
              <a:spcAft>
                <a:spcPts val="0"/>
              </a:spcAft>
              <a:buNone/>
            </a:pPr>
            <a:r>
              <a:rPr b="1" lang="en" sz="950">
                <a:solidFill>
                  <a:schemeClr val="dk1"/>
                </a:solidFill>
              </a:rPr>
              <a:t>It can lead to more readable and maintainable code</a:t>
            </a:r>
            <a:r>
              <a:rPr lang="en" sz="950">
                <a:solidFill>
                  <a:schemeClr val="dk1"/>
                </a:solidFill>
              </a:rPr>
              <a:t>: Nesting small classes within top-level classes places the code closer to where it is used.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3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228600" lvl="0" marL="457200" rtl="0" algn="l">
              <a:spcBef>
                <a:spcPts val="0"/>
              </a:spcBef>
              <a:spcAft>
                <a:spcPts val="0"/>
              </a:spcAft>
              <a:buNone/>
            </a:pPr>
            <a:r>
              <a:t/>
            </a:r>
            <a:endParaRPr sz="95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3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t>First letter of the class name should be capitalized.</a:t>
            </a:r>
            <a:endParaRPr/>
          </a:p>
          <a:p>
            <a:pPr indent="0" lvl="0" marL="0" marR="0" rtl="0" algn="l">
              <a:lnSpc>
                <a:spcPct val="100000"/>
              </a:lnSpc>
              <a:spcBef>
                <a:spcPts val="0"/>
              </a:spcBef>
              <a:spcAft>
                <a:spcPts val="0"/>
              </a:spcAft>
              <a:buClr>
                <a:schemeClr val="dk1"/>
              </a:buClr>
              <a:buSzPts val="1100"/>
              <a:buFont typeface="Arial"/>
              <a:buNone/>
            </a:pPr>
            <a:r>
              <a:rPr lang="en"/>
              <a:t>Fields – are also called </a:t>
            </a:r>
            <a:r>
              <a:rPr i="1" lang="en"/>
              <a:t>member variables</a:t>
            </a:r>
            <a:endParaRPr i="1"/>
          </a:p>
          <a:p>
            <a:pPr indent="0" lvl="0" marL="0" marR="0" rtl="0" algn="l">
              <a:lnSpc>
                <a:spcPct val="100000"/>
              </a:lnSpc>
              <a:spcBef>
                <a:spcPts val="0"/>
              </a:spcBef>
              <a:spcAft>
                <a:spcPts val="0"/>
              </a:spcAft>
              <a:buClr>
                <a:schemeClr val="dk1"/>
              </a:buClr>
              <a:buSzPts val="1100"/>
              <a:buFont typeface="Arial"/>
              <a:buNone/>
            </a:pPr>
            <a:r>
              <a:rPr lang="en"/>
              <a:t>Variables in a method or block of code – a.k.a. </a:t>
            </a:r>
            <a:r>
              <a:rPr i="1" lang="en"/>
              <a:t>local variables</a:t>
            </a:r>
            <a:endParaRPr i="1"/>
          </a:p>
          <a:p>
            <a:pPr indent="0" lvl="0" marL="0" marR="0" rtl="0" algn="l">
              <a:lnSpc>
                <a:spcPct val="100000"/>
              </a:lnSpc>
              <a:spcBef>
                <a:spcPts val="0"/>
              </a:spcBef>
              <a:spcAft>
                <a:spcPts val="0"/>
              </a:spcAft>
              <a:buClr>
                <a:schemeClr val="dk1"/>
              </a:buClr>
              <a:buSzPts val="1100"/>
              <a:buFont typeface="Arial"/>
              <a:buNone/>
            </a:pPr>
            <a:r>
              <a:rPr lang="en"/>
              <a:t>Variables in method declarations - a.k.a. </a:t>
            </a:r>
            <a:r>
              <a:rPr i="1" lang="en"/>
              <a:t>parameters</a:t>
            </a:r>
            <a:endParaRPr/>
          </a:p>
          <a:p>
            <a:pPr indent="0" lvl="0" marL="0" marR="0" rtl="0" algn="l">
              <a:lnSpc>
                <a:spcPct val="100000"/>
              </a:lnSpc>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None/>
            </a:pPr>
            <a:r>
              <a:rPr lang="en"/>
              <a:t>Are accessed via references</a:t>
            </a:r>
            <a:endParaRPr/>
          </a:p>
          <a:p>
            <a:pPr indent="-342900" lvl="0" marL="457200" marR="0" rtl="0" algn="l">
              <a:lnSpc>
                <a:spcPct val="115000"/>
              </a:lnSpc>
              <a:spcBef>
                <a:spcPts val="1600"/>
              </a:spcBef>
              <a:spcAft>
                <a:spcPts val="0"/>
              </a:spcAft>
              <a:buNone/>
            </a:pPr>
            <a:r>
              <a:rPr lang="en"/>
              <a:t>Instantiated versions of their class</a:t>
            </a:r>
            <a:endParaRPr/>
          </a:p>
          <a:p>
            <a:pPr indent="-342900" lvl="0" marL="457200" marR="0" rtl="0" algn="l">
              <a:lnSpc>
                <a:spcPct val="115000"/>
              </a:lnSpc>
              <a:spcBef>
                <a:spcPts val="1600"/>
              </a:spcBef>
              <a:spcAft>
                <a:spcPts val="0"/>
              </a:spcAft>
              <a:buNone/>
            </a:pPr>
            <a:r>
              <a:rPr lang="en"/>
              <a:t>Consist of attributes and operations (In Java: </a:t>
            </a:r>
            <a:r>
              <a:rPr i="1" lang="en"/>
              <a:t>fields </a:t>
            </a:r>
            <a:r>
              <a:rPr lang="en"/>
              <a:t>and </a:t>
            </a:r>
            <a:r>
              <a:rPr i="1" lang="en"/>
              <a:t>methods)</a:t>
            </a:r>
            <a:endParaRPr/>
          </a:p>
          <a:p>
            <a:pPr indent="-228600" lvl="1" marL="914400" rtl="0" algn="l">
              <a:spcBef>
                <a:spcPts val="1600"/>
              </a:spcBef>
              <a:spcAft>
                <a:spcPts val="0"/>
              </a:spcAft>
              <a:buNone/>
            </a:pPr>
            <a:r>
              <a:rPr i="1" lang="en"/>
              <a:t>Fields </a:t>
            </a:r>
            <a:r>
              <a:rPr lang="en"/>
              <a:t>- defines variables of different types and modifiers</a:t>
            </a:r>
            <a:endParaRPr/>
          </a:p>
          <a:p>
            <a:pPr indent="-228600" lvl="1" marL="914400" rtl="0" algn="l">
              <a:spcBef>
                <a:spcPts val="0"/>
              </a:spcBef>
              <a:spcAft>
                <a:spcPts val="0"/>
              </a:spcAft>
              <a:buNone/>
            </a:pPr>
            <a:r>
              <a:rPr i="1" lang="en"/>
              <a:t>Methods </a:t>
            </a:r>
            <a:r>
              <a:rPr lang="en"/>
              <a:t>- defines behavior or functionality of different types and modifiers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228600" lvl="0" marL="457200" rtl="0" algn="l">
              <a:spcBef>
                <a:spcPts val="0"/>
              </a:spcBef>
              <a:spcAft>
                <a:spcPts val="0"/>
              </a:spcAft>
              <a:buNone/>
            </a:pPr>
            <a:r>
              <a:rPr lang="en"/>
              <a:t>Invoked to create objects from the class blueprint</a:t>
            </a:r>
            <a:endParaRPr/>
          </a:p>
          <a:p>
            <a:pPr indent="-228600" lvl="0" marL="457200" rtl="0" algn="l">
              <a:spcBef>
                <a:spcPts val="0"/>
              </a:spcBef>
              <a:spcAft>
                <a:spcPts val="0"/>
              </a:spcAft>
              <a:buNone/>
            </a:pPr>
            <a:r>
              <a:rPr lang="en"/>
              <a:t>Look like method declarations, but have:</a:t>
            </a:r>
            <a:endParaRPr/>
          </a:p>
          <a:p>
            <a:pPr indent="-228600" lvl="1" marL="914400" rtl="0" algn="l">
              <a:spcBef>
                <a:spcPts val="0"/>
              </a:spcBef>
              <a:spcAft>
                <a:spcPts val="0"/>
              </a:spcAft>
              <a:buNone/>
            </a:pPr>
            <a:r>
              <a:rPr lang="en"/>
              <a:t>The same name of the class</a:t>
            </a:r>
            <a:endParaRPr/>
          </a:p>
          <a:p>
            <a:pPr indent="-228600" lvl="1" marL="914400" rtl="0" algn="l">
              <a:spcBef>
                <a:spcPts val="0"/>
              </a:spcBef>
              <a:spcAft>
                <a:spcPts val="0"/>
              </a:spcAft>
              <a:buNone/>
            </a:pPr>
            <a:r>
              <a:rPr lang="en"/>
              <a:t>No return type</a:t>
            </a:r>
            <a:endParaRPr/>
          </a:p>
          <a:p>
            <a:pPr indent="-228600" lvl="1" marL="914400" rtl="0" algn="l">
              <a:spcBef>
                <a:spcPts val="0"/>
              </a:spcBef>
              <a:spcAft>
                <a:spcPts val="0"/>
              </a:spcAft>
              <a:buNone/>
            </a:pPr>
            <a:r>
              <a:rPr lang="en"/>
              <a:t>Can have multiple or no arguments</a:t>
            </a:r>
            <a:endParaRPr/>
          </a:p>
          <a:p>
            <a:pPr indent="-228600" lvl="1" marL="914400" rtl="0" algn="l">
              <a:spcBef>
                <a:spcPts val="0"/>
              </a:spcBef>
              <a:spcAft>
                <a:spcPts val="0"/>
              </a:spcAft>
              <a:buNone/>
            </a:pPr>
            <a:r>
              <a:rPr lang="en"/>
              <a:t>Overloading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i="0" lang="en" sz="1100">
                <a:solidFill>
                  <a:schemeClr val="dk1"/>
                </a:solidFill>
                <a:latin typeface="Arial"/>
                <a:ea typeface="Arial"/>
                <a:cs typeface="Arial"/>
                <a:sym typeface="Arial"/>
              </a:rPr>
              <a:t>The compiler automatically provides a no-argument, default constructor for any class without constructors.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599" cy="2052599"/>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Arial"/>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599"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rial"/>
              <a:buNone/>
              <a:defRPr sz="2800"/>
            </a:lvl1pPr>
            <a:lvl2pPr lvl="1" algn="ctr">
              <a:lnSpc>
                <a:spcPct val="100000"/>
              </a:lnSpc>
              <a:spcBef>
                <a:spcPts val="0"/>
              </a:spcBef>
              <a:spcAft>
                <a:spcPts val="0"/>
              </a:spcAft>
              <a:buSzPts val="2800"/>
              <a:buFont typeface="Arial"/>
              <a:buNone/>
              <a:defRPr sz="2800"/>
            </a:lvl2pPr>
            <a:lvl3pPr lvl="2" algn="ctr">
              <a:lnSpc>
                <a:spcPct val="100000"/>
              </a:lnSpc>
              <a:spcBef>
                <a:spcPts val="0"/>
              </a:spcBef>
              <a:spcAft>
                <a:spcPts val="0"/>
              </a:spcAft>
              <a:buSzPts val="2800"/>
              <a:buFont typeface="Arial"/>
              <a:buNone/>
              <a:defRPr sz="2800"/>
            </a:lvl3pPr>
            <a:lvl4pPr lvl="3" algn="ctr">
              <a:lnSpc>
                <a:spcPct val="100000"/>
              </a:lnSpc>
              <a:spcBef>
                <a:spcPts val="0"/>
              </a:spcBef>
              <a:spcAft>
                <a:spcPts val="0"/>
              </a:spcAft>
              <a:buSzPts val="2800"/>
              <a:buFont typeface="Arial"/>
              <a:buNone/>
              <a:defRPr sz="2800"/>
            </a:lvl4pPr>
            <a:lvl5pPr lvl="4" algn="ctr">
              <a:lnSpc>
                <a:spcPct val="100000"/>
              </a:lnSpc>
              <a:spcBef>
                <a:spcPts val="0"/>
              </a:spcBef>
              <a:spcAft>
                <a:spcPts val="0"/>
              </a:spcAft>
              <a:buSzPts val="2800"/>
              <a:buFont typeface="Arial"/>
              <a:buNone/>
              <a:defRPr sz="2800"/>
            </a:lvl5pPr>
            <a:lvl6pPr lvl="5" algn="ctr">
              <a:lnSpc>
                <a:spcPct val="100000"/>
              </a:lnSpc>
              <a:spcBef>
                <a:spcPts val="0"/>
              </a:spcBef>
              <a:spcAft>
                <a:spcPts val="0"/>
              </a:spcAft>
              <a:buSzPts val="2800"/>
              <a:buFont typeface="Arial"/>
              <a:buNone/>
              <a:defRPr sz="2800"/>
            </a:lvl6pPr>
            <a:lvl7pPr lvl="6" algn="ctr">
              <a:lnSpc>
                <a:spcPct val="100000"/>
              </a:lnSpc>
              <a:spcBef>
                <a:spcPts val="0"/>
              </a:spcBef>
              <a:spcAft>
                <a:spcPts val="0"/>
              </a:spcAft>
              <a:buSzPts val="2800"/>
              <a:buFont typeface="Arial"/>
              <a:buNone/>
              <a:defRPr sz="2800"/>
            </a:lvl7pPr>
            <a:lvl8pPr lvl="7" algn="ctr">
              <a:lnSpc>
                <a:spcPct val="100000"/>
              </a:lnSpc>
              <a:spcBef>
                <a:spcPts val="0"/>
              </a:spcBef>
              <a:spcAft>
                <a:spcPts val="0"/>
              </a:spcAft>
              <a:buSzPts val="2800"/>
              <a:buFont typeface="Arial"/>
              <a:buNone/>
              <a:defRPr sz="2800"/>
            </a:lvl8pPr>
            <a:lvl9pPr lvl="8" algn="ctr">
              <a:lnSpc>
                <a:spcPct val="100000"/>
              </a:lnSpc>
              <a:spcBef>
                <a:spcPts val="0"/>
              </a:spcBef>
              <a:spcAft>
                <a:spcPts val="0"/>
              </a:spcAft>
              <a:buSzPts val="2800"/>
              <a:buFont typeface="Arial"/>
              <a:buNone/>
              <a:defRPr sz="2800"/>
            </a:lvl9pPr>
          </a:lstStyle>
          <a:p/>
        </p:txBody>
      </p:sp>
      <p:sp>
        <p:nvSpPr>
          <p:cNvPr id="13" name="Google Shape;13;p2"/>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showMasterSp="0"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3"/>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800"/>
              <a:buFont typeface="Arial"/>
              <a:buNone/>
              <a:defRPr/>
            </a:lvl1pPr>
            <a:lvl2pPr indent="-228600" lvl="1" marL="914400" algn="l">
              <a:lnSpc>
                <a:spcPct val="115000"/>
              </a:lnSpc>
              <a:spcBef>
                <a:spcPts val="1600"/>
              </a:spcBef>
              <a:spcAft>
                <a:spcPts val="0"/>
              </a:spcAft>
              <a:buSzPts val="1400"/>
              <a:buFont typeface="Arial"/>
              <a:buNone/>
              <a:defRPr/>
            </a:lvl2pPr>
            <a:lvl3pPr indent="-228600" lvl="2" marL="1371600" algn="l">
              <a:lnSpc>
                <a:spcPct val="115000"/>
              </a:lnSpc>
              <a:spcBef>
                <a:spcPts val="1600"/>
              </a:spcBef>
              <a:spcAft>
                <a:spcPts val="0"/>
              </a:spcAft>
              <a:buSzPts val="1400"/>
              <a:buFont typeface="Arial"/>
              <a:buNone/>
              <a:defRPr/>
            </a:lvl3pPr>
            <a:lvl4pPr indent="-228600" lvl="3" marL="1828800" algn="l">
              <a:lnSpc>
                <a:spcPct val="115000"/>
              </a:lnSpc>
              <a:spcBef>
                <a:spcPts val="1600"/>
              </a:spcBef>
              <a:spcAft>
                <a:spcPts val="0"/>
              </a:spcAft>
              <a:buSzPts val="1400"/>
              <a:buFont typeface="Arial"/>
              <a:buNone/>
              <a:defRPr/>
            </a:lvl4pPr>
            <a:lvl5pPr indent="-228600" lvl="4" marL="2286000" algn="l">
              <a:lnSpc>
                <a:spcPct val="115000"/>
              </a:lnSpc>
              <a:spcBef>
                <a:spcPts val="1600"/>
              </a:spcBef>
              <a:spcAft>
                <a:spcPts val="0"/>
              </a:spcAft>
              <a:buSzPts val="1400"/>
              <a:buFont typeface="Arial"/>
              <a:buNone/>
              <a:defRPr/>
            </a:lvl5pPr>
            <a:lvl6pPr indent="-228600" lvl="5" marL="2743200" algn="l">
              <a:lnSpc>
                <a:spcPct val="115000"/>
              </a:lnSpc>
              <a:spcBef>
                <a:spcPts val="1600"/>
              </a:spcBef>
              <a:spcAft>
                <a:spcPts val="0"/>
              </a:spcAft>
              <a:buSzPts val="1400"/>
              <a:buFont typeface="Arial"/>
              <a:buNone/>
              <a:defRPr/>
            </a:lvl6pPr>
            <a:lvl7pPr indent="-228600" lvl="6" marL="3200400" algn="l">
              <a:lnSpc>
                <a:spcPct val="115000"/>
              </a:lnSpc>
              <a:spcBef>
                <a:spcPts val="1600"/>
              </a:spcBef>
              <a:spcAft>
                <a:spcPts val="0"/>
              </a:spcAft>
              <a:buSzPts val="1400"/>
              <a:buFont typeface="Arial"/>
              <a:buNone/>
              <a:defRPr/>
            </a:lvl7pPr>
            <a:lvl8pPr indent="-228600" lvl="7" marL="3657600" algn="l">
              <a:lnSpc>
                <a:spcPct val="115000"/>
              </a:lnSpc>
              <a:spcBef>
                <a:spcPts val="1600"/>
              </a:spcBef>
              <a:spcAft>
                <a:spcPts val="0"/>
              </a:spcAft>
              <a:buSzPts val="1400"/>
              <a:buFont typeface="Arial"/>
              <a:buNone/>
              <a:defRPr/>
            </a:lvl8pPr>
            <a:lvl9pPr indent="-228600" lvl="8" marL="4114800" algn="l">
              <a:lnSpc>
                <a:spcPct val="115000"/>
              </a:lnSpc>
              <a:spcBef>
                <a:spcPts val="1600"/>
              </a:spcBef>
              <a:spcAft>
                <a:spcPts val="1600"/>
              </a:spcAft>
              <a:buSzPts val="1400"/>
              <a:buFont typeface="Arial"/>
              <a:buNone/>
              <a:defRPr/>
            </a:lvl9pPr>
          </a:lstStyle>
          <a:p/>
        </p:txBody>
      </p:sp>
      <p:sp>
        <p:nvSpPr>
          <p:cNvPr id="17" name="Google Shape;17;p3"/>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599"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Arial"/>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4"/>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showMasterSp="0"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899" cy="34164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400"/>
              <a:buFont typeface="Arial"/>
              <a:buNone/>
              <a:defRPr sz="1400"/>
            </a:lvl1pPr>
            <a:lvl2pPr indent="-228600" lvl="1" marL="914400" algn="l">
              <a:lnSpc>
                <a:spcPct val="115000"/>
              </a:lnSpc>
              <a:spcBef>
                <a:spcPts val="1600"/>
              </a:spcBef>
              <a:spcAft>
                <a:spcPts val="0"/>
              </a:spcAft>
              <a:buSzPts val="1200"/>
              <a:buFont typeface="Arial"/>
              <a:buNone/>
              <a:defRPr sz="1200"/>
            </a:lvl2pPr>
            <a:lvl3pPr indent="-228600" lvl="2" marL="1371600" algn="l">
              <a:lnSpc>
                <a:spcPct val="115000"/>
              </a:lnSpc>
              <a:spcBef>
                <a:spcPts val="1600"/>
              </a:spcBef>
              <a:spcAft>
                <a:spcPts val="0"/>
              </a:spcAft>
              <a:buSzPts val="1200"/>
              <a:buFont typeface="Arial"/>
              <a:buNone/>
              <a:defRPr sz="1200"/>
            </a:lvl3pPr>
            <a:lvl4pPr indent="-228600" lvl="3" marL="1828800" algn="l">
              <a:lnSpc>
                <a:spcPct val="115000"/>
              </a:lnSpc>
              <a:spcBef>
                <a:spcPts val="1600"/>
              </a:spcBef>
              <a:spcAft>
                <a:spcPts val="0"/>
              </a:spcAft>
              <a:buSzPts val="1200"/>
              <a:buFont typeface="Arial"/>
              <a:buNone/>
              <a:defRPr sz="1200"/>
            </a:lvl4pPr>
            <a:lvl5pPr indent="-228600" lvl="4" marL="2286000" algn="l">
              <a:lnSpc>
                <a:spcPct val="115000"/>
              </a:lnSpc>
              <a:spcBef>
                <a:spcPts val="1600"/>
              </a:spcBef>
              <a:spcAft>
                <a:spcPts val="0"/>
              </a:spcAft>
              <a:buSzPts val="1200"/>
              <a:buFont typeface="Arial"/>
              <a:buNone/>
              <a:defRPr sz="1200"/>
            </a:lvl5pPr>
            <a:lvl6pPr indent="-228600" lvl="5" marL="2743200" algn="l">
              <a:lnSpc>
                <a:spcPct val="115000"/>
              </a:lnSpc>
              <a:spcBef>
                <a:spcPts val="1600"/>
              </a:spcBef>
              <a:spcAft>
                <a:spcPts val="0"/>
              </a:spcAft>
              <a:buSzPts val="1200"/>
              <a:buFont typeface="Arial"/>
              <a:buNone/>
              <a:defRPr sz="1200"/>
            </a:lvl6pPr>
            <a:lvl7pPr indent="-228600" lvl="6" marL="3200400" algn="l">
              <a:lnSpc>
                <a:spcPct val="115000"/>
              </a:lnSpc>
              <a:spcBef>
                <a:spcPts val="1600"/>
              </a:spcBef>
              <a:spcAft>
                <a:spcPts val="0"/>
              </a:spcAft>
              <a:buSzPts val="1200"/>
              <a:buFont typeface="Arial"/>
              <a:buNone/>
              <a:defRPr sz="1200"/>
            </a:lvl7pPr>
            <a:lvl8pPr indent="-228600" lvl="7" marL="3657600" algn="l">
              <a:lnSpc>
                <a:spcPct val="115000"/>
              </a:lnSpc>
              <a:spcBef>
                <a:spcPts val="1600"/>
              </a:spcBef>
              <a:spcAft>
                <a:spcPts val="0"/>
              </a:spcAft>
              <a:buSzPts val="1200"/>
              <a:buFont typeface="Arial"/>
              <a:buNone/>
              <a:defRPr sz="1200"/>
            </a:lvl8pPr>
            <a:lvl9pPr indent="-228600" lvl="8" marL="4114800" algn="l">
              <a:lnSpc>
                <a:spcPct val="115000"/>
              </a:lnSpc>
              <a:spcBef>
                <a:spcPts val="1600"/>
              </a:spcBef>
              <a:spcAft>
                <a:spcPts val="1600"/>
              </a:spcAft>
              <a:buSzPts val="1200"/>
              <a:buFont typeface="Arial"/>
              <a:buNone/>
              <a:defRPr sz="1200"/>
            </a:lvl9pPr>
          </a:lstStyle>
          <a:p/>
        </p:txBody>
      </p:sp>
      <p:sp>
        <p:nvSpPr>
          <p:cNvPr id="24" name="Google Shape;24;p5"/>
          <p:cNvSpPr txBox="1"/>
          <p:nvPr>
            <p:ph idx="2" type="body"/>
          </p:nvPr>
        </p:nvSpPr>
        <p:spPr>
          <a:xfrm>
            <a:off x="4832400" y="1152475"/>
            <a:ext cx="3999899" cy="34164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400"/>
              <a:buFont typeface="Arial"/>
              <a:buNone/>
              <a:defRPr sz="1400"/>
            </a:lvl1pPr>
            <a:lvl2pPr indent="-228600" lvl="1" marL="914400" algn="l">
              <a:lnSpc>
                <a:spcPct val="115000"/>
              </a:lnSpc>
              <a:spcBef>
                <a:spcPts val="1600"/>
              </a:spcBef>
              <a:spcAft>
                <a:spcPts val="0"/>
              </a:spcAft>
              <a:buSzPts val="1200"/>
              <a:buFont typeface="Arial"/>
              <a:buNone/>
              <a:defRPr sz="1200"/>
            </a:lvl2pPr>
            <a:lvl3pPr indent="-228600" lvl="2" marL="1371600" algn="l">
              <a:lnSpc>
                <a:spcPct val="115000"/>
              </a:lnSpc>
              <a:spcBef>
                <a:spcPts val="1600"/>
              </a:spcBef>
              <a:spcAft>
                <a:spcPts val="0"/>
              </a:spcAft>
              <a:buSzPts val="1200"/>
              <a:buFont typeface="Arial"/>
              <a:buNone/>
              <a:defRPr sz="1200"/>
            </a:lvl3pPr>
            <a:lvl4pPr indent="-228600" lvl="3" marL="1828800" algn="l">
              <a:lnSpc>
                <a:spcPct val="115000"/>
              </a:lnSpc>
              <a:spcBef>
                <a:spcPts val="1600"/>
              </a:spcBef>
              <a:spcAft>
                <a:spcPts val="0"/>
              </a:spcAft>
              <a:buSzPts val="1200"/>
              <a:buFont typeface="Arial"/>
              <a:buNone/>
              <a:defRPr sz="1200"/>
            </a:lvl4pPr>
            <a:lvl5pPr indent="-228600" lvl="4" marL="2286000" algn="l">
              <a:lnSpc>
                <a:spcPct val="115000"/>
              </a:lnSpc>
              <a:spcBef>
                <a:spcPts val="1600"/>
              </a:spcBef>
              <a:spcAft>
                <a:spcPts val="0"/>
              </a:spcAft>
              <a:buSzPts val="1200"/>
              <a:buFont typeface="Arial"/>
              <a:buNone/>
              <a:defRPr sz="1200"/>
            </a:lvl5pPr>
            <a:lvl6pPr indent="-228600" lvl="5" marL="2743200" algn="l">
              <a:lnSpc>
                <a:spcPct val="115000"/>
              </a:lnSpc>
              <a:spcBef>
                <a:spcPts val="1600"/>
              </a:spcBef>
              <a:spcAft>
                <a:spcPts val="0"/>
              </a:spcAft>
              <a:buSzPts val="1200"/>
              <a:buFont typeface="Arial"/>
              <a:buNone/>
              <a:defRPr sz="1200"/>
            </a:lvl6pPr>
            <a:lvl7pPr indent="-228600" lvl="6" marL="3200400" algn="l">
              <a:lnSpc>
                <a:spcPct val="115000"/>
              </a:lnSpc>
              <a:spcBef>
                <a:spcPts val="1600"/>
              </a:spcBef>
              <a:spcAft>
                <a:spcPts val="0"/>
              </a:spcAft>
              <a:buSzPts val="1200"/>
              <a:buFont typeface="Arial"/>
              <a:buNone/>
              <a:defRPr sz="1200"/>
            </a:lvl7pPr>
            <a:lvl8pPr indent="-228600" lvl="7" marL="3657600" algn="l">
              <a:lnSpc>
                <a:spcPct val="115000"/>
              </a:lnSpc>
              <a:spcBef>
                <a:spcPts val="1600"/>
              </a:spcBef>
              <a:spcAft>
                <a:spcPts val="0"/>
              </a:spcAft>
              <a:buSzPts val="1200"/>
              <a:buFont typeface="Arial"/>
              <a:buNone/>
              <a:defRPr sz="1200"/>
            </a:lvl8pPr>
            <a:lvl9pPr indent="-228600" lvl="8" marL="4114800" algn="l">
              <a:lnSpc>
                <a:spcPct val="115000"/>
              </a:lnSpc>
              <a:spcBef>
                <a:spcPts val="1600"/>
              </a:spcBef>
              <a:spcAft>
                <a:spcPts val="1600"/>
              </a:spcAft>
              <a:buSzPts val="1200"/>
              <a:buFont typeface="Arial"/>
              <a:buNone/>
              <a:defRPr sz="1200"/>
            </a:lvl9pPr>
          </a:lstStyle>
          <a:p/>
        </p:txBody>
      </p:sp>
      <p:sp>
        <p:nvSpPr>
          <p:cNvPr id="25" name="Google Shape;25;p5"/>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showMasterSp="0">
  <p:cSld name="One column 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7999" cy="755699"/>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rial"/>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7999" cy="31794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200"/>
              <a:buFont typeface="Arial"/>
              <a:buNone/>
              <a:defRPr sz="1200"/>
            </a:lvl1pPr>
            <a:lvl2pPr indent="-228600" lvl="1" marL="914400" algn="l">
              <a:lnSpc>
                <a:spcPct val="115000"/>
              </a:lnSpc>
              <a:spcBef>
                <a:spcPts val="1600"/>
              </a:spcBef>
              <a:spcAft>
                <a:spcPts val="0"/>
              </a:spcAft>
              <a:buSzPts val="1200"/>
              <a:buFont typeface="Arial"/>
              <a:buNone/>
              <a:defRPr sz="1200"/>
            </a:lvl2pPr>
            <a:lvl3pPr indent="-228600" lvl="2" marL="1371600" algn="l">
              <a:lnSpc>
                <a:spcPct val="115000"/>
              </a:lnSpc>
              <a:spcBef>
                <a:spcPts val="1600"/>
              </a:spcBef>
              <a:spcAft>
                <a:spcPts val="0"/>
              </a:spcAft>
              <a:buSzPts val="1200"/>
              <a:buFont typeface="Arial"/>
              <a:buNone/>
              <a:defRPr sz="1200"/>
            </a:lvl3pPr>
            <a:lvl4pPr indent="-228600" lvl="3" marL="1828800" algn="l">
              <a:lnSpc>
                <a:spcPct val="115000"/>
              </a:lnSpc>
              <a:spcBef>
                <a:spcPts val="1600"/>
              </a:spcBef>
              <a:spcAft>
                <a:spcPts val="0"/>
              </a:spcAft>
              <a:buSzPts val="1200"/>
              <a:buFont typeface="Arial"/>
              <a:buNone/>
              <a:defRPr sz="1200"/>
            </a:lvl4pPr>
            <a:lvl5pPr indent="-228600" lvl="4" marL="2286000" algn="l">
              <a:lnSpc>
                <a:spcPct val="115000"/>
              </a:lnSpc>
              <a:spcBef>
                <a:spcPts val="1600"/>
              </a:spcBef>
              <a:spcAft>
                <a:spcPts val="0"/>
              </a:spcAft>
              <a:buSzPts val="1200"/>
              <a:buFont typeface="Arial"/>
              <a:buNone/>
              <a:defRPr sz="1200"/>
            </a:lvl5pPr>
            <a:lvl6pPr indent="-228600" lvl="5" marL="2743200" algn="l">
              <a:lnSpc>
                <a:spcPct val="115000"/>
              </a:lnSpc>
              <a:spcBef>
                <a:spcPts val="1600"/>
              </a:spcBef>
              <a:spcAft>
                <a:spcPts val="0"/>
              </a:spcAft>
              <a:buSzPts val="1200"/>
              <a:buFont typeface="Arial"/>
              <a:buNone/>
              <a:defRPr sz="1200"/>
            </a:lvl6pPr>
            <a:lvl7pPr indent="-228600" lvl="6" marL="3200400" algn="l">
              <a:lnSpc>
                <a:spcPct val="115000"/>
              </a:lnSpc>
              <a:spcBef>
                <a:spcPts val="1600"/>
              </a:spcBef>
              <a:spcAft>
                <a:spcPts val="0"/>
              </a:spcAft>
              <a:buSzPts val="1200"/>
              <a:buFont typeface="Arial"/>
              <a:buNone/>
              <a:defRPr sz="1200"/>
            </a:lvl7pPr>
            <a:lvl8pPr indent="-228600" lvl="7" marL="3657600" algn="l">
              <a:lnSpc>
                <a:spcPct val="115000"/>
              </a:lnSpc>
              <a:spcBef>
                <a:spcPts val="1600"/>
              </a:spcBef>
              <a:spcAft>
                <a:spcPts val="0"/>
              </a:spcAft>
              <a:buSzPts val="1200"/>
              <a:buFont typeface="Arial"/>
              <a:buNone/>
              <a:defRPr sz="1200"/>
            </a:lvl8pPr>
            <a:lvl9pPr indent="-228600" lvl="8" marL="4114800" algn="l">
              <a:lnSpc>
                <a:spcPct val="115000"/>
              </a:lnSpc>
              <a:spcBef>
                <a:spcPts val="1600"/>
              </a:spcBef>
              <a:spcAft>
                <a:spcPts val="1600"/>
              </a:spcAft>
              <a:buSzPts val="1200"/>
              <a:buFont typeface="Arial"/>
              <a:buNone/>
              <a:defRPr sz="1200"/>
            </a:lvl9pPr>
          </a:lstStyle>
          <a:p/>
        </p:txBody>
      </p:sp>
      <p:sp>
        <p:nvSpPr>
          <p:cNvPr id="32" name="Google Shape;32;p7"/>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showMasterSp="0">
  <p:cSld name="Section title and description">
    <p:spTree>
      <p:nvGrpSpPr>
        <p:cNvPr id="33" name="Shape 33"/>
        <p:cNvGrpSpPr/>
        <p:nvPr/>
      </p:nvGrpSpPr>
      <p:grpSpPr>
        <a:xfrm>
          <a:off x="0" y="0"/>
          <a:ext cx="0" cy="0"/>
          <a:chOff x="0" y="0"/>
          <a:chExt cx="0" cy="0"/>
        </a:xfrm>
      </p:grpSpPr>
      <p:sp>
        <p:nvSpPr>
          <p:cNvPr id="34" name="Google Shape;34;p8"/>
          <p:cNvSpPr/>
          <p:nvPr/>
        </p:nvSpPr>
        <p:spPr>
          <a:xfrm>
            <a:off x="4572000" y="-125"/>
            <a:ext cx="4572000" cy="5143499"/>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265500" y="1233175"/>
            <a:ext cx="4045199"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Font typeface="Arial"/>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6" name="Google Shape;36;p8"/>
          <p:cNvSpPr txBox="1"/>
          <p:nvPr>
            <p:ph idx="1" type="subTitle"/>
          </p:nvPr>
        </p:nvSpPr>
        <p:spPr>
          <a:xfrm>
            <a:off x="265500" y="2803075"/>
            <a:ext cx="4045199"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Arial"/>
              <a:buNone/>
              <a:defRPr sz="2100"/>
            </a:lvl1pPr>
            <a:lvl2pPr lvl="1" algn="ctr">
              <a:lnSpc>
                <a:spcPct val="100000"/>
              </a:lnSpc>
              <a:spcBef>
                <a:spcPts val="0"/>
              </a:spcBef>
              <a:spcAft>
                <a:spcPts val="0"/>
              </a:spcAft>
              <a:buSzPts val="2100"/>
              <a:buFont typeface="Arial"/>
              <a:buNone/>
              <a:defRPr sz="2100"/>
            </a:lvl2pPr>
            <a:lvl3pPr lvl="2" algn="ctr">
              <a:lnSpc>
                <a:spcPct val="100000"/>
              </a:lnSpc>
              <a:spcBef>
                <a:spcPts val="0"/>
              </a:spcBef>
              <a:spcAft>
                <a:spcPts val="0"/>
              </a:spcAft>
              <a:buSzPts val="2100"/>
              <a:buFont typeface="Arial"/>
              <a:buNone/>
              <a:defRPr sz="2100"/>
            </a:lvl3pPr>
            <a:lvl4pPr lvl="3" algn="ctr">
              <a:lnSpc>
                <a:spcPct val="100000"/>
              </a:lnSpc>
              <a:spcBef>
                <a:spcPts val="0"/>
              </a:spcBef>
              <a:spcAft>
                <a:spcPts val="0"/>
              </a:spcAft>
              <a:buSzPts val="2100"/>
              <a:buFont typeface="Arial"/>
              <a:buNone/>
              <a:defRPr sz="2100"/>
            </a:lvl4pPr>
            <a:lvl5pPr lvl="4" algn="ctr">
              <a:lnSpc>
                <a:spcPct val="100000"/>
              </a:lnSpc>
              <a:spcBef>
                <a:spcPts val="0"/>
              </a:spcBef>
              <a:spcAft>
                <a:spcPts val="0"/>
              </a:spcAft>
              <a:buSzPts val="2100"/>
              <a:buFont typeface="Arial"/>
              <a:buNone/>
              <a:defRPr sz="2100"/>
            </a:lvl5pPr>
            <a:lvl6pPr lvl="5" algn="ctr">
              <a:lnSpc>
                <a:spcPct val="100000"/>
              </a:lnSpc>
              <a:spcBef>
                <a:spcPts val="0"/>
              </a:spcBef>
              <a:spcAft>
                <a:spcPts val="0"/>
              </a:spcAft>
              <a:buSzPts val="2100"/>
              <a:buFont typeface="Arial"/>
              <a:buNone/>
              <a:defRPr sz="2100"/>
            </a:lvl6pPr>
            <a:lvl7pPr lvl="6" algn="ctr">
              <a:lnSpc>
                <a:spcPct val="100000"/>
              </a:lnSpc>
              <a:spcBef>
                <a:spcPts val="0"/>
              </a:spcBef>
              <a:spcAft>
                <a:spcPts val="0"/>
              </a:spcAft>
              <a:buSzPts val="2100"/>
              <a:buFont typeface="Arial"/>
              <a:buNone/>
              <a:defRPr sz="2100"/>
            </a:lvl7pPr>
            <a:lvl8pPr lvl="7" algn="ctr">
              <a:lnSpc>
                <a:spcPct val="100000"/>
              </a:lnSpc>
              <a:spcBef>
                <a:spcPts val="0"/>
              </a:spcBef>
              <a:spcAft>
                <a:spcPts val="0"/>
              </a:spcAft>
              <a:buSzPts val="2100"/>
              <a:buFont typeface="Arial"/>
              <a:buNone/>
              <a:defRPr sz="2100"/>
            </a:lvl8pPr>
            <a:lvl9pPr lvl="8" algn="ctr">
              <a:lnSpc>
                <a:spcPct val="100000"/>
              </a:lnSpc>
              <a:spcBef>
                <a:spcPts val="0"/>
              </a:spcBef>
              <a:spcAft>
                <a:spcPts val="0"/>
              </a:spcAft>
              <a:buSzPts val="2100"/>
              <a:buFont typeface="Arial"/>
              <a:buNone/>
              <a:defRPr sz="2100"/>
            </a:lvl9pPr>
          </a:lstStyle>
          <a:p/>
        </p:txBody>
      </p:sp>
      <p:sp>
        <p:nvSpPr>
          <p:cNvPr id="37" name="Google Shape;37;p8"/>
          <p:cNvSpPr txBox="1"/>
          <p:nvPr>
            <p:ph idx="2" type="body"/>
          </p:nvPr>
        </p:nvSpPr>
        <p:spPr>
          <a:xfrm>
            <a:off x="4939500" y="724075"/>
            <a:ext cx="3837000" cy="3695099"/>
          </a:xfrm>
          <a:prstGeom prst="rect">
            <a:avLst/>
          </a:prstGeom>
          <a:noFill/>
          <a:ln>
            <a:noFill/>
          </a:ln>
        </p:spPr>
        <p:txBody>
          <a:bodyPr anchorCtr="0" anchor="ctr" bIns="91425" lIns="91425" spcFirstLastPara="1" rIns="91425" wrap="square" tIns="91425">
            <a:noAutofit/>
          </a:bodyPr>
          <a:lstStyle>
            <a:lvl1pPr indent="-228600" lvl="0" marL="457200" algn="l">
              <a:lnSpc>
                <a:spcPct val="115000"/>
              </a:lnSpc>
              <a:spcBef>
                <a:spcPts val="0"/>
              </a:spcBef>
              <a:spcAft>
                <a:spcPts val="0"/>
              </a:spcAft>
              <a:buSzPts val="1800"/>
              <a:buFont typeface="Arial"/>
              <a:buNone/>
              <a:defRPr/>
            </a:lvl1pPr>
            <a:lvl2pPr indent="-228600" lvl="1" marL="914400" algn="l">
              <a:lnSpc>
                <a:spcPct val="115000"/>
              </a:lnSpc>
              <a:spcBef>
                <a:spcPts val="1600"/>
              </a:spcBef>
              <a:spcAft>
                <a:spcPts val="0"/>
              </a:spcAft>
              <a:buSzPts val="1400"/>
              <a:buFont typeface="Arial"/>
              <a:buNone/>
              <a:defRPr/>
            </a:lvl2pPr>
            <a:lvl3pPr indent="-228600" lvl="2" marL="1371600" algn="l">
              <a:lnSpc>
                <a:spcPct val="115000"/>
              </a:lnSpc>
              <a:spcBef>
                <a:spcPts val="1600"/>
              </a:spcBef>
              <a:spcAft>
                <a:spcPts val="0"/>
              </a:spcAft>
              <a:buSzPts val="1400"/>
              <a:buFont typeface="Arial"/>
              <a:buNone/>
              <a:defRPr/>
            </a:lvl3pPr>
            <a:lvl4pPr indent="-228600" lvl="3" marL="1828800" algn="l">
              <a:lnSpc>
                <a:spcPct val="115000"/>
              </a:lnSpc>
              <a:spcBef>
                <a:spcPts val="1600"/>
              </a:spcBef>
              <a:spcAft>
                <a:spcPts val="0"/>
              </a:spcAft>
              <a:buSzPts val="1400"/>
              <a:buFont typeface="Arial"/>
              <a:buNone/>
              <a:defRPr/>
            </a:lvl4pPr>
            <a:lvl5pPr indent="-228600" lvl="4" marL="2286000" algn="l">
              <a:lnSpc>
                <a:spcPct val="115000"/>
              </a:lnSpc>
              <a:spcBef>
                <a:spcPts val="1600"/>
              </a:spcBef>
              <a:spcAft>
                <a:spcPts val="0"/>
              </a:spcAft>
              <a:buSzPts val="1400"/>
              <a:buFont typeface="Arial"/>
              <a:buNone/>
              <a:defRPr/>
            </a:lvl5pPr>
            <a:lvl6pPr indent="-228600" lvl="5" marL="2743200" algn="l">
              <a:lnSpc>
                <a:spcPct val="115000"/>
              </a:lnSpc>
              <a:spcBef>
                <a:spcPts val="1600"/>
              </a:spcBef>
              <a:spcAft>
                <a:spcPts val="0"/>
              </a:spcAft>
              <a:buSzPts val="1400"/>
              <a:buFont typeface="Arial"/>
              <a:buNone/>
              <a:defRPr/>
            </a:lvl6pPr>
            <a:lvl7pPr indent="-228600" lvl="6" marL="3200400" algn="l">
              <a:lnSpc>
                <a:spcPct val="115000"/>
              </a:lnSpc>
              <a:spcBef>
                <a:spcPts val="1600"/>
              </a:spcBef>
              <a:spcAft>
                <a:spcPts val="0"/>
              </a:spcAft>
              <a:buSzPts val="1400"/>
              <a:buFont typeface="Arial"/>
              <a:buNone/>
              <a:defRPr/>
            </a:lvl7pPr>
            <a:lvl8pPr indent="-228600" lvl="7" marL="3657600" algn="l">
              <a:lnSpc>
                <a:spcPct val="115000"/>
              </a:lnSpc>
              <a:spcBef>
                <a:spcPts val="1600"/>
              </a:spcBef>
              <a:spcAft>
                <a:spcPts val="0"/>
              </a:spcAft>
              <a:buSzPts val="1400"/>
              <a:buFont typeface="Arial"/>
              <a:buNone/>
              <a:defRPr/>
            </a:lvl8pPr>
            <a:lvl9pPr indent="-228600" lvl="8" marL="4114800" algn="l">
              <a:lnSpc>
                <a:spcPct val="115000"/>
              </a:lnSpc>
              <a:spcBef>
                <a:spcPts val="1600"/>
              </a:spcBef>
              <a:spcAft>
                <a:spcPts val="1600"/>
              </a:spcAft>
              <a:buSzPts val="1400"/>
              <a:buFont typeface="Arial"/>
              <a:buNone/>
              <a:defRPr/>
            </a:lvl9pPr>
          </a:lstStyle>
          <a:p/>
        </p:txBody>
      </p:sp>
      <p:sp>
        <p:nvSpPr>
          <p:cNvPr id="38" name="Google Shape;38;p8"/>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showMasterSp="0">
  <p:cSld name="Caption">
    <p:spTree>
      <p:nvGrpSpPr>
        <p:cNvPr id="39" name="Shape 39"/>
        <p:cNvGrpSpPr/>
        <p:nvPr/>
      </p:nvGrpSpPr>
      <p:grpSpPr>
        <a:xfrm>
          <a:off x="0" y="0"/>
          <a:ext cx="0" cy="0"/>
          <a:chOff x="0" y="0"/>
          <a:chExt cx="0" cy="0"/>
        </a:xfrm>
      </p:grpSpPr>
      <p:sp>
        <p:nvSpPr>
          <p:cNvPr id="40" name="Google Shape;40;p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Arial"/>
              <a:buNone/>
              <a:defRPr/>
            </a:lvl1pPr>
            <a:lvl2pPr indent="-228600" lvl="1" marL="914400" algn="l">
              <a:lnSpc>
                <a:spcPct val="115000"/>
              </a:lnSpc>
              <a:spcBef>
                <a:spcPts val="0"/>
              </a:spcBef>
              <a:spcAft>
                <a:spcPts val="0"/>
              </a:spcAft>
              <a:buSzPts val="1800"/>
              <a:buNone/>
              <a:defRPr/>
            </a:lvl2pPr>
            <a:lvl3pPr indent="-228600" lvl="2" marL="1371600" algn="l">
              <a:lnSpc>
                <a:spcPct val="115000"/>
              </a:lnSpc>
              <a:spcBef>
                <a:spcPts val="1600"/>
              </a:spcBef>
              <a:spcAft>
                <a:spcPts val="0"/>
              </a:spcAft>
              <a:buSzPts val="1800"/>
              <a:buNone/>
              <a:defRPr/>
            </a:lvl3pPr>
            <a:lvl4pPr indent="-228600" lvl="3" marL="1828800" algn="l">
              <a:lnSpc>
                <a:spcPct val="115000"/>
              </a:lnSpc>
              <a:spcBef>
                <a:spcPts val="1600"/>
              </a:spcBef>
              <a:spcAft>
                <a:spcPts val="0"/>
              </a:spcAft>
              <a:buSzPts val="1800"/>
              <a:buNone/>
              <a:defRPr/>
            </a:lvl4pPr>
            <a:lvl5pPr indent="-228600" lvl="4" marL="2286000" algn="l">
              <a:lnSpc>
                <a:spcPct val="115000"/>
              </a:lnSpc>
              <a:spcBef>
                <a:spcPts val="1600"/>
              </a:spcBef>
              <a:spcAft>
                <a:spcPts val="0"/>
              </a:spcAft>
              <a:buSzPts val="1800"/>
              <a:buNone/>
              <a:defRPr/>
            </a:lvl5pPr>
            <a:lvl6pPr indent="-228600" lvl="5" marL="2743200" algn="l">
              <a:lnSpc>
                <a:spcPct val="115000"/>
              </a:lnSpc>
              <a:spcBef>
                <a:spcPts val="1600"/>
              </a:spcBef>
              <a:spcAft>
                <a:spcPts val="0"/>
              </a:spcAft>
              <a:buSzPts val="1800"/>
              <a:buNone/>
              <a:defRPr/>
            </a:lvl6pPr>
            <a:lvl7pPr indent="-228600" lvl="6" marL="3200400" algn="l">
              <a:lnSpc>
                <a:spcPct val="115000"/>
              </a:lnSpc>
              <a:spcBef>
                <a:spcPts val="1600"/>
              </a:spcBef>
              <a:spcAft>
                <a:spcPts val="0"/>
              </a:spcAft>
              <a:buSzPts val="1800"/>
              <a:buNone/>
              <a:defRPr/>
            </a:lvl7pPr>
            <a:lvl8pPr indent="-228600" lvl="7" marL="3657600" algn="l">
              <a:lnSpc>
                <a:spcPct val="115000"/>
              </a:lnSpc>
              <a:spcBef>
                <a:spcPts val="1600"/>
              </a:spcBef>
              <a:spcAft>
                <a:spcPts val="0"/>
              </a:spcAft>
              <a:buSzPts val="1800"/>
              <a:buNone/>
              <a:defRPr/>
            </a:lvl8pPr>
            <a:lvl9pPr indent="-228600" lvl="8" marL="4114800" algn="l">
              <a:lnSpc>
                <a:spcPct val="115000"/>
              </a:lnSpc>
              <a:spcBef>
                <a:spcPts val="1600"/>
              </a:spcBef>
              <a:spcAft>
                <a:spcPts val="1600"/>
              </a:spcAft>
              <a:buSzPts val="1800"/>
              <a:buNone/>
              <a:defRPr/>
            </a:lvl9pPr>
          </a:lstStyle>
          <a:p/>
        </p:txBody>
      </p:sp>
      <p:sp>
        <p:nvSpPr>
          <p:cNvPr id="41" name="Google Shape;41;p9"/>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42" name="Shape 42"/>
        <p:cNvGrpSpPr/>
        <p:nvPr/>
      </p:nvGrpSpPr>
      <p:grpSpPr>
        <a:xfrm>
          <a:off x="0" y="0"/>
          <a:ext cx="0" cy="0"/>
          <a:chOff x="0" y="0"/>
          <a:chExt cx="0" cy="0"/>
        </a:xfrm>
      </p:grpSpPr>
      <p:sp>
        <p:nvSpPr>
          <p:cNvPr id="43" name="Google Shape;43;p10"/>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Clr>
                <a:schemeClr val="dk1"/>
              </a:buClr>
              <a:buSzPts val="2800"/>
              <a:buFont typeface="Arial"/>
              <a:buNone/>
              <a:defRPr sz="2800">
                <a:solidFill>
                  <a:schemeClr val="dk1"/>
                </a:solidFill>
              </a:defRPr>
            </a:lvl2pPr>
            <a:lvl3pPr lvl="2">
              <a:spcBef>
                <a:spcPts val="0"/>
              </a:spcBef>
              <a:spcAft>
                <a:spcPts val="0"/>
              </a:spcAft>
              <a:buClr>
                <a:schemeClr val="dk1"/>
              </a:buClr>
              <a:buSzPts val="2800"/>
              <a:buFont typeface="Arial"/>
              <a:buNone/>
              <a:defRPr sz="2800">
                <a:solidFill>
                  <a:schemeClr val="dk1"/>
                </a:solidFill>
              </a:defRPr>
            </a:lvl3pPr>
            <a:lvl4pPr lvl="3">
              <a:spcBef>
                <a:spcPts val="0"/>
              </a:spcBef>
              <a:spcAft>
                <a:spcPts val="0"/>
              </a:spcAft>
              <a:buClr>
                <a:schemeClr val="dk1"/>
              </a:buClr>
              <a:buSzPts val="2800"/>
              <a:buFont typeface="Arial"/>
              <a:buNone/>
              <a:defRPr sz="2800">
                <a:solidFill>
                  <a:schemeClr val="dk1"/>
                </a:solidFill>
              </a:defRPr>
            </a:lvl4pPr>
            <a:lvl5pPr lvl="4">
              <a:spcBef>
                <a:spcPts val="0"/>
              </a:spcBef>
              <a:spcAft>
                <a:spcPts val="0"/>
              </a:spcAft>
              <a:buClr>
                <a:schemeClr val="dk1"/>
              </a:buClr>
              <a:buSzPts val="2800"/>
              <a:buFont typeface="Arial"/>
              <a:buNone/>
              <a:defRPr sz="2800">
                <a:solidFill>
                  <a:schemeClr val="dk1"/>
                </a:solidFill>
              </a:defRPr>
            </a:lvl5pPr>
            <a:lvl6pPr lvl="5">
              <a:spcBef>
                <a:spcPts val="0"/>
              </a:spcBef>
              <a:spcAft>
                <a:spcPts val="0"/>
              </a:spcAft>
              <a:buClr>
                <a:schemeClr val="dk1"/>
              </a:buClr>
              <a:buSzPts val="2800"/>
              <a:buFont typeface="Arial"/>
              <a:buNone/>
              <a:defRPr sz="2800">
                <a:solidFill>
                  <a:schemeClr val="dk1"/>
                </a:solidFill>
              </a:defRPr>
            </a:lvl6pPr>
            <a:lvl7pPr lvl="6">
              <a:spcBef>
                <a:spcPts val="0"/>
              </a:spcBef>
              <a:spcAft>
                <a:spcPts val="0"/>
              </a:spcAft>
              <a:buClr>
                <a:schemeClr val="dk1"/>
              </a:buClr>
              <a:buSzPts val="2800"/>
              <a:buFont typeface="Arial"/>
              <a:buNone/>
              <a:defRPr sz="2800">
                <a:solidFill>
                  <a:schemeClr val="dk1"/>
                </a:solidFill>
              </a:defRPr>
            </a:lvl7pPr>
            <a:lvl8pPr lvl="7">
              <a:spcBef>
                <a:spcPts val="0"/>
              </a:spcBef>
              <a:spcAft>
                <a:spcPts val="0"/>
              </a:spcAft>
              <a:buClr>
                <a:schemeClr val="dk1"/>
              </a:buClr>
              <a:buSzPts val="2800"/>
              <a:buFont typeface="Arial"/>
              <a:buNone/>
              <a:defRPr sz="2800">
                <a:solidFill>
                  <a:schemeClr val="dk1"/>
                </a:solidFill>
              </a:defRPr>
            </a:lvl8pPr>
            <a:lvl9pPr lvl="8">
              <a:spcBef>
                <a:spcPts val="0"/>
              </a:spcBef>
              <a:spcAft>
                <a:spcPts val="0"/>
              </a:spcAft>
              <a:buClr>
                <a:schemeClr val="dk1"/>
              </a:buClr>
              <a:buSzPts val="2800"/>
              <a:buFont typeface="Arial"/>
              <a:buNone/>
              <a:defRPr sz="2800">
                <a:solidFill>
                  <a:schemeClr val="dk1"/>
                </a:solidFill>
              </a:defRPr>
            </a:lvl9pPr>
          </a:lstStyle>
          <a:p/>
        </p:txBody>
      </p:sp>
      <p:sp>
        <p:nvSpPr>
          <p:cNvPr id="7" name="Google Shape;7;p1"/>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36764" l="10844" r="18227" t="23442"/>
          <a:stretch/>
        </p:blipFill>
        <p:spPr>
          <a:xfrm>
            <a:off x="7964175" y="48725"/>
            <a:ext cx="1109375" cy="32677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7" name="Shape 47"/>
        <p:cNvGrpSpPr/>
        <p:nvPr/>
      </p:nvGrpSpPr>
      <p:grpSpPr>
        <a:xfrm>
          <a:off x="0" y="0"/>
          <a:ext cx="0" cy="0"/>
          <a:chOff x="0" y="0"/>
          <a:chExt cx="0" cy="0"/>
        </a:xfrm>
      </p:grpSpPr>
      <p:sp>
        <p:nvSpPr>
          <p:cNvPr id="48" name="Google Shape;48;p11"/>
          <p:cNvSpPr txBox="1"/>
          <p:nvPr>
            <p:ph type="ctrTitle"/>
          </p:nvPr>
        </p:nvSpPr>
        <p:spPr>
          <a:xfrm>
            <a:off x="311708" y="744575"/>
            <a:ext cx="8520599" cy="2052599"/>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Font typeface="Arial"/>
              <a:buNone/>
            </a:pPr>
            <a:r>
              <a:rPr lang="en"/>
              <a:t>Classes &amp; objects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Classes: Constructors Example</a:t>
            </a:r>
            <a:endParaRPr/>
          </a:p>
        </p:txBody>
      </p:sp>
      <p:sp>
        <p:nvSpPr>
          <p:cNvPr id="109" name="Google Shape;109;p20"/>
          <p:cNvSpPr txBox="1"/>
          <p:nvPr/>
        </p:nvSpPr>
        <p:spPr>
          <a:xfrm>
            <a:off x="620629" y="1249829"/>
            <a:ext cx="7942457" cy="2483075"/>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FF"/>
              </a:buClr>
              <a:buSzPts val="1800"/>
              <a:buFont typeface="Courier New"/>
              <a:buNone/>
            </a:pPr>
            <a:r>
              <a:rPr b="0" i="0" lang="en" sz="1800" u="none" cap="none" strike="noStrike">
                <a:solidFill>
                  <a:srgbClr val="0000FF"/>
                </a:solidFill>
                <a:latin typeface="Courier New"/>
                <a:ea typeface="Courier New"/>
                <a:cs typeface="Courier New"/>
                <a:sym typeface="Courier New"/>
              </a:rPr>
              <a:t>public class</a:t>
            </a:r>
            <a:r>
              <a:rPr b="0" i="0" lang="en" sz="1800" u="none" cap="none" strike="noStrike">
                <a:solidFill>
                  <a:srgbClr val="000000"/>
                </a:solidFill>
                <a:latin typeface="Courier New"/>
                <a:ea typeface="Courier New"/>
                <a:cs typeface="Courier New"/>
                <a:sym typeface="Courier New"/>
              </a:rPr>
              <a:t> Point extends Object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private int x = 0;</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r>
              <a:rPr b="0" i="0" lang="en" sz="1800" u="none" cap="none" strike="noStrike">
                <a:solidFill>
                  <a:schemeClr val="dk1"/>
                </a:solidFill>
                <a:latin typeface="Courier New"/>
                <a:ea typeface="Courier New"/>
                <a:cs typeface="Courier New"/>
                <a:sym typeface="Courier New"/>
              </a:rPr>
              <a:t>private </a:t>
            </a:r>
            <a:r>
              <a:rPr b="0" i="0" lang="en" sz="1800" u="none" cap="none" strike="noStrike">
                <a:solidFill>
                  <a:srgbClr val="000000"/>
                </a:solidFill>
                <a:latin typeface="Courier New"/>
                <a:ea typeface="Courier New"/>
                <a:cs typeface="Courier New"/>
                <a:sym typeface="Courier New"/>
              </a:rPr>
              <a:t>int y = 0;</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r>
              <a:rPr b="0" i="0" lang="en" sz="1800" u="none" cap="none" strike="noStrike">
                <a:solidFill>
                  <a:srgbClr val="38761D"/>
                </a:solidFill>
                <a:latin typeface="Courier New"/>
                <a:ea typeface="Courier New"/>
                <a:cs typeface="Courier New"/>
                <a:sym typeface="Courier New"/>
              </a:rPr>
              <a:t>// default constructor</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r>
              <a:rPr b="1" i="0" lang="en" sz="1800" u="none" cap="none" strike="noStrike">
                <a:solidFill>
                  <a:srgbClr val="000000"/>
                </a:solidFill>
                <a:latin typeface="Courier New"/>
                <a:ea typeface="Courier New"/>
                <a:cs typeface="Courier New"/>
                <a:sym typeface="Courier New"/>
              </a:rPr>
              <a:t>public Point()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1" i="0" lang="en" sz="1800" u="none" cap="none" strike="noStrike">
                <a:solidFill>
                  <a:srgbClr val="000000"/>
                </a:solidFill>
                <a:latin typeface="Courier New"/>
                <a:ea typeface="Courier New"/>
                <a:cs typeface="Courier New"/>
                <a:sym typeface="Courier New"/>
              </a:rPr>
              <a:t>	</a:t>
            </a:r>
            <a:r>
              <a:rPr b="0" i="0" lang="en" sz="1800" u="none" cap="none" strike="noStrike">
                <a:solidFill>
                  <a:srgbClr val="38761D"/>
                </a:solidFill>
                <a:latin typeface="Courier New"/>
                <a:ea typeface="Courier New"/>
                <a:cs typeface="Courier New"/>
                <a:sym typeface="Courier New"/>
              </a:rPr>
              <a:t>// calls superclass constructor</a:t>
            </a:r>
            <a:endParaRPr b="0" i="0" sz="18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38761D"/>
              </a:buClr>
              <a:buSzPts val="1800"/>
              <a:buFont typeface="Courier New"/>
              <a:buNone/>
            </a:pPr>
            <a:r>
              <a:rPr b="1" i="0" lang="en" sz="1800" u="none" cap="none" strike="noStrike">
                <a:solidFill>
                  <a:srgbClr val="38761D"/>
                </a:solidFill>
                <a:latin typeface="Courier New"/>
                <a:ea typeface="Courier New"/>
                <a:cs typeface="Courier New"/>
                <a:sym typeface="Courier New"/>
              </a:rPr>
              <a:t>	</a:t>
            </a:r>
            <a:r>
              <a:rPr b="0" i="0" lang="en" sz="1800" u="none" cap="none" strike="noStrike">
                <a:solidFill>
                  <a:schemeClr val="dk1"/>
                </a:solidFill>
                <a:latin typeface="Courier New"/>
                <a:ea typeface="Courier New"/>
                <a:cs typeface="Courier New"/>
                <a:sym typeface="Courier New"/>
              </a:rPr>
              <a:t> super();</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1" i="0" lang="en" sz="1800" u="none" cap="none" strike="noStrike">
                <a:solidFill>
                  <a:srgbClr val="000000"/>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a:t>
            </a:r>
            <a:endParaRPr/>
          </a:p>
        </p:txBody>
      </p:sp>
      <p:sp>
        <p:nvSpPr>
          <p:cNvPr id="110" name="Google Shape;110;p20"/>
          <p:cNvSpPr txBox="1"/>
          <p:nvPr/>
        </p:nvSpPr>
        <p:spPr>
          <a:xfrm>
            <a:off x="620630" y="4366612"/>
            <a:ext cx="7942456" cy="442055"/>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ourier New"/>
              <a:buNone/>
            </a:pPr>
            <a:r>
              <a:rPr b="0" i="0" lang="en" sz="1800" u="none" cap="none" strike="noStrike">
                <a:solidFill>
                  <a:srgbClr val="000000"/>
                </a:solidFill>
                <a:latin typeface="Courier New"/>
                <a:ea typeface="Courier New"/>
                <a:cs typeface="Courier New"/>
                <a:sym typeface="Courier New"/>
              </a:rPr>
              <a:t>Point origin = new </a:t>
            </a:r>
            <a:r>
              <a:rPr b="1" i="0" lang="en" sz="1800" u="none" cap="none" strike="noStrike">
                <a:solidFill>
                  <a:srgbClr val="000000"/>
                </a:solidFill>
                <a:latin typeface="Courier New"/>
                <a:ea typeface="Courier New"/>
                <a:cs typeface="Courier New"/>
                <a:sym typeface="Courier New"/>
              </a:rPr>
              <a:t>Point()</a:t>
            </a:r>
            <a:r>
              <a:rPr b="0" i="0" lang="en" sz="1800" u="none" cap="none" strike="noStrike">
                <a:solidFill>
                  <a:srgbClr val="000000"/>
                </a:solidFill>
                <a:latin typeface="Courier New"/>
                <a:ea typeface="Courier New"/>
                <a:cs typeface="Courier New"/>
                <a:sym typeface="Courier New"/>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Classes: Constructors Example</a:t>
            </a:r>
            <a:endParaRPr/>
          </a:p>
        </p:txBody>
      </p:sp>
      <p:sp>
        <p:nvSpPr>
          <p:cNvPr id="116" name="Google Shape;116;p21"/>
          <p:cNvSpPr txBox="1"/>
          <p:nvPr/>
        </p:nvSpPr>
        <p:spPr>
          <a:xfrm>
            <a:off x="620629" y="1249829"/>
            <a:ext cx="7942457" cy="2483075"/>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FF"/>
              </a:buClr>
              <a:buSzPts val="1800"/>
              <a:buFont typeface="Courier New"/>
              <a:buNone/>
            </a:pPr>
            <a:r>
              <a:rPr b="0" i="0" lang="en" sz="1800" u="none" cap="none" strike="noStrike">
                <a:solidFill>
                  <a:srgbClr val="0000FF"/>
                </a:solidFill>
                <a:latin typeface="Courier New"/>
                <a:ea typeface="Courier New"/>
                <a:cs typeface="Courier New"/>
                <a:sym typeface="Courier New"/>
              </a:rPr>
              <a:t>public class</a:t>
            </a:r>
            <a:r>
              <a:rPr b="0" i="0" lang="en" sz="1800" u="none" cap="none" strike="noStrike">
                <a:solidFill>
                  <a:srgbClr val="000000"/>
                </a:solidFill>
                <a:latin typeface="Courier New"/>
                <a:ea typeface="Courier New"/>
                <a:cs typeface="Courier New"/>
                <a:sym typeface="Courier New"/>
              </a:rPr>
              <a:t> Point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private int x = 0;</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r>
              <a:rPr b="0" i="0" lang="en" sz="1800" u="none" cap="none" strike="noStrike">
                <a:solidFill>
                  <a:schemeClr val="dk1"/>
                </a:solidFill>
                <a:latin typeface="Courier New"/>
                <a:ea typeface="Courier New"/>
                <a:cs typeface="Courier New"/>
                <a:sym typeface="Courier New"/>
              </a:rPr>
              <a:t>private </a:t>
            </a:r>
            <a:r>
              <a:rPr b="0" i="0" lang="en" sz="1800" u="none" cap="none" strike="noStrike">
                <a:solidFill>
                  <a:srgbClr val="000000"/>
                </a:solidFill>
                <a:latin typeface="Courier New"/>
                <a:ea typeface="Courier New"/>
                <a:cs typeface="Courier New"/>
                <a:sym typeface="Courier New"/>
              </a:rPr>
              <a:t>int y = 0;</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r>
              <a:rPr b="0" i="0" lang="en" sz="1800" u="none" cap="none" strike="noStrike">
                <a:solidFill>
                  <a:srgbClr val="38761D"/>
                </a:solidFill>
                <a:latin typeface="Courier New"/>
                <a:ea typeface="Courier New"/>
                <a:cs typeface="Courier New"/>
                <a:sym typeface="Courier New"/>
              </a:rPr>
              <a:t>// custom constructor</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r>
              <a:rPr b="1" i="0" lang="en" sz="1800" u="none" cap="none" strike="noStrike">
                <a:solidFill>
                  <a:srgbClr val="000000"/>
                </a:solidFill>
                <a:latin typeface="Courier New"/>
                <a:ea typeface="Courier New"/>
                <a:cs typeface="Courier New"/>
                <a:sym typeface="Courier New"/>
              </a:rPr>
              <a:t>public Point(int a, int b) {</a:t>
            </a:r>
            <a:br>
              <a:rPr b="1" i="0" lang="en" sz="1800" u="none" cap="none" strike="noStrike">
                <a:solidFill>
                  <a:srgbClr val="000000"/>
                </a:solidFill>
                <a:latin typeface="Courier New"/>
                <a:ea typeface="Courier New"/>
                <a:cs typeface="Courier New"/>
                <a:sym typeface="Courier New"/>
              </a:rPr>
            </a:br>
            <a:r>
              <a:rPr b="1" i="0" lang="en" sz="1800" u="none" cap="none" strike="noStrike">
                <a:solidFill>
                  <a:srgbClr val="000000"/>
                </a:solidFill>
                <a:latin typeface="Courier New"/>
                <a:ea typeface="Courier New"/>
                <a:cs typeface="Courier New"/>
                <a:sym typeface="Courier New"/>
              </a:rPr>
              <a:t>        x = a;</a:t>
            </a:r>
            <a:br>
              <a:rPr b="1" i="0" lang="en" sz="1800" u="none" cap="none" strike="noStrike">
                <a:solidFill>
                  <a:srgbClr val="000000"/>
                </a:solidFill>
                <a:latin typeface="Courier New"/>
                <a:ea typeface="Courier New"/>
                <a:cs typeface="Courier New"/>
                <a:sym typeface="Courier New"/>
              </a:rPr>
            </a:br>
            <a:r>
              <a:rPr b="1" i="0" lang="en" sz="1800" u="none" cap="none" strike="noStrike">
                <a:solidFill>
                  <a:srgbClr val="000000"/>
                </a:solidFill>
                <a:latin typeface="Courier New"/>
                <a:ea typeface="Courier New"/>
                <a:cs typeface="Courier New"/>
                <a:sym typeface="Courier New"/>
              </a:rPr>
              <a:t>        y = b;</a:t>
            </a:r>
            <a:br>
              <a:rPr b="1" i="0" lang="en" sz="1800" u="none" cap="none" strike="noStrike">
                <a:solidFill>
                  <a:srgbClr val="000000"/>
                </a:solidFill>
                <a:latin typeface="Courier New"/>
                <a:ea typeface="Courier New"/>
                <a:cs typeface="Courier New"/>
                <a:sym typeface="Courier New"/>
              </a:rPr>
            </a:br>
            <a:r>
              <a:rPr b="1" i="0" lang="en" sz="1800" u="none" cap="none" strike="noStrike">
                <a:solidFill>
                  <a:srgbClr val="000000"/>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a:t>
            </a:r>
            <a:endParaRPr/>
          </a:p>
        </p:txBody>
      </p:sp>
      <p:sp>
        <p:nvSpPr>
          <p:cNvPr id="117" name="Google Shape;117;p21"/>
          <p:cNvSpPr txBox="1"/>
          <p:nvPr/>
        </p:nvSpPr>
        <p:spPr>
          <a:xfrm>
            <a:off x="620630" y="4366612"/>
            <a:ext cx="7942456" cy="442055"/>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ourier New"/>
              <a:buNone/>
            </a:pPr>
            <a:r>
              <a:rPr b="0" i="0" lang="en" sz="1800" u="none" cap="none" strike="noStrike">
                <a:solidFill>
                  <a:srgbClr val="000000"/>
                </a:solidFill>
                <a:latin typeface="Courier New"/>
                <a:ea typeface="Courier New"/>
                <a:cs typeface="Courier New"/>
                <a:sym typeface="Courier New"/>
              </a:rPr>
              <a:t>Point origin = new </a:t>
            </a:r>
            <a:r>
              <a:rPr b="1" i="0" lang="en" sz="1800" u="none" cap="none" strike="noStrike">
                <a:solidFill>
                  <a:srgbClr val="000000"/>
                </a:solidFill>
                <a:latin typeface="Courier New"/>
                <a:ea typeface="Courier New"/>
                <a:cs typeface="Courier New"/>
                <a:sym typeface="Courier New"/>
              </a:rPr>
              <a:t>Point()</a:t>
            </a:r>
            <a:r>
              <a:rPr b="0" i="0" lang="en" sz="1800" u="none" cap="none" strike="noStrike">
                <a:solidFill>
                  <a:srgbClr val="000000"/>
                </a:solidFill>
                <a:latin typeface="Courier New"/>
                <a:ea typeface="Courier New"/>
                <a:cs typeface="Courier New"/>
                <a:sym typeface="Courier New"/>
              </a:rPr>
              <a:t>; </a:t>
            </a:r>
            <a:r>
              <a:rPr b="0" i="0" lang="en" sz="1800" u="none" cap="none" strike="noStrike">
                <a:solidFill>
                  <a:srgbClr val="38761D"/>
                </a:solidFill>
                <a:latin typeface="Courier New"/>
                <a:ea typeface="Courier New"/>
                <a:cs typeface="Courier New"/>
                <a:sym typeface="Courier New"/>
              </a:rPr>
              <a:t>// Error</a:t>
            </a:r>
            <a:endParaRPr b="0"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Classes: Constructors Example</a:t>
            </a:r>
            <a:endParaRPr/>
          </a:p>
        </p:txBody>
      </p:sp>
      <p:sp>
        <p:nvSpPr>
          <p:cNvPr id="123" name="Google Shape;123;p22"/>
          <p:cNvSpPr txBox="1"/>
          <p:nvPr/>
        </p:nvSpPr>
        <p:spPr>
          <a:xfrm>
            <a:off x="620629" y="1249829"/>
            <a:ext cx="7942457" cy="2483075"/>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FF"/>
              </a:buClr>
              <a:buSzPts val="1800"/>
              <a:buFont typeface="Courier New"/>
              <a:buNone/>
            </a:pPr>
            <a:r>
              <a:rPr b="0" i="0" lang="en" sz="1800" u="none" cap="none" strike="noStrike">
                <a:solidFill>
                  <a:srgbClr val="0000FF"/>
                </a:solidFill>
                <a:latin typeface="Courier New"/>
                <a:ea typeface="Courier New"/>
                <a:cs typeface="Courier New"/>
                <a:sym typeface="Courier New"/>
              </a:rPr>
              <a:t>public class</a:t>
            </a:r>
            <a:r>
              <a:rPr b="0" i="0" lang="en" sz="1800" u="none" cap="none" strike="noStrike">
                <a:solidFill>
                  <a:srgbClr val="000000"/>
                </a:solidFill>
                <a:latin typeface="Courier New"/>
                <a:ea typeface="Courier New"/>
                <a:cs typeface="Courier New"/>
                <a:sym typeface="Courier New"/>
              </a:rPr>
              <a:t> Point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private int x = 0;</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r>
              <a:rPr b="0" i="0" lang="en" sz="1800" u="none" cap="none" strike="noStrike">
                <a:solidFill>
                  <a:schemeClr val="dk1"/>
                </a:solidFill>
                <a:latin typeface="Courier New"/>
                <a:ea typeface="Courier New"/>
                <a:cs typeface="Courier New"/>
                <a:sym typeface="Courier New"/>
              </a:rPr>
              <a:t>private </a:t>
            </a:r>
            <a:r>
              <a:rPr b="0" i="0" lang="en" sz="1800" u="none" cap="none" strike="noStrike">
                <a:solidFill>
                  <a:srgbClr val="000000"/>
                </a:solidFill>
                <a:latin typeface="Courier New"/>
                <a:ea typeface="Courier New"/>
                <a:cs typeface="Courier New"/>
                <a:sym typeface="Courier New"/>
              </a:rPr>
              <a:t>int y = 0;</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r>
              <a:rPr b="0" i="0" lang="en" sz="1800" u="none" cap="none" strike="noStrike">
                <a:solidFill>
                  <a:srgbClr val="38761D"/>
                </a:solidFill>
                <a:latin typeface="Courier New"/>
                <a:ea typeface="Courier New"/>
                <a:cs typeface="Courier New"/>
                <a:sym typeface="Courier New"/>
              </a:rPr>
              <a:t>// custom constructor</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r>
              <a:rPr b="1" i="0" lang="en" sz="1800" u="none" cap="none" strike="noStrike">
                <a:solidFill>
                  <a:srgbClr val="000000"/>
                </a:solidFill>
                <a:latin typeface="Courier New"/>
                <a:ea typeface="Courier New"/>
                <a:cs typeface="Courier New"/>
                <a:sym typeface="Courier New"/>
              </a:rPr>
              <a:t>public Point(int a, int b) {</a:t>
            </a:r>
            <a:br>
              <a:rPr b="1" i="0" lang="en" sz="1800" u="none" cap="none" strike="noStrike">
                <a:solidFill>
                  <a:srgbClr val="000000"/>
                </a:solidFill>
                <a:latin typeface="Courier New"/>
                <a:ea typeface="Courier New"/>
                <a:cs typeface="Courier New"/>
                <a:sym typeface="Courier New"/>
              </a:rPr>
            </a:br>
            <a:r>
              <a:rPr b="1" i="0" lang="en" sz="1800" u="none" cap="none" strike="noStrike">
                <a:solidFill>
                  <a:srgbClr val="000000"/>
                </a:solidFill>
                <a:latin typeface="Courier New"/>
                <a:ea typeface="Courier New"/>
                <a:cs typeface="Courier New"/>
                <a:sym typeface="Courier New"/>
              </a:rPr>
              <a:t>        x = a;</a:t>
            </a:r>
            <a:br>
              <a:rPr b="1" i="0" lang="en" sz="1800" u="none" cap="none" strike="noStrike">
                <a:solidFill>
                  <a:srgbClr val="000000"/>
                </a:solidFill>
                <a:latin typeface="Courier New"/>
                <a:ea typeface="Courier New"/>
                <a:cs typeface="Courier New"/>
                <a:sym typeface="Courier New"/>
              </a:rPr>
            </a:br>
            <a:r>
              <a:rPr b="1" i="0" lang="en" sz="1800" u="none" cap="none" strike="noStrike">
                <a:solidFill>
                  <a:srgbClr val="000000"/>
                </a:solidFill>
                <a:latin typeface="Courier New"/>
                <a:ea typeface="Courier New"/>
                <a:cs typeface="Courier New"/>
                <a:sym typeface="Courier New"/>
              </a:rPr>
              <a:t>        y = b;</a:t>
            </a:r>
            <a:br>
              <a:rPr b="1" i="0" lang="en" sz="1800" u="none" cap="none" strike="noStrike">
                <a:solidFill>
                  <a:srgbClr val="000000"/>
                </a:solidFill>
                <a:latin typeface="Courier New"/>
                <a:ea typeface="Courier New"/>
                <a:cs typeface="Courier New"/>
                <a:sym typeface="Courier New"/>
              </a:rPr>
            </a:br>
            <a:r>
              <a:rPr b="1" i="0" lang="en" sz="1800" u="none" cap="none" strike="noStrike">
                <a:solidFill>
                  <a:srgbClr val="000000"/>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a:t>
            </a:r>
            <a:endParaRPr/>
          </a:p>
        </p:txBody>
      </p:sp>
      <p:sp>
        <p:nvSpPr>
          <p:cNvPr id="124" name="Google Shape;124;p22"/>
          <p:cNvSpPr txBox="1"/>
          <p:nvPr/>
        </p:nvSpPr>
        <p:spPr>
          <a:xfrm>
            <a:off x="620630" y="4366612"/>
            <a:ext cx="7942456" cy="442055"/>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ourier New"/>
              <a:buNone/>
            </a:pPr>
            <a:r>
              <a:rPr b="0" i="0" lang="en" sz="1800" u="none" cap="none" strike="noStrike">
                <a:solidFill>
                  <a:srgbClr val="000000"/>
                </a:solidFill>
                <a:latin typeface="Courier New"/>
                <a:ea typeface="Courier New"/>
                <a:cs typeface="Courier New"/>
                <a:sym typeface="Courier New"/>
              </a:rPr>
              <a:t>Point firstDot = new </a:t>
            </a:r>
            <a:r>
              <a:rPr b="1" i="0" lang="en" sz="1800" u="none" cap="none" strike="noStrike">
                <a:solidFill>
                  <a:srgbClr val="000000"/>
                </a:solidFill>
                <a:latin typeface="Courier New"/>
                <a:ea typeface="Courier New"/>
                <a:cs typeface="Courier New"/>
                <a:sym typeface="Courier New"/>
              </a:rPr>
              <a:t>Point(10, 20)</a:t>
            </a:r>
            <a:r>
              <a:rPr b="0" i="0" lang="en" sz="1800" u="none" cap="none" strike="noStrike">
                <a:solidFill>
                  <a:srgbClr val="000000"/>
                </a:solidFill>
                <a:latin typeface="Courier New"/>
                <a:ea typeface="Courier New"/>
                <a:cs typeface="Courier New"/>
                <a:sym typeface="Courier New"/>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Classes: Constructors Example</a:t>
            </a:r>
            <a:endParaRPr/>
          </a:p>
        </p:txBody>
      </p:sp>
      <p:sp>
        <p:nvSpPr>
          <p:cNvPr id="130" name="Google Shape;130;p23"/>
          <p:cNvSpPr txBox="1"/>
          <p:nvPr/>
        </p:nvSpPr>
        <p:spPr>
          <a:xfrm>
            <a:off x="620629" y="1249829"/>
            <a:ext cx="7942457" cy="2483075"/>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FF"/>
              </a:buClr>
              <a:buSzPts val="1800"/>
              <a:buFont typeface="Courier New"/>
              <a:buNone/>
            </a:pPr>
            <a:r>
              <a:rPr b="0" i="0" lang="en" sz="1800" u="none" cap="none" strike="noStrike">
                <a:solidFill>
                  <a:srgbClr val="0000FF"/>
                </a:solidFill>
                <a:latin typeface="Courier New"/>
                <a:ea typeface="Courier New"/>
                <a:cs typeface="Courier New"/>
                <a:sym typeface="Courier New"/>
              </a:rPr>
              <a:t>public class</a:t>
            </a:r>
            <a:r>
              <a:rPr b="0" i="0" lang="en" sz="1800" u="none" cap="none" strike="noStrike">
                <a:solidFill>
                  <a:srgbClr val="000000"/>
                </a:solidFill>
                <a:latin typeface="Courier New"/>
                <a:ea typeface="Courier New"/>
                <a:cs typeface="Courier New"/>
                <a:sym typeface="Courier New"/>
              </a:rPr>
              <a:t> Point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private int x = 0;</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r>
              <a:rPr b="0" i="0" lang="en" sz="1800" u="none" cap="none" strike="noStrike">
                <a:solidFill>
                  <a:schemeClr val="dk1"/>
                </a:solidFill>
                <a:latin typeface="Courier New"/>
                <a:ea typeface="Courier New"/>
                <a:cs typeface="Courier New"/>
                <a:sym typeface="Courier New"/>
              </a:rPr>
              <a:t>private </a:t>
            </a:r>
            <a:r>
              <a:rPr b="0" i="0" lang="en" sz="1800" u="none" cap="none" strike="noStrike">
                <a:solidFill>
                  <a:srgbClr val="000000"/>
                </a:solidFill>
                <a:latin typeface="Courier New"/>
                <a:ea typeface="Courier New"/>
                <a:cs typeface="Courier New"/>
                <a:sym typeface="Courier New"/>
              </a:rPr>
              <a:t>int y = 0;</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r>
              <a:rPr b="0" i="0" lang="en" sz="1800" u="none" cap="none" strike="noStrike">
                <a:solidFill>
                  <a:srgbClr val="38761D"/>
                </a:solidFill>
                <a:latin typeface="Courier New"/>
                <a:ea typeface="Courier New"/>
                <a:cs typeface="Courier New"/>
                <a:sym typeface="Courier New"/>
              </a:rPr>
              <a:t>// custom constructor</a:t>
            </a:r>
            <a:endParaRPr b="0" i="0" sz="18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1" i="0" lang="en" sz="1800" u="none" cap="none" strike="noStrike">
                <a:solidFill>
                  <a:srgbClr val="000000"/>
                </a:solidFill>
                <a:latin typeface="Courier New"/>
                <a:ea typeface="Courier New"/>
                <a:cs typeface="Courier New"/>
                <a:sym typeface="Courier New"/>
              </a:rPr>
              <a:t>    public Point() {}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r>
              <a:rPr b="1" i="0" lang="en" sz="1800" u="none" cap="none" strike="noStrike">
                <a:solidFill>
                  <a:srgbClr val="000000"/>
                </a:solidFill>
                <a:latin typeface="Courier New"/>
                <a:ea typeface="Courier New"/>
                <a:cs typeface="Courier New"/>
                <a:sym typeface="Courier New"/>
              </a:rPr>
              <a:t>public Point(int a, int b) {</a:t>
            </a:r>
            <a:br>
              <a:rPr b="1" i="0" lang="en" sz="1800" u="none" cap="none" strike="noStrike">
                <a:solidFill>
                  <a:srgbClr val="000000"/>
                </a:solidFill>
                <a:latin typeface="Courier New"/>
                <a:ea typeface="Courier New"/>
                <a:cs typeface="Courier New"/>
                <a:sym typeface="Courier New"/>
              </a:rPr>
            </a:br>
            <a:r>
              <a:rPr b="1" i="0" lang="en" sz="1800" u="none" cap="none" strike="noStrike">
                <a:solidFill>
                  <a:srgbClr val="000000"/>
                </a:solidFill>
                <a:latin typeface="Courier New"/>
                <a:ea typeface="Courier New"/>
                <a:cs typeface="Courier New"/>
                <a:sym typeface="Courier New"/>
              </a:rPr>
              <a:t>        </a:t>
            </a:r>
            <a:r>
              <a:rPr b="0" i="0" lang="en" sz="1800" u="none" cap="none" strike="noStrike">
                <a:solidFill>
                  <a:schemeClr val="dk1"/>
                </a:solidFill>
                <a:latin typeface="Courier New"/>
                <a:ea typeface="Courier New"/>
                <a:cs typeface="Courier New"/>
                <a:sym typeface="Courier New"/>
              </a:rPr>
              <a:t>this();</a:t>
            </a:r>
            <a:br>
              <a:rPr b="1" i="0" lang="en" sz="1800" u="none" cap="none" strike="noStrike">
                <a:solidFill>
                  <a:srgbClr val="000000"/>
                </a:solidFill>
                <a:latin typeface="Courier New"/>
                <a:ea typeface="Courier New"/>
                <a:cs typeface="Courier New"/>
                <a:sym typeface="Courier New"/>
              </a:rPr>
            </a:br>
            <a:r>
              <a:rPr b="1" i="0" lang="en" sz="1800" u="none" cap="none" strike="noStrike">
                <a:solidFill>
                  <a:srgbClr val="000000"/>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a:t>
            </a:r>
            <a:endParaRPr/>
          </a:p>
        </p:txBody>
      </p:sp>
      <p:sp>
        <p:nvSpPr>
          <p:cNvPr id="131" name="Google Shape;131;p23"/>
          <p:cNvSpPr txBox="1"/>
          <p:nvPr/>
        </p:nvSpPr>
        <p:spPr>
          <a:xfrm>
            <a:off x="620630" y="4206240"/>
            <a:ext cx="7942456" cy="677732"/>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ourier New"/>
              <a:buNone/>
            </a:pPr>
            <a:r>
              <a:rPr b="0" i="0" lang="en" sz="1800" u="none" cap="none" strike="noStrike">
                <a:solidFill>
                  <a:srgbClr val="000000"/>
                </a:solidFill>
                <a:latin typeface="Courier New"/>
                <a:ea typeface="Courier New"/>
                <a:cs typeface="Courier New"/>
                <a:sym typeface="Courier New"/>
              </a:rPr>
              <a:t>Point origin = new </a:t>
            </a:r>
            <a:r>
              <a:rPr b="1" i="0" lang="en" sz="1800" u="none" cap="none" strike="noStrike">
                <a:solidFill>
                  <a:srgbClr val="000000"/>
                </a:solidFill>
                <a:latin typeface="Courier New"/>
                <a:ea typeface="Courier New"/>
                <a:cs typeface="Courier New"/>
                <a:sym typeface="Courier New"/>
              </a:rPr>
              <a:t>Point()</a:t>
            </a:r>
            <a:r>
              <a:rPr b="0" i="0" lang="en"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 sz="1800" u="none" cap="none" strike="noStrike">
                <a:solidFill>
                  <a:srgbClr val="000000"/>
                </a:solidFill>
                <a:latin typeface="Courier New"/>
                <a:ea typeface="Courier New"/>
                <a:cs typeface="Courier New"/>
                <a:sym typeface="Courier New"/>
              </a:rPr>
              <a:t>Point firstDot = new </a:t>
            </a:r>
            <a:r>
              <a:rPr b="1" i="0" lang="en" sz="1800" u="none" cap="none" strike="noStrike">
                <a:solidFill>
                  <a:srgbClr val="000000"/>
                </a:solidFill>
                <a:latin typeface="Courier New"/>
                <a:ea typeface="Courier New"/>
                <a:cs typeface="Courier New"/>
                <a:sym typeface="Courier New"/>
              </a:rPr>
              <a:t>Point(10, 20)</a:t>
            </a:r>
            <a:r>
              <a:rPr b="0" i="0" lang="en" sz="1800" u="none" cap="none" strike="noStrike">
                <a:solidFill>
                  <a:srgbClr val="000000"/>
                </a:solidFill>
                <a:latin typeface="Courier New"/>
                <a:ea typeface="Courier New"/>
                <a:cs typeface="Courier New"/>
                <a:sym typeface="Courier New"/>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Checkpoint</a:t>
            </a:r>
            <a:endParaRPr/>
          </a:p>
        </p:txBody>
      </p:sp>
      <p:sp>
        <p:nvSpPr>
          <p:cNvPr id="137" name="Google Shape;137;p24"/>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Font typeface="Arial"/>
              <a:buNone/>
            </a:pPr>
            <a:r>
              <a:rPr lang="en"/>
              <a:t>Class is a blueprint of an object</a:t>
            </a:r>
            <a:endParaRPr/>
          </a:p>
          <a:p>
            <a:pPr indent="-228600" lvl="0" marL="457200" rtl="0" algn="l">
              <a:lnSpc>
                <a:spcPct val="115000"/>
              </a:lnSpc>
              <a:spcBef>
                <a:spcPts val="1600"/>
              </a:spcBef>
              <a:spcAft>
                <a:spcPts val="0"/>
              </a:spcAft>
              <a:buSzPts val="1800"/>
              <a:buFont typeface="Arial"/>
              <a:buNone/>
            </a:pPr>
            <a:r>
              <a:rPr lang="en"/>
              <a:t>If not otherwise specified, class has a default no-arguments constructor</a:t>
            </a:r>
            <a:endParaRPr/>
          </a:p>
          <a:p>
            <a:pPr indent="-228600" lvl="0" marL="457200" rtl="0" algn="l">
              <a:lnSpc>
                <a:spcPct val="115000"/>
              </a:lnSpc>
              <a:spcBef>
                <a:spcPts val="1600"/>
              </a:spcBef>
              <a:spcAft>
                <a:spcPts val="0"/>
              </a:spcAft>
              <a:buSzPts val="1800"/>
              <a:buFont typeface="Arial"/>
              <a:buNone/>
            </a:pPr>
            <a:r>
              <a:rPr lang="en"/>
              <a:t>You can refer to the constructor of the class with </a:t>
            </a:r>
            <a:r>
              <a:rPr b="1" lang="en"/>
              <a:t>this() </a:t>
            </a:r>
            <a:r>
              <a:rPr lang="en"/>
              <a:t>keyword</a:t>
            </a:r>
            <a:endParaRPr/>
          </a:p>
          <a:p>
            <a:pPr indent="-228600" lvl="0" marL="457200" rtl="0" algn="l">
              <a:lnSpc>
                <a:spcPct val="115000"/>
              </a:lnSpc>
              <a:spcBef>
                <a:spcPts val="1600"/>
              </a:spcBef>
              <a:spcAft>
                <a:spcPts val="0"/>
              </a:spcAft>
              <a:buSzPts val="1800"/>
              <a:buFont typeface="Arial"/>
              <a:buNone/>
            </a:pPr>
            <a:r>
              <a:rPr lang="en"/>
              <a:t>You can refer to the constructor of the superclass with </a:t>
            </a:r>
            <a:r>
              <a:rPr b="1" lang="en"/>
              <a:t>super() </a:t>
            </a:r>
            <a:r>
              <a:rPr lang="en"/>
              <a:t>keyword</a:t>
            </a:r>
            <a:endParaRPr/>
          </a:p>
          <a:p>
            <a:pPr indent="-228600" lvl="0" marL="457200" rtl="0" algn="l">
              <a:lnSpc>
                <a:spcPct val="115000"/>
              </a:lnSpc>
              <a:spcBef>
                <a:spcPts val="1600"/>
              </a:spcBef>
              <a:spcAft>
                <a:spcPts val="0"/>
              </a:spcAft>
              <a:buSzPts val="1800"/>
              <a:buFont typeface="Arial"/>
              <a:buNone/>
            </a:pPr>
            <a:r>
              <a:rPr lang="en"/>
              <a:t>Object is an instance of a class</a:t>
            </a:r>
            <a:endParaRPr/>
          </a:p>
          <a:p>
            <a:pPr indent="-228600" lvl="0" marL="457200" rtl="0" algn="l">
              <a:lnSpc>
                <a:spcPct val="115000"/>
              </a:lnSpc>
              <a:spcBef>
                <a:spcPts val="1600"/>
              </a:spcBef>
              <a:spcAft>
                <a:spcPts val="0"/>
              </a:spcAft>
              <a:buSzPts val="1800"/>
              <a:buFont typeface="Arial"/>
              <a:buNone/>
            </a:pPr>
            <a:r>
              <a:rPr lang="en"/>
              <a:t>Object is instantiated with </a:t>
            </a:r>
            <a:r>
              <a:rPr b="1" lang="en"/>
              <a:t>new </a:t>
            </a:r>
            <a:r>
              <a:rPr lang="en"/>
              <a:t>keyword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1" name="Shape 141"/>
        <p:cNvGrpSpPr/>
        <p:nvPr/>
      </p:nvGrpSpPr>
      <p:grpSpPr>
        <a:xfrm>
          <a:off x="0" y="0"/>
          <a:ext cx="0" cy="0"/>
          <a:chOff x="0" y="0"/>
          <a:chExt cx="0" cy="0"/>
        </a:xfrm>
      </p:grpSpPr>
      <p:sp>
        <p:nvSpPr>
          <p:cNvPr id="142" name="Google Shape;142;p25"/>
          <p:cNvSpPr txBox="1"/>
          <p:nvPr>
            <p:ph idx="1" type="body"/>
          </p:nvPr>
        </p:nvSpPr>
        <p:spPr>
          <a:xfrm>
            <a:off x="311700" y="1152475"/>
            <a:ext cx="8520599" cy="3416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Font typeface="Arial"/>
              <a:buNone/>
            </a:pPr>
            <a:r>
              <a:rPr b="1" lang="en" sz="4800">
                <a:solidFill>
                  <a:schemeClr val="dk1"/>
                </a:solidFill>
              </a:rPr>
              <a:t>Modifiers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Modifiers: Access modifiers</a:t>
            </a:r>
            <a:endParaRPr/>
          </a:p>
        </p:txBody>
      </p:sp>
      <p:graphicFrame>
        <p:nvGraphicFramePr>
          <p:cNvPr id="148" name="Google Shape;148;p26"/>
          <p:cNvGraphicFramePr/>
          <p:nvPr/>
        </p:nvGraphicFramePr>
        <p:xfrm>
          <a:off x="962475" y="1658725"/>
          <a:ext cx="3000000" cy="3000000"/>
        </p:xfrm>
        <a:graphic>
          <a:graphicData uri="http://schemas.openxmlformats.org/drawingml/2006/table">
            <a:tbl>
              <a:tblPr>
                <a:noFill/>
                <a:tableStyleId>{FDD0EC21-E9BD-49E6-8402-6C5730A3E165}</a:tableStyleId>
              </a:tblPr>
              <a:tblGrid>
                <a:gridCol w="1427600"/>
                <a:gridCol w="1262425"/>
                <a:gridCol w="1592800"/>
                <a:gridCol w="1652850"/>
                <a:gridCol w="1202350"/>
              </a:tblGrid>
              <a:tr h="414375">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Modifier</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Class</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Package</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Subclass</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World</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414375">
                <a:tc>
                  <a:txBody>
                    <a:bodyPr/>
                    <a:lstStyle/>
                    <a:p>
                      <a:pPr indent="0" lvl="0" marL="0" marR="0" rtl="0" algn="ctr">
                        <a:lnSpc>
                          <a:spcPct val="100000"/>
                        </a:lnSpc>
                        <a:spcBef>
                          <a:spcPts val="0"/>
                        </a:spcBef>
                        <a:spcAft>
                          <a:spcPts val="0"/>
                        </a:spcAft>
                        <a:buClr>
                          <a:srgbClr val="000000"/>
                        </a:buClr>
                        <a:buSzPts val="1000"/>
                        <a:buFont typeface="Courier New"/>
                        <a:buNone/>
                      </a:pPr>
                      <a:r>
                        <a:rPr lang="en" sz="1000" u="none" cap="none" strike="noStrike">
                          <a:latin typeface="Courier New"/>
                          <a:ea typeface="Courier New"/>
                          <a:cs typeface="Courier New"/>
                          <a:sym typeface="Courier New"/>
                        </a:rPr>
                        <a:t>public</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r>
              <a:tr h="506950">
                <a:tc>
                  <a:txBody>
                    <a:bodyPr/>
                    <a:lstStyle/>
                    <a:p>
                      <a:pPr indent="0" lvl="0" marL="0" marR="0" rtl="0" algn="ctr">
                        <a:lnSpc>
                          <a:spcPct val="100000"/>
                        </a:lnSpc>
                        <a:spcBef>
                          <a:spcPts val="0"/>
                        </a:spcBef>
                        <a:spcAft>
                          <a:spcPts val="0"/>
                        </a:spcAft>
                        <a:buClr>
                          <a:srgbClr val="000000"/>
                        </a:buClr>
                        <a:buSzPts val="1000"/>
                        <a:buFont typeface="Courier New"/>
                        <a:buNone/>
                      </a:pPr>
                      <a:r>
                        <a:rPr lang="en" sz="1000" u="none" cap="none" strike="noStrike">
                          <a:latin typeface="Courier New"/>
                          <a:ea typeface="Courier New"/>
                          <a:cs typeface="Courier New"/>
                          <a:sym typeface="Courier New"/>
                        </a:rPr>
                        <a:t>protected</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N</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FC5E8"/>
                    </a:solidFill>
                  </a:tcPr>
                </a:tc>
              </a:tr>
              <a:tr h="506950">
                <a:tc>
                  <a:txBody>
                    <a:bodyPr/>
                    <a:lstStyle/>
                    <a:p>
                      <a:pPr indent="0" lvl="0" marL="0" marR="0" rtl="0" algn="ctr">
                        <a:lnSpc>
                          <a:spcPct val="100000"/>
                        </a:lnSpc>
                        <a:spcBef>
                          <a:spcPts val="0"/>
                        </a:spcBef>
                        <a:spcAft>
                          <a:spcPts val="0"/>
                        </a:spcAft>
                        <a:buClr>
                          <a:srgbClr val="000000"/>
                        </a:buClr>
                        <a:buSzPts val="1000"/>
                        <a:buFont typeface="Arial"/>
                        <a:buNone/>
                      </a:pPr>
                      <a:r>
                        <a:rPr i="1" lang="en" sz="1000" u="none" cap="none" strike="noStrike"/>
                        <a:t>(no modifier)</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N</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FC5E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N</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FC5E8"/>
                    </a:solidFill>
                  </a:tcPr>
                </a:tc>
              </a:tr>
              <a:tr h="414375">
                <a:tc>
                  <a:txBody>
                    <a:bodyPr/>
                    <a:lstStyle/>
                    <a:p>
                      <a:pPr indent="0" lvl="0" marL="0" marR="0" rtl="0" algn="ctr">
                        <a:lnSpc>
                          <a:spcPct val="100000"/>
                        </a:lnSpc>
                        <a:spcBef>
                          <a:spcPts val="0"/>
                        </a:spcBef>
                        <a:spcAft>
                          <a:spcPts val="0"/>
                        </a:spcAft>
                        <a:buClr>
                          <a:srgbClr val="000000"/>
                        </a:buClr>
                        <a:buSzPts val="1000"/>
                        <a:buFont typeface="Courier New"/>
                        <a:buNone/>
                      </a:pPr>
                      <a:r>
                        <a:rPr lang="en" sz="1000" u="none" cap="none" strike="noStrike">
                          <a:latin typeface="Courier New"/>
                          <a:ea typeface="Courier New"/>
                          <a:cs typeface="Courier New"/>
                          <a:sym typeface="Courier New"/>
                        </a:rPr>
                        <a:t>private</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N</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FC5E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N</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FC5E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N</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FC5E8"/>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Modifiers: Access modifiers</a:t>
            </a:r>
            <a:endParaRPr/>
          </a:p>
        </p:txBody>
      </p:sp>
      <p:graphicFrame>
        <p:nvGraphicFramePr>
          <p:cNvPr id="154" name="Google Shape;154;p27"/>
          <p:cNvGraphicFramePr/>
          <p:nvPr/>
        </p:nvGraphicFramePr>
        <p:xfrm>
          <a:off x="962475" y="1658725"/>
          <a:ext cx="3000000" cy="3000000"/>
        </p:xfrm>
        <a:graphic>
          <a:graphicData uri="http://schemas.openxmlformats.org/drawingml/2006/table">
            <a:tbl>
              <a:tblPr>
                <a:noFill/>
                <a:tableStyleId>{FDD0EC21-E9BD-49E6-8402-6C5730A3E165}</a:tableStyleId>
              </a:tblPr>
              <a:tblGrid>
                <a:gridCol w="1427600"/>
                <a:gridCol w="1262425"/>
                <a:gridCol w="1592800"/>
                <a:gridCol w="1652850"/>
                <a:gridCol w="1202350"/>
              </a:tblGrid>
              <a:tr h="414375">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Modifier</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Class</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Package</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Subclass</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World</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414375">
                <a:tc>
                  <a:txBody>
                    <a:bodyPr/>
                    <a:lstStyle/>
                    <a:p>
                      <a:pPr indent="0" lvl="0" marL="0" marR="0" rtl="0" algn="ctr">
                        <a:lnSpc>
                          <a:spcPct val="100000"/>
                        </a:lnSpc>
                        <a:spcBef>
                          <a:spcPts val="0"/>
                        </a:spcBef>
                        <a:spcAft>
                          <a:spcPts val="0"/>
                        </a:spcAft>
                        <a:buClr>
                          <a:srgbClr val="000000"/>
                        </a:buClr>
                        <a:buSzPts val="1000"/>
                        <a:buFont typeface="Courier New"/>
                        <a:buNone/>
                      </a:pPr>
                      <a:r>
                        <a:rPr lang="en" sz="1000" u="none" cap="none" strike="noStrike">
                          <a:latin typeface="Courier New"/>
                          <a:ea typeface="Courier New"/>
                          <a:cs typeface="Courier New"/>
                          <a:sym typeface="Courier New"/>
                        </a:rPr>
                        <a:t>public</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r>
              <a:tr h="506950">
                <a:tc>
                  <a:txBody>
                    <a:bodyPr/>
                    <a:lstStyle/>
                    <a:p>
                      <a:pPr indent="0" lvl="0" marL="0" marR="0" rtl="0" algn="ctr">
                        <a:lnSpc>
                          <a:spcPct val="100000"/>
                        </a:lnSpc>
                        <a:spcBef>
                          <a:spcPts val="0"/>
                        </a:spcBef>
                        <a:spcAft>
                          <a:spcPts val="0"/>
                        </a:spcAft>
                        <a:buClr>
                          <a:srgbClr val="000000"/>
                        </a:buClr>
                        <a:buSzPts val="1000"/>
                        <a:buFont typeface="Courier New"/>
                        <a:buNone/>
                      </a:pPr>
                      <a:r>
                        <a:rPr lang="en" sz="1000" u="none" cap="none" strike="noStrike">
                          <a:latin typeface="Courier New"/>
                          <a:ea typeface="Courier New"/>
                          <a:cs typeface="Courier New"/>
                          <a:sym typeface="Courier New"/>
                        </a:rPr>
                        <a:t>protected</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N</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FC5E8"/>
                    </a:solidFill>
                  </a:tcPr>
                </a:tc>
              </a:tr>
              <a:tr h="506950">
                <a:tc>
                  <a:txBody>
                    <a:bodyPr/>
                    <a:lstStyle/>
                    <a:p>
                      <a:pPr indent="0" lvl="0" marL="0" marR="0" rtl="0" algn="ctr">
                        <a:lnSpc>
                          <a:spcPct val="100000"/>
                        </a:lnSpc>
                        <a:spcBef>
                          <a:spcPts val="0"/>
                        </a:spcBef>
                        <a:spcAft>
                          <a:spcPts val="0"/>
                        </a:spcAft>
                        <a:buClr>
                          <a:srgbClr val="000000"/>
                        </a:buClr>
                        <a:buSzPts val="1000"/>
                        <a:buFont typeface="Arial"/>
                        <a:buNone/>
                      </a:pPr>
                      <a:r>
                        <a:rPr i="1" lang="en" sz="1000" u="none" cap="none" strike="noStrike"/>
                        <a:t>(no modifier)</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57150">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N</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FC5E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N</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FC5E8"/>
                    </a:solidFill>
                  </a:tcPr>
                </a:tc>
              </a:tr>
              <a:tr h="414375">
                <a:tc>
                  <a:txBody>
                    <a:bodyPr/>
                    <a:lstStyle/>
                    <a:p>
                      <a:pPr indent="0" lvl="0" marL="0" marR="0" rtl="0" algn="ctr">
                        <a:lnSpc>
                          <a:spcPct val="100000"/>
                        </a:lnSpc>
                        <a:spcBef>
                          <a:spcPts val="0"/>
                        </a:spcBef>
                        <a:spcAft>
                          <a:spcPts val="0"/>
                        </a:spcAft>
                        <a:buClr>
                          <a:srgbClr val="000000"/>
                        </a:buClr>
                        <a:buSzPts val="1000"/>
                        <a:buFont typeface="Courier New"/>
                        <a:buNone/>
                      </a:pPr>
                      <a:r>
                        <a:rPr lang="en" sz="1000" u="none" cap="none" strike="noStrike">
                          <a:latin typeface="Courier New"/>
                          <a:ea typeface="Courier New"/>
                          <a:cs typeface="Courier New"/>
                          <a:sym typeface="Courier New"/>
                        </a:rPr>
                        <a:t>private</a:t>
                      </a:r>
                      <a:endParaRPr/>
                    </a:p>
                  </a:txBody>
                  <a:tcPr marT="91425" marB="91425" marR="91425" marL="91425" anchor="ctr">
                    <a:lnL cap="flat" cmpd="sng" w="57150">
                      <a:solidFill>
                        <a:srgbClr val="FF0000"/>
                      </a:solidFill>
                      <a:prstDash val="solid"/>
                      <a:round/>
                      <a:headEnd len="sm" w="sm" type="none"/>
                      <a:tailEnd len="sm" w="sm" type="none"/>
                    </a:lnL>
                    <a:lnR cap="flat" cmpd="sng" w="57150">
                      <a:solidFill>
                        <a:srgbClr val="FF0000"/>
                      </a:solidFill>
                      <a:prstDash val="solid"/>
                      <a:round/>
                      <a:headEnd len="sm" w="sm" type="none"/>
                      <a:tailEnd len="sm" w="sm" type="none"/>
                    </a:lnR>
                    <a:lnT cap="flat" cmpd="sng" w="57150">
                      <a:solidFill>
                        <a:srgbClr val="FF0000"/>
                      </a:solidFill>
                      <a:prstDash val="solid"/>
                      <a:round/>
                      <a:headEnd len="sm" w="sm" type="none"/>
                      <a:tailEnd len="sm" w="sm" type="none"/>
                    </a:lnT>
                    <a:lnB cap="flat" cmpd="sng" w="57150">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Y</a:t>
                      </a:r>
                      <a:endParaRPr/>
                    </a:p>
                  </a:txBody>
                  <a:tcPr marT="91425" marB="91425" marR="91425" marL="91425" anchor="ctr">
                    <a:lnL cap="flat" cmpd="sng" w="57150">
                      <a:solidFill>
                        <a:srgbClr val="FF0000"/>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N</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FC5E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N</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FC5E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N</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FC5E8"/>
                    </a:solidFill>
                  </a:tcPr>
                </a:tc>
              </a:tr>
            </a:tbl>
          </a:graphicData>
        </a:graphic>
      </p:graphicFrame>
      <p:sp>
        <p:nvSpPr>
          <p:cNvPr id="155" name="Google Shape;155;p27"/>
          <p:cNvSpPr txBox="1"/>
          <p:nvPr>
            <p:ph idx="1" type="body"/>
          </p:nvPr>
        </p:nvSpPr>
        <p:spPr>
          <a:xfrm>
            <a:off x="962475" y="4230238"/>
            <a:ext cx="7138034" cy="653092"/>
          </a:xfrm>
          <a:prstGeom prst="rect">
            <a:avLst/>
          </a:prstGeom>
          <a:noFill/>
          <a:ln>
            <a:noFill/>
          </a:ln>
        </p:spPr>
        <p:txBody>
          <a:bodyPr anchorCtr="0" anchor="t" bIns="91425" lIns="91425" spcFirstLastPara="1" rIns="91425" wrap="square" tIns="91425">
            <a:noAutofit/>
          </a:bodyPr>
          <a:lstStyle/>
          <a:p>
            <a:pPr indent="-228600" lvl="0" marL="457200" rtl="0" algn="ctr">
              <a:lnSpc>
                <a:spcPct val="115000"/>
              </a:lnSpc>
              <a:spcBef>
                <a:spcPts val="0"/>
              </a:spcBef>
              <a:spcAft>
                <a:spcPts val="0"/>
              </a:spcAft>
              <a:buSzPts val="1800"/>
              <a:buFont typeface="Courier New"/>
              <a:buNone/>
            </a:pPr>
            <a:r>
              <a:rPr b="1" lang="en">
                <a:latin typeface="Courier New"/>
                <a:ea typeface="Courier New"/>
                <a:cs typeface="Courier New"/>
                <a:sym typeface="Courier New"/>
              </a:rPr>
              <a:t>Prefer private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Modifiers: Access modifiers</a:t>
            </a:r>
            <a:endParaRPr/>
          </a:p>
        </p:txBody>
      </p:sp>
      <p:sp>
        <p:nvSpPr>
          <p:cNvPr id="161" name="Google Shape;161;p28"/>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Font typeface="Arial"/>
              <a:buNone/>
            </a:pPr>
            <a:r>
              <a:rPr lang="en"/>
              <a:t>Avoid possible errors</a:t>
            </a:r>
            <a:endParaRPr/>
          </a:p>
          <a:p>
            <a:pPr indent="-228600" lvl="1" marL="914400" rtl="0" algn="l">
              <a:lnSpc>
                <a:spcPct val="115000"/>
              </a:lnSpc>
              <a:spcBef>
                <a:spcPts val="1600"/>
              </a:spcBef>
              <a:spcAft>
                <a:spcPts val="0"/>
              </a:spcAft>
              <a:buSzPts val="1400"/>
              <a:buFont typeface="Arial"/>
              <a:buNone/>
            </a:pPr>
            <a:r>
              <a:rPr b="1" lang="en"/>
              <a:t>Use </a:t>
            </a:r>
            <a:r>
              <a:rPr b="1" lang="en">
                <a:latin typeface="Courier New"/>
                <a:ea typeface="Courier New"/>
                <a:cs typeface="Courier New"/>
                <a:sym typeface="Courier New"/>
              </a:rPr>
              <a:t>private</a:t>
            </a:r>
            <a:r>
              <a:rPr lang="en">
                <a:latin typeface="Courier New"/>
                <a:ea typeface="Courier New"/>
                <a:cs typeface="Courier New"/>
                <a:sym typeface="Courier New"/>
              </a:rPr>
              <a:t>, </a:t>
            </a:r>
            <a:r>
              <a:rPr lang="en" u="sng"/>
              <a:t>unless </a:t>
            </a:r>
            <a:r>
              <a:rPr lang="en"/>
              <a:t>you have a </a:t>
            </a:r>
            <a:r>
              <a:rPr lang="en" u="sng"/>
              <a:t>good reason not to</a:t>
            </a:r>
            <a:endParaRPr/>
          </a:p>
          <a:p>
            <a:pPr indent="-228600" lvl="1" marL="914400" rtl="0" algn="l">
              <a:lnSpc>
                <a:spcPct val="115000"/>
              </a:lnSpc>
              <a:spcBef>
                <a:spcPts val="1600"/>
              </a:spcBef>
              <a:spcAft>
                <a:spcPts val="0"/>
              </a:spcAft>
              <a:buSzPts val="1400"/>
              <a:buFont typeface="Arial"/>
              <a:buNone/>
            </a:pPr>
            <a:r>
              <a:rPr lang="en"/>
              <a:t>Avoid </a:t>
            </a:r>
            <a:r>
              <a:rPr lang="en">
                <a:latin typeface="Courier New"/>
                <a:ea typeface="Courier New"/>
                <a:cs typeface="Courier New"/>
                <a:sym typeface="Courier New"/>
              </a:rPr>
              <a:t>public </a:t>
            </a:r>
            <a:r>
              <a:rPr lang="en"/>
              <a:t>fields except for constants</a:t>
            </a:r>
            <a:endParaRPr/>
          </a:p>
          <a:p>
            <a:pPr indent="-228600" lvl="2" marL="1371600" rtl="0" algn="l">
              <a:lnSpc>
                <a:spcPct val="115000"/>
              </a:lnSpc>
              <a:spcBef>
                <a:spcPts val="1600"/>
              </a:spcBef>
              <a:spcAft>
                <a:spcPts val="0"/>
              </a:spcAft>
              <a:buSzPts val="1400"/>
              <a:buFont typeface="Courier New"/>
              <a:buNone/>
            </a:pPr>
            <a:r>
              <a:rPr lang="en">
                <a:latin typeface="Courier New"/>
                <a:ea typeface="Courier New"/>
                <a:cs typeface="Courier New"/>
                <a:sym typeface="Courier New"/>
              </a:rPr>
              <a:t>public </a:t>
            </a:r>
            <a:r>
              <a:rPr lang="en"/>
              <a:t>tend to link you to a particular implementation </a:t>
            </a:r>
            <a:endParaRPr/>
          </a:p>
          <a:p>
            <a:pPr indent="-228600" lvl="2" marL="1371600" rtl="0" algn="l">
              <a:lnSpc>
                <a:spcPct val="115000"/>
              </a:lnSpc>
              <a:spcBef>
                <a:spcPts val="1600"/>
              </a:spcBef>
              <a:spcAft>
                <a:spcPts val="0"/>
              </a:spcAft>
              <a:buSzPts val="1400"/>
              <a:buFont typeface="Arial"/>
              <a:buNone/>
            </a:pPr>
            <a:r>
              <a:rPr lang="en"/>
              <a:t>limits your flexibility in changing your code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Modifiers: Non-access modifiers</a:t>
            </a:r>
            <a:endParaRPr/>
          </a:p>
        </p:txBody>
      </p:sp>
      <p:sp>
        <p:nvSpPr>
          <p:cNvPr id="167" name="Google Shape;167;p29"/>
          <p:cNvSpPr txBox="1"/>
          <p:nvPr>
            <p:ph idx="1" type="body"/>
          </p:nvPr>
        </p:nvSpPr>
        <p:spPr>
          <a:xfrm>
            <a:off x="311700" y="1152475"/>
            <a:ext cx="4243971" cy="39126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0000FF"/>
              </a:buClr>
              <a:buSzPts val="1700"/>
              <a:buFont typeface="Courier New"/>
              <a:buNone/>
            </a:pPr>
            <a:r>
              <a:rPr b="1" lang="en" sz="1700">
                <a:solidFill>
                  <a:srgbClr val="0000FF"/>
                </a:solidFill>
                <a:latin typeface="Courier New"/>
                <a:ea typeface="Courier New"/>
                <a:cs typeface="Courier New"/>
                <a:sym typeface="Courier New"/>
              </a:rPr>
              <a:t>static</a:t>
            </a:r>
            <a:endParaRPr/>
          </a:p>
          <a:p>
            <a:pPr indent="-311150" lvl="1" marL="914400" rtl="0" algn="l">
              <a:lnSpc>
                <a:spcPct val="100000"/>
              </a:lnSpc>
              <a:spcBef>
                <a:spcPts val="600"/>
              </a:spcBef>
              <a:spcAft>
                <a:spcPts val="0"/>
              </a:spcAft>
              <a:buClr>
                <a:srgbClr val="0000FF"/>
              </a:buClr>
              <a:buSzPts val="1300"/>
              <a:buFont typeface="Arial"/>
              <a:buNone/>
            </a:pPr>
            <a:r>
              <a:t/>
            </a:r>
            <a:endParaRPr sz="1300">
              <a:solidFill>
                <a:srgbClr val="0000FF"/>
              </a:solidFill>
            </a:endParaRPr>
          </a:p>
          <a:p>
            <a:pPr indent="-311150" lvl="1" marL="914400" rtl="0" algn="l">
              <a:lnSpc>
                <a:spcPct val="100000"/>
              </a:lnSpc>
              <a:spcBef>
                <a:spcPts val="600"/>
              </a:spcBef>
              <a:spcAft>
                <a:spcPts val="0"/>
              </a:spcAft>
              <a:buClr>
                <a:srgbClr val="0000FF"/>
              </a:buClr>
              <a:buSzPts val="1800"/>
              <a:buFont typeface="Arial"/>
              <a:buNone/>
            </a:pPr>
            <a:r>
              <a:rPr lang="en" sz="1800">
                <a:solidFill>
                  <a:srgbClr val="0000FF"/>
                </a:solidFill>
              </a:rPr>
              <a:t>Belongs to a class</a:t>
            </a:r>
            <a:endParaRPr sz="1800">
              <a:solidFill>
                <a:srgbClr val="0000FF"/>
              </a:solidFill>
            </a:endParaRPr>
          </a:p>
          <a:p>
            <a:pPr indent="-311150" lvl="1" marL="914400" rtl="0" algn="l">
              <a:lnSpc>
                <a:spcPct val="100000"/>
              </a:lnSpc>
              <a:spcBef>
                <a:spcPts val="600"/>
              </a:spcBef>
              <a:spcAft>
                <a:spcPts val="0"/>
              </a:spcAft>
              <a:buClr>
                <a:srgbClr val="0000FF"/>
              </a:buClr>
              <a:buSzPts val="1300"/>
              <a:buFont typeface="Arial"/>
              <a:buNone/>
            </a:pPr>
            <a:r>
              <a:t/>
            </a:r>
            <a:endParaRPr sz="1300">
              <a:solidFill>
                <a:srgbClr val="0000FF"/>
              </a:solidFill>
            </a:endParaRPr>
          </a:p>
          <a:p>
            <a:pPr indent="-336550" lvl="0" marL="457200" rtl="0" algn="l">
              <a:lnSpc>
                <a:spcPct val="100000"/>
              </a:lnSpc>
              <a:spcBef>
                <a:spcPts val="600"/>
              </a:spcBef>
              <a:spcAft>
                <a:spcPts val="0"/>
              </a:spcAft>
              <a:buClr>
                <a:srgbClr val="FF0000"/>
              </a:buClr>
              <a:buSzPts val="1700"/>
              <a:buFont typeface="Courier New"/>
              <a:buNone/>
            </a:pPr>
            <a:r>
              <a:rPr b="1" lang="en" sz="1700">
                <a:solidFill>
                  <a:srgbClr val="FF0000"/>
                </a:solidFill>
                <a:latin typeface="Courier New"/>
                <a:ea typeface="Courier New"/>
                <a:cs typeface="Courier New"/>
                <a:sym typeface="Courier New"/>
              </a:rPr>
              <a:t>final</a:t>
            </a:r>
            <a:endParaRPr/>
          </a:p>
          <a:p>
            <a:pPr indent="-311150" lvl="1" marL="914400" rtl="0" algn="l">
              <a:lnSpc>
                <a:spcPct val="100000"/>
              </a:lnSpc>
              <a:spcBef>
                <a:spcPts val="600"/>
              </a:spcBef>
              <a:spcAft>
                <a:spcPts val="0"/>
              </a:spcAft>
              <a:buClr>
                <a:srgbClr val="FF0000"/>
              </a:buClr>
              <a:buSzPts val="1800"/>
              <a:buFont typeface="Arial"/>
              <a:buNone/>
            </a:pPr>
            <a:r>
              <a:t/>
            </a:r>
            <a:endParaRPr sz="1800">
              <a:solidFill>
                <a:srgbClr val="FF0000"/>
              </a:solidFill>
            </a:endParaRPr>
          </a:p>
          <a:p>
            <a:pPr indent="-311150" lvl="1" marL="914400" rtl="0" algn="l">
              <a:lnSpc>
                <a:spcPct val="100000"/>
              </a:lnSpc>
              <a:spcBef>
                <a:spcPts val="600"/>
              </a:spcBef>
              <a:spcAft>
                <a:spcPts val="0"/>
              </a:spcAft>
              <a:buClr>
                <a:srgbClr val="FF0000"/>
              </a:buClr>
              <a:buSzPts val="1800"/>
              <a:buFont typeface="Arial"/>
              <a:buNone/>
            </a:pPr>
            <a:r>
              <a:rPr lang="en" sz="1800">
                <a:solidFill>
                  <a:srgbClr val="FF0000"/>
                </a:solidFill>
              </a:rPr>
              <a:t>Can’t be modified once declared</a:t>
            </a:r>
            <a:endParaRPr sz="1800">
              <a:solidFill>
                <a:srgbClr val="FF0000"/>
              </a:solidFill>
            </a:endParaRPr>
          </a:p>
          <a:p>
            <a:pPr indent="-311150" lvl="1" marL="914400" rtl="0" algn="l">
              <a:lnSpc>
                <a:spcPct val="100000"/>
              </a:lnSpc>
              <a:spcBef>
                <a:spcPts val="600"/>
              </a:spcBef>
              <a:spcAft>
                <a:spcPts val="0"/>
              </a:spcAft>
              <a:buClr>
                <a:srgbClr val="FF0000"/>
              </a:buClr>
              <a:buSzPts val="1800"/>
              <a:buFont typeface="Arial"/>
              <a:buNone/>
            </a:pPr>
            <a:r>
              <a:t/>
            </a:r>
            <a:endParaRPr sz="1800">
              <a:solidFill>
                <a:srgbClr val="FF0000"/>
              </a:solidFill>
            </a:endParaRPr>
          </a:p>
          <a:p>
            <a:pPr indent="-336550" lvl="0" marL="457200" rtl="0" algn="l">
              <a:lnSpc>
                <a:spcPct val="100000"/>
              </a:lnSpc>
              <a:spcBef>
                <a:spcPts val="600"/>
              </a:spcBef>
              <a:spcAft>
                <a:spcPts val="0"/>
              </a:spcAft>
              <a:buClr>
                <a:srgbClr val="000000"/>
              </a:buClr>
              <a:buSzPts val="1700"/>
              <a:buFont typeface="Courier New"/>
              <a:buNone/>
            </a:pPr>
            <a:r>
              <a:rPr b="1" lang="en" sz="1700">
                <a:solidFill>
                  <a:srgbClr val="000000"/>
                </a:solidFill>
                <a:latin typeface="Courier New"/>
                <a:ea typeface="Courier New"/>
                <a:cs typeface="Courier New"/>
                <a:sym typeface="Courier New"/>
              </a:rPr>
              <a:t>abstract</a:t>
            </a:r>
            <a:endParaRPr/>
          </a:p>
          <a:p>
            <a:pPr indent="-311150" lvl="1" marL="914400" rtl="0" algn="l">
              <a:lnSpc>
                <a:spcPct val="100000"/>
              </a:lnSpc>
              <a:spcBef>
                <a:spcPts val="600"/>
              </a:spcBef>
              <a:spcAft>
                <a:spcPts val="0"/>
              </a:spcAft>
              <a:buClr>
                <a:srgbClr val="000000"/>
              </a:buClr>
              <a:buSzPts val="1800"/>
              <a:buFont typeface="Arial"/>
              <a:buNone/>
            </a:pPr>
            <a:r>
              <a:t/>
            </a:r>
            <a:endParaRPr sz="1800">
              <a:solidFill>
                <a:srgbClr val="000000"/>
              </a:solidFill>
            </a:endParaRPr>
          </a:p>
          <a:p>
            <a:pPr indent="-311150" lvl="1" marL="914400" rtl="0" algn="l">
              <a:lnSpc>
                <a:spcPct val="100000"/>
              </a:lnSpc>
              <a:spcBef>
                <a:spcPts val="600"/>
              </a:spcBef>
              <a:spcAft>
                <a:spcPts val="0"/>
              </a:spcAft>
              <a:buClr>
                <a:srgbClr val="000000"/>
              </a:buClr>
              <a:buSzPts val="1800"/>
              <a:buFont typeface="Arial"/>
              <a:buNone/>
            </a:pPr>
            <a:r>
              <a:rPr lang="en" sz="1800">
                <a:solidFill>
                  <a:srgbClr val="000000"/>
                </a:solidFill>
              </a:rPr>
              <a:t>Incomplete implementation</a:t>
            </a:r>
            <a:endParaRPr/>
          </a:p>
        </p:txBody>
      </p:sp>
      <p:sp>
        <p:nvSpPr>
          <p:cNvPr id="168" name="Google Shape;168;p29"/>
          <p:cNvSpPr txBox="1"/>
          <p:nvPr/>
        </p:nvSpPr>
        <p:spPr>
          <a:xfrm>
            <a:off x="4555671" y="1152475"/>
            <a:ext cx="4243971" cy="39126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666666"/>
              </a:buClr>
              <a:buSzPts val="1700"/>
              <a:buFont typeface="Courier New"/>
              <a:buNone/>
            </a:pPr>
            <a:r>
              <a:rPr b="1" i="0" lang="en" sz="1700" u="none" cap="none" strike="noStrike">
                <a:solidFill>
                  <a:srgbClr val="666666"/>
                </a:solidFill>
                <a:latin typeface="Courier New"/>
                <a:ea typeface="Courier New"/>
                <a:cs typeface="Courier New"/>
                <a:sym typeface="Courier New"/>
              </a:rPr>
              <a:t>synchronized</a:t>
            </a:r>
            <a:r>
              <a:rPr b="0" i="0" lang="en" sz="1700" u="none" cap="none" strike="noStrike">
                <a:solidFill>
                  <a:srgbClr val="666666"/>
                </a:solidFill>
                <a:latin typeface="Arial"/>
                <a:ea typeface="Arial"/>
                <a:cs typeface="Arial"/>
                <a:sym typeface="Arial"/>
              </a:rPr>
              <a:t> and </a:t>
            </a:r>
            <a:r>
              <a:rPr b="1" i="0" lang="en" sz="1700" u="none" cap="none" strike="noStrike">
                <a:solidFill>
                  <a:srgbClr val="666666"/>
                </a:solidFill>
                <a:latin typeface="Courier New"/>
                <a:ea typeface="Courier New"/>
                <a:cs typeface="Courier New"/>
                <a:sym typeface="Courier New"/>
              </a:rPr>
              <a:t>volatile</a:t>
            </a:r>
            <a:endParaRPr/>
          </a:p>
          <a:p>
            <a:pPr indent="-311150" lvl="1" marL="914400" marR="0" rtl="0" algn="l">
              <a:lnSpc>
                <a:spcPct val="100000"/>
              </a:lnSpc>
              <a:spcBef>
                <a:spcPts val="600"/>
              </a:spcBef>
              <a:spcAft>
                <a:spcPts val="0"/>
              </a:spcAft>
              <a:buClr>
                <a:srgbClr val="666666"/>
              </a:buClr>
              <a:buSzPts val="1300"/>
              <a:buFont typeface="Arial"/>
              <a:buNone/>
            </a:pPr>
            <a:r>
              <a:t/>
            </a:r>
            <a:endParaRPr b="0" i="0" sz="1300" u="none" cap="none" strike="noStrike">
              <a:solidFill>
                <a:srgbClr val="666666"/>
              </a:solidFill>
              <a:latin typeface="Arial"/>
              <a:ea typeface="Arial"/>
              <a:cs typeface="Arial"/>
              <a:sym typeface="Arial"/>
            </a:endParaRPr>
          </a:p>
          <a:p>
            <a:pPr indent="-311150" lvl="1" marL="914400" marR="0" rtl="0" algn="l">
              <a:lnSpc>
                <a:spcPct val="100000"/>
              </a:lnSpc>
              <a:spcBef>
                <a:spcPts val="600"/>
              </a:spcBef>
              <a:spcAft>
                <a:spcPts val="0"/>
              </a:spcAft>
              <a:buClr>
                <a:srgbClr val="666666"/>
              </a:buClr>
              <a:buSzPts val="1800"/>
              <a:buFont typeface="Arial"/>
              <a:buNone/>
            </a:pPr>
            <a:r>
              <a:rPr b="0" i="0" lang="en" sz="1800" u="none" cap="none" strike="noStrike">
                <a:solidFill>
                  <a:srgbClr val="666666"/>
                </a:solidFill>
                <a:latin typeface="Arial"/>
                <a:ea typeface="Arial"/>
                <a:cs typeface="Arial"/>
                <a:sym typeface="Arial"/>
              </a:rPr>
              <a:t>Used for threads</a:t>
            </a:r>
            <a:endParaRPr b="0" i="0" sz="1800" u="none" cap="none" strike="noStrike">
              <a:solidFill>
                <a:srgbClr val="666666"/>
              </a:solidFill>
              <a:latin typeface="Arial"/>
              <a:ea typeface="Arial"/>
              <a:cs typeface="Arial"/>
              <a:sym typeface="Arial"/>
            </a:endParaRPr>
          </a:p>
          <a:p>
            <a:pPr indent="-311150" lvl="1" marL="914400" marR="0" rtl="0" algn="l">
              <a:lnSpc>
                <a:spcPct val="100000"/>
              </a:lnSpc>
              <a:spcBef>
                <a:spcPts val="600"/>
              </a:spcBef>
              <a:spcAft>
                <a:spcPts val="0"/>
              </a:spcAft>
              <a:buClr>
                <a:srgbClr val="666666"/>
              </a:buClr>
              <a:buSzPts val="1300"/>
              <a:buFont typeface="Arial"/>
              <a:buNone/>
            </a:pPr>
            <a:r>
              <a:t/>
            </a:r>
            <a:endParaRPr b="0" i="0" sz="1300" u="none" cap="none" strike="noStrike">
              <a:solidFill>
                <a:srgbClr val="666666"/>
              </a:solidFill>
              <a:latin typeface="Arial"/>
              <a:ea typeface="Arial"/>
              <a:cs typeface="Arial"/>
              <a:sym typeface="Arial"/>
            </a:endParaRPr>
          </a:p>
          <a:p>
            <a:pPr indent="-336550" lvl="0" marL="457200" marR="0" rtl="0" algn="l">
              <a:lnSpc>
                <a:spcPct val="100000"/>
              </a:lnSpc>
              <a:spcBef>
                <a:spcPts val="600"/>
              </a:spcBef>
              <a:spcAft>
                <a:spcPts val="0"/>
              </a:spcAft>
              <a:buClr>
                <a:srgbClr val="666666"/>
              </a:buClr>
              <a:buSzPts val="1700"/>
              <a:buFont typeface="Courier New"/>
              <a:buNone/>
            </a:pPr>
            <a:r>
              <a:rPr b="1" i="0" lang="en" sz="1700" u="none" cap="none" strike="noStrike">
                <a:solidFill>
                  <a:srgbClr val="666666"/>
                </a:solidFill>
                <a:latin typeface="Courier New"/>
                <a:ea typeface="Courier New"/>
                <a:cs typeface="Courier New"/>
                <a:sym typeface="Courier New"/>
              </a:rPr>
              <a:t>transient</a:t>
            </a:r>
            <a:endParaRPr/>
          </a:p>
          <a:p>
            <a:pPr indent="-311150" lvl="1" marL="914400" marR="0" rtl="0" algn="l">
              <a:lnSpc>
                <a:spcPct val="100000"/>
              </a:lnSpc>
              <a:spcBef>
                <a:spcPts val="600"/>
              </a:spcBef>
              <a:spcAft>
                <a:spcPts val="0"/>
              </a:spcAft>
              <a:buClr>
                <a:srgbClr val="666666"/>
              </a:buClr>
              <a:buSzPts val="1300"/>
              <a:buFont typeface="Arial"/>
              <a:buNone/>
            </a:pPr>
            <a:r>
              <a:t/>
            </a:r>
            <a:endParaRPr b="0" i="0" sz="1300" u="none" cap="none" strike="noStrike">
              <a:solidFill>
                <a:srgbClr val="666666"/>
              </a:solidFill>
              <a:latin typeface="Arial"/>
              <a:ea typeface="Arial"/>
              <a:cs typeface="Arial"/>
              <a:sym typeface="Arial"/>
            </a:endParaRPr>
          </a:p>
          <a:p>
            <a:pPr indent="-311150" lvl="1" marL="914400" marR="0" rtl="0" algn="l">
              <a:lnSpc>
                <a:spcPct val="100000"/>
              </a:lnSpc>
              <a:spcBef>
                <a:spcPts val="600"/>
              </a:spcBef>
              <a:spcAft>
                <a:spcPts val="0"/>
              </a:spcAft>
              <a:buClr>
                <a:srgbClr val="666666"/>
              </a:buClr>
              <a:buSzPts val="1800"/>
              <a:buFont typeface="Arial"/>
              <a:buNone/>
            </a:pPr>
            <a:r>
              <a:rPr b="0" i="0" lang="en" sz="1800" u="none" cap="none" strike="noStrike">
                <a:solidFill>
                  <a:srgbClr val="666666"/>
                </a:solidFill>
                <a:latin typeface="Arial"/>
                <a:ea typeface="Arial"/>
                <a:cs typeface="Arial"/>
                <a:sym typeface="Arial"/>
              </a:rPr>
              <a:t>Used in serialisation</a:t>
            </a:r>
            <a:endParaRPr b="0" i="0" sz="1800" u="none" cap="none" strike="noStrike">
              <a:solidFill>
                <a:srgbClr val="66666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2" name="Shape 52"/>
        <p:cNvGrpSpPr/>
        <p:nvPr/>
      </p:nvGrpSpPr>
      <p:grpSpPr>
        <a:xfrm>
          <a:off x="0" y="0"/>
          <a:ext cx="0" cy="0"/>
          <a:chOff x="0" y="0"/>
          <a:chExt cx="0" cy="0"/>
        </a:xfrm>
      </p:grpSpPr>
      <p:sp>
        <p:nvSpPr>
          <p:cNvPr id="53" name="Google Shape;53;p12"/>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Agenda</a:t>
            </a:r>
            <a:endParaRPr/>
          </a:p>
        </p:txBody>
      </p:sp>
      <p:sp>
        <p:nvSpPr>
          <p:cNvPr id="54" name="Google Shape;54;p12"/>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Font typeface="Arial"/>
              <a:buNone/>
            </a:pPr>
            <a:r>
              <a:rPr lang="en"/>
              <a:t>Classes</a:t>
            </a:r>
            <a:endParaRPr/>
          </a:p>
          <a:p>
            <a:pPr indent="0" lvl="0" marL="0" rtl="0" algn="l">
              <a:lnSpc>
                <a:spcPct val="115000"/>
              </a:lnSpc>
              <a:spcBef>
                <a:spcPts val="1600"/>
              </a:spcBef>
              <a:spcAft>
                <a:spcPts val="0"/>
              </a:spcAft>
              <a:buSzPts val="1800"/>
              <a:buFont typeface="Arial"/>
              <a:buNone/>
            </a:pPr>
            <a:r>
              <a:rPr lang="en"/>
              <a:t>Objects</a:t>
            </a:r>
            <a:endParaRPr/>
          </a:p>
          <a:p>
            <a:pPr indent="0" lvl="0" marL="0" rtl="0" algn="l">
              <a:lnSpc>
                <a:spcPct val="115000"/>
              </a:lnSpc>
              <a:spcBef>
                <a:spcPts val="1600"/>
              </a:spcBef>
              <a:spcAft>
                <a:spcPts val="0"/>
              </a:spcAft>
              <a:buSzPts val="1800"/>
              <a:buFont typeface="Arial"/>
              <a:buNone/>
            </a:pPr>
            <a:r>
              <a:rPr lang="en"/>
              <a:t>Modifiers</a:t>
            </a:r>
            <a:endParaRPr/>
          </a:p>
          <a:p>
            <a:pPr indent="0" lvl="0" marL="0" rtl="0" algn="l">
              <a:lnSpc>
                <a:spcPct val="115000"/>
              </a:lnSpc>
              <a:spcBef>
                <a:spcPts val="1600"/>
              </a:spcBef>
              <a:spcAft>
                <a:spcPts val="0"/>
              </a:spcAft>
              <a:buSzPts val="1800"/>
              <a:buFont typeface="Arial"/>
              <a:buNone/>
            </a:pPr>
            <a:r>
              <a:rPr lang="en"/>
              <a:t>Nested classes</a:t>
            </a:r>
            <a:endParaRPr/>
          </a:p>
          <a:p>
            <a:pPr indent="0" lvl="0" marL="0" rtl="0" algn="l">
              <a:lnSpc>
                <a:spcPct val="115000"/>
              </a:lnSpc>
              <a:spcBef>
                <a:spcPts val="1600"/>
              </a:spcBef>
              <a:spcAft>
                <a:spcPts val="0"/>
              </a:spcAft>
              <a:buSzPts val="1800"/>
              <a:buFont typeface="Arial"/>
              <a:buNone/>
            </a:pPr>
            <a:r>
              <a:rPr lang="en"/>
              <a:t>Summary</a:t>
            </a:r>
            <a:endParaRPr/>
          </a:p>
          <a:p>
            <a:pPr indent="0" lvl="0" marL="0" rtl="0" algn="l">
              <a:lnSpc>
                <a:spcPct val="115000"/>
              </a:lnSpc>
              <a:spcBef>
                <a:spcPts val="1600"/>
              </a:spcBef>
              <a:spcAft>
                <a:spcPts val="0"/>
              </a:spcAft>
              <a:buSzPts val="18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Modifiers: Non-access modifiers</a:t>
            </a:r>
            <a:endParaRPr/>
          </a:p>
        </p:txBody>
      </p:sp>
      <p:sp>
        <p:nvSpPr>
          <p:cNvPr id="174" name="Google Shape;174;p30"/>
          <p:cNvSpPr txBox="1"/>
          <p:nvPr>
            <p:ph idx="1" type="body"/>
          </p:nvPr>
        </p:nvSpPr>
        <p:spPr>
          <a:xfrm>
            <a:off x="311700" y="1152475"/>
            <a:ext cx="4243971" cy="39126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0000FF"/>
              </a:buClr>
              <a:buSzPts val="1700"/>
              <a:buFont typeface="Courier New"/>
              <a:buNone/>
            </a:pPr>
            <a:r>
              <a:rPr b="1" lang="en" sz="1700">
                <a:solidFill>
                  <a:srgbClr val="0000FF"/>
                </a:solidFill>
                <a:latin typeface="Courier New"/>
                <a:ea typeface="Courier New"/>
                <a:cs typeface="Courier New"/>
                <a:sym typeface="Courier New"/>
              </a:rPr>
              <a:t>static</a:t>
            </a:r>
            <a:endParaRPr/>
          </a:p>
          <a:p>
            <a:pPr indent="-311150" lvl="1" marL="914400" rtl="0" algn="l">
              <a:lnSpc>
                <a:spcPct val="100000"/>
              </a:lnSpc>
              <a:spcBef>
                <a:spcPts val="600"/>
              </a:spcBef>
              <a:spcAft>
                <a:spcPts val="0"/>
              </a:spcAft>
              <a:buClr>
                <a:srgbClr val="0000FF"/>
              </a:buClr>
              <a:buSzPts val="1300"/>
              <a:buFont typeface="Arial"/>
              <a:buNone/>
            </a:pPr>
            <a:r>
              <a:rPr lang="en" sz="1300">
                <a:solidFill>
                  <a:srgbClr val="0000FF"/>
                </a:solidFill>
              </a:rPr>
              <a:t>Belongs to a class</a:t>
            </a:r>
            <a:endParaRPr/>
          </a:p>
          <a:p>
            <a:pPr indent="-311150" lvl="1" marL="914400" rtl="0" algn="l">
              <a:lnSpc>
                <a:spcPct val="100000"/>
              </a:lnSpc>
              <a:spcBef>
                <a:spcPts val="600"/>
              </a:spcBef>
              <a:spcAft>
                <a:spcPts val="0"/>
              </a:spcAft>
              <a:buClr>
                <a:srgbClr val="0000FF"/>
              </a:buClr>
              <a:buSzPts val="1300"/>
              <a:buFont typeface="Arial"/>
              <a:buNone/>
            </a:pPr>
            <a:r>
              <a:rPr lang="en" sz="1300">
                <a:solidFill>
                  <a:srgbClr val="0000FF"/>
                </a:solidFill>
              </a:rPr>
              <a:t>Is  initialized once and shared by all instances of a class</a:t>
            </a:r>
            <a:endParaRPr/>
          </a:p>
          <a:p>
            <a:pPr indent="-311150" lvl="1" marL="914400" rtl="0" algn="l">
              <a:lnSpc>
                <a:spcPct val="100000"/>
              </a:lnSpc>
              <a:spcBef>
                <a:spcPts val="600"/>
              </a:spcBef>
              <a:spcAft>
                <a:spcPts val="0"/>
              </a:spcAft>
              <a:buClr>
                <a:srgbClr val="0000FF"/>
              </a:buClr>
              <a:buSzPts val="1300"/>
              <a:buFont typeface="Arial"/>
              <a:buNone/>
            </a:pPr>
            <a:r>
              <a:rPr lang="en" sz="1300">
                <a:solidFill>
                  <a:srgbClr val="0000FF"/>
                </a:solidFill>
              </a:rPr>
              <a:t>Can be applied to variables or methods</a:t>
            </a:r>
            <a:endParaRPr/>
          </a:p>
          <a:p>
            <a:pPr indent="-336550" lvl="0" marL="457200" rtl="0" algn="l">
              <a:lnSpc>
                <a:spcPct val="100000"/>
              </a:lnSpc>
              <a:spcBef>
                <a:spcPts val="600"/>
              </a:spcBef>
              <a:spcAft>
                <a:spcPts val="0"/>
              </a:spcAft>
              <a:buClr>
                <a:srgbClr val="FF0000"/>
              </a:buClr>
              <a:buSzPts val="1700"/>
              <a:buFont typeface="Courier New"/>
              <a:buNone/>
            </a:pPr>
            <a:r>
              <a:rPr b="1" lang="en" sz="1700">
                <a:solidFill>
                  <a:srgbClr val="FF0000"/>
                </a:solidFill>
                <a:latin typeface="Courier New"/>
                <a:ea typeface="Courier New"/>
                <a:cs typeface="Courier New"/>
                <a:sym typeface="Courier New"/>
              </a:rPr>
              <a:t>final</a:t>
            </a:r>
            <a:endParaRPr/>
          </a:p>
          <a:p>
            <a:pPr indent="-311150" lvl="1" marL="914400" rtl="0" algn="l">
              <a:lnSpc>
                <a:spcPct val="100000"/>
              </a:lnSpc>
              <a:spcBef>
                <a:spcPts val="600"/>
              </a:spcBef>
              <a:spcAft>
                <a:spcPts val="0"/>
              </a:spcAft>
              <a:buClr>
                <a:srgbClr val="FF0000"/>
              </a:buClr>
              <a:buSzPts val="1300"/>
              <a:buFont typeface="Arial"/>
              <a:buNone/>
            </a:pPr>
            <a:r>
              <a:rPr lang="en" sz="1300">
                <a:solidFill>
                  <a:srgbClr val="FF0000"/>
                </a:solidFill>
              </a:rPr>
              <a:t>Ensures that entities cannot be modified once declared</a:t>
            </a:r>
            <a:endParaRPr/>
          </a:p>
          <a:p>
            <a:pPr indent="-311150" lvl="1" marL="914400" rtl="0" algn="l">
              <a:lnSpc>
                <a:spcPct val="100000"/>
              </a:lnSpc>
              <a:spcBef>
                <a:spcPts val="600"/>
              </a:spcBef>
              <a:spcAft>
                <a:spcPts val="0"/>
              </a:spcAft>
              <a:buClr>
                <a:srgbClr val="FF0000"/>
              </a:buClr>
              <a:buSzPts val="1300"/>
              <a:buFont typeface="Arial"/>
              <a:buNone/>
            </a:pPr>
            <a:r>
              <a:rPr lang="en" sz="1300">
                <a:solidFill>
                  <a:srgbClr val="FF0000"/>
                </a:solidFill>
              </a:rPr>
              <a:t>Can be applied to variables, methods, or classes</a:t>
            </a:r>
            <a:endParaRPr/>
          </a:p>
          <a:p>
            <a:pPr indent="-336550" lvl="0" marL="457200" rtl="0" algn="l">
              <a:lnSpc>
                <a:spcPct val="100000"/>
              </a:lnSpc>
              <a:spcBef>
                <a:spcPts val="600"/>
              </a:spcBef>
              <a:spcAft>
                <a:spcPts val="0"/>
              </a:spcAft>
              <a:buClr>
                <a:srgbClr val="000000"/>
              </a:buClr>
              <a:buSzPts val="1700"/>
              <a:buFont typeface="Courier New"/>
              <a:buNone/>
            </a:pPr>
            <a:r>
              <a:rPr b="1" lang="en" sz="1700">
                <a:solidFill>
                  <a:srgbClr val="000000"/>
                </a:solidFill>
                <a:latin typeface="Courier New"/>
                <a:ea typeface="Courier New"/>
                <a:cs typeface="Courier New"/>
                <a:sym typeface="Courier New"/>
              </a:rPr>
              <a:t>abstract</a:t>
            </a:r>
            <a:endParaRPr/>
          </a:p>
          <a:p>
            <a:pPr indent="-311150" lvl="1" marL="914400" rtl="0" algn="l">
              <a:lnSpc>
                <a:spcPct val="100000"/>
              </a:lnSpc>
              <a:spcBef>
                <a:spcPts val="600"/>
              </a:spcBef>
              <a:spcAft>
                <a:spcPts val="0"/>
              </a:spcAft>
              <a:buClr>
                <a:srgbClr val="000000"/>
              </a:buClr>
              <a:buSzPts val="1300"/>
              <a:buFont typeface="Arial"/>
              <a:buNone/>
            </a:pPr>
            <a:r>
              <a:rPr lang="en" sz="1300">
                <a:solidFill>
                  <a:srgbClr val="000000"/>
                </a:solidFill>
              </a:rPr>
              <a:t>Incomplete implementation</a:t>
            </a:r>
            <a:endParaRPr/>
          </a:p>
          <a:p>
            <a:pPr indent="-311150" lvl="1" marL="914400" rtl="0" algn="l">
              <a:lnSpc>
                <a:spcPct val="100000"/>
              </a:lnSpc>
              <a:spcBef>
                <a:spcPts val="600"/>
              </a:spcBef>
              <a:spcAft>
                <a:spcPts val="0"/>
              </a:spcAft>
              <a:buClr>
                <a:srgbClr val="000000"/>
              </a:buClr>
              <a:buSzPts val="1300"/>
              <a:buFont typeface="Arial"/>
              <a:buNone/>
            </a:pPr>
            <a:r>
              <a:rPr lang="en" sz="1300">
                <a:solidFill>
                  <a:srgbClr val="000000"/>
                </a:solidFill>
              </a:rPr>
              <a:t>Can be applied to methods or classes</a:t>
            </a:r>
            <a:endParaRPr/>
          </a:p>
        </p:txBody>
      </p:sp>
      <p:sp>
        <p:nvSpPr>
          <p:cNvPr id="175" name="Google Shape;175;p30"/>
          <p:cNvSpPr txBox="1"/>
          <p:nvPr/>
        </p:nvSpPr>
        <p:spPr>
          <a:xfrm>
            <a:off x="4555671" y="1152475"/>
            <a:ext cx="4243971" cy="39126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666666"/>
              </a:buClr>
              <a:buSzPts val="1700"/>
              <a:buFont typeface="Courier New"/>
              <a:buNone/>
            </a:pPr>
            <a:r>
              <a:rPr b="1" i="0" lang="en" sz="1700" u="none" cap="none" strike="noStrike">
                <a:solidFill>
                  <a:srgbClr val="666666"/>
                </a:solidFill>
                <a:latin typeface="Courier New"/>
                <a:ea typeface="Courier New"/>
                <a:cs typeface="Courier New"/>
                <a:sym typeface="Courier New"/>
              </a:rPr>
              <a:t>synchronized</a:t>
            </a:r>
            <a:r>
              <a:rPr b="0" i="0" lang="en" sz="1700" u="none" cap="none" strike="noStrike">
                <a:solidFill>
                  <a:srgbClr val="666666"/>
                </a:solidFill>
                <a:latin typeface="Arial"/>
                <a:ea typeface="Arial"/>
                <a:cs typeface="Arial"/>
                <a:sym typeface="Arial"/>
              </a:rPr>
              <a:t> and </a:t>
            </a:r>
            <a:r>
              <a:rPr b="1" i="0" lang="en" sz="1700" u="none" cap="none" strike="noStrike">
                <a:solidFill>
                  <a:srgbClr val="666666"/>
                </a:solidFill>
                <a:latin typeface="Courier New"/>
                <a:ea typeface="Courier New"/>
                <a:cs typeface="Courier New"/>
                <a:sym typeface="Courier New"/>
              </a:rPr>
              <a:t>volatile</a:t>
            </a:r>
            <a:endParaRPr/>
          </a:p>
          <a:p>
            <a:pPr indent="-311150" lvl="1" marL="914400" marR="0" rtl="0" algn="l">
              <a:lnSpc>
                <a:spcPct val="100000"/>
              </a:lnSpc>
              <a:spcBef>
                <a:spcPts val="600"/>
              </a:spcBef>
              <a:spcAft>
                <a:spcPts val="0"/>
              </a:spcAft>
              <a:buClr>
                <a:srgbClr val="666666"/>
              </a:buClr>
              <a:buSzPts val="1300"/>
              <a:buFont typeface="Arial"/>
              <a:buNone/>
            </a:pPr>
            <a:r>
              <a:rPr b="0" i="0" lang="en" sz="1300" u="none" cap="none" strike="noStrike">
                <a:solidFill>
                  <a:srgbClr val="666666"/>
                </a:solidFill>
                <a:latin typeface="Arial"/>
                <a:ea typeface="Arial"/>
                <a:cs typeface="Arial"/>
                <a:sym typeface="Arial"/>
              </a:rPr>
              <a:t>Used for threads</a:t>
            </a:r>
            <a:endParaRPr/>
          </a:p>
          <a:p>
            <a:pPr indent="-336550" lvl="0" marL="457200" marR="0" rtl="0" algn="l">
              <a:lnSpc>
                <a:spcPct val="100000"/>
              </a:lnSpc>
              <a:spcBef>
                <a:spcPts val="600"/>
              </a:spcBef>
              <a:spcAft>
                <a:spcPts val="0"/>
              </a:spcAft>
              <a:buClr>
                <a:srgbClr val="666666"/>
              </a:buClr>
              <a:buSzPts val="1700"/>
              <a:buFont typeface="Courier New"/>
              <a:buNone/>
            </a:pPr>
            <a:r>
              <a:rPr b="1" i="0" lang="en" sz="1700" u="none" cap="none" strike="noStrike">
                <a:solidFill>
                  <a:srgbClr val="666666"/>
                </a:solidFill>
                <a:latin typeface="Courier New"/>
                <a:ea typeface="Courier New"/>
                <a:cs typeface="Courier New"/>
                <a:sym typeface="Courier New"/>
              </a:rPr>
              <a:t>transient</a:t>
            </a:r>
            <a:endParaRPr/>
          </a:p>
          <a:p>
            <a:pPr indent="-311150" lvl="1" marL="914400" marR="0" rtl="0" algn="l">
              <a:lnSpc>
                <a:spcPct val="100000"/>
              </a:lnSpc>
              <a:spcBef>
                <a:spcPts val="600"/>
              </a:spcBef>
              <a:spcAft>
                <a:spcPts val="0"/>
              </a:spcAft>
              <a:buClr>
                <a:srgbClr val="666666"/>
              </a:buClr>
              <a:buSzPts val="1300"/>
              <a:buFont typeface="Arial"/>
              <a:buNone/>
            </a:pPr>
            <a:r>
              <a:rPr b="0" i="0" lang="en" sz="1300" u="none" cap="none" strike="noStrike">
                <a:solidFill>
                  <a:srgbClr val="666666"/>
                </a:solidFill>
                <a:latin typeface="Arial"/>
                <a:ea typeface="Arial"/>
                <a:cs typeface="Arial"/>
                <a:sym typeface="Arial"/>
              </a:rPr>
              <a:t>Indicate the JVM to skip the particular variable when serializing the object containing it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Modifiers: Static</a:t>
            </a:r>
            <a:endParaRPr/>
          </a:p>
        </p:txBody>
      </p:sp>
      <p:sp>
        <p:nvSpPr>
          <p:cNvPr id="181" name="Google Shape;181;p31"/>
          <p:cNvSpPr txBox="1"/>
          <p:nvPr/>
        </p:nvSpPr>
        <p:spPr>
          <a:xfrm>
            <a:off x="620629" y="1249829"/>
            <a:ext cx="7942457" cy="1471856"/>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FF"/>
              </a:buClr>
              <a:buSzPts val="1800"/>
              <a:buFont typeface="Courier New"/>
              <a:buNone/>
            </a:pPr>
            <a:r>
              <a:rPr b="0" i="0" lang="en" sz="1800" u="none" cap="none" strike="noStrike">
                <a:solidFill>
                  <a:srgbClr val="0000FF"/>
                </a:solidFill>
                <a:latin typeface="Courier New"/>
                <a:ea typeface="Courier New"/>
                <a:cs typeface="Courier New"/>
                <a:sym typeface="Courier New"/>
              </a:rPr>
              <a:t>public class</a:t>
            </a:r>
            <a:r>
              <a:rPr b="0" i="0" lang="en" sz="1800" u="none" cap="none" strike="noStrike">
                <a:solidFill>
                  <a:srgbClr val="000000"/>
                </a:solidFill>
                <a:latin typeface="Courier New"/>
                <a:ea typeface="Courier New"/>
                <a:cs typeface="Courier New"/>
                <a:sym typeface="Courier New"/>
              </a:rPr>
              <a:t> Point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public int x = 1;</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r>
              <a:rPr b="1" i="0" lang="en" sz="1800" u="none" cap="none" strike="noStrike">
                <a:solidFill>
                  <a:schemeClr val="dk1"/>
                </a:solidFill>
                <a:latin typeface="Courier New"/>
                <a:ea typeface="Courier New"/>
                <a:cs typeface="Courier New"/>
                <a:sym typeface="Courier New"/>
              </a:rPr>
              <a:t>public static </a:t>
            </a:r>
            <a:r>
              <a:rPr b="1" i="0" lang="en" sz="1800" u="none" cap="none" strike="noStrike">
                <a:solidFill>
                  <a:srgbClr val="000000"/>
                </a:solidFill>
                <a:latin typeface="Courier New"/>
                <a:ea typeface="Courier New"/>
                <a:cs typeface="Courier New"/>
                <a:sym typeface="Courier New"/>
              </a:rPr>
              <a:t>int y = 2;</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a:t>
            </a:r>
            <a:endParaRPr/>
          </a:p>
        </p:txBody>
      </p:sp>
      <p:sp>
        <p:nvSpPr>
          <p:cNvPr id="182" name="Google Shape;182;p31"/>
          <p:cNvSpPr txBox="1"/>
          <p:nvPr/>
        </p:nvSpPr>
        <p:spPr>
          <a:xfrm>
            <a:off x="620630" y="3302598"/>
            <a:ext cx="7942456" cy="150607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ourier New"/>
              <a:buNone/>
            </a:pPr>
            <a:r>
              <a:rPr b="0" i="0" lang="en" sz="1800" u="none" cap="none" strike="noStrike">
                <a:solidFill>
                  <a:srgbClr val="000000"/>
                </a:solidFill>
                <a:latin typeface="Courier New"/>
                <a:ea typeface="Courier New"/>
                <a:cs typeface="Courier New"/>
                <a:sym typeface="Courier New"/>
              </a:rPr>
              <a:t>int xValue = Point.x;</a:t>
            </a:r>
            <a:r>
              <a:rPr b="0" i="0" lang="en" sz="1800" u="none" cap="none" strike="noStrike">
                <a:solidFill>
                  <a:srgbClr val="38761D"/>
                </a:solidFill>
                <a:latin typeface="Courier New"/>
                <a:ea typeface="Courier New"/>
                <a:cs typeface="Courier New"/>
                <a:sym typeface="Courier New"/>
              </a:rPr>
              <a:t> // Error</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 sz="1800" u="none" cap="none" strike="noStrike">
                <a:solidFill>
                  <a:srgbClr val="000000"/>
                </a:solidFill>
                <a:latin typeface="Courier New"/>
                <a:ea typeface="Courier New"/>
                <a:cs typeface="Courier New"/>
                <a:sym typeface="Courier New"/>
              </a:rPr>
              <a:t>int yValue = Point.y;</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 sz="1800" u="none" cap="none" strike="noStrike">
                <a:solidFill>
                  <a:srgbClr val="000000"/>
                </a:solidFill>
                <a:latin typeface="Courier New"/>
                <a:ea typeface="Courier New"/>
                <a:cs typeface="Courier New"/>
                <a:sym typeface="Courier New"/>
              </a:rPr>
              <a:t>Point origin = new </a:t>
            </a:r>
            <a:r>
              <a:rPr b="1" i="0" lang="en" sz="1800" u="none" cap="none" strike="noStrike">
                <a:solidFill>
                  <a:srgbClr val="000000"/>
                </a:solidFill>
                <a:latin typeface="Courier New"/>
                <a:ea typeface="Courier New"/>
                <a:cs typeface="Courier New"/>
                <a:sym typeface="Courier New"/>
              </a:rPr>
              <a:t>Point()</a:t>
            </a:r>
            <a:r>
              <a:rPr b="0" i="0" lang="en"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 sz="1800" u="none" cap="none" strike="noStrike">
                <a:solidFill>
                  <a:srgbClr val="000000"/>
                </a:solidFill>
                <a:latin typeface="Courier New"/>
                <a:ea typeface="Courier New"/>
                <a:cs typeface="Courier New"/>
                <a:sym typeface="Courier New"/>
              </a:rPr>
              <a:t>int xValue = origin.x; </a:t>
            </a:r>
            <a:r>
              <a:rPr b="0" i="0" lang="en" sz="1800" u="none" cap="none" strike="noStrike">
                <a:solidFill>
                  <a:srgbClr val="38761D"/>
                </a:solidFill>
                <a:latin typeface="Courier New"/>
                <a:ea typeface="Courier New"/>
                <a:cs typeface="Courier New"/>
                <a:sym typeface="Courier New"/>
              </a:rPr>
              <a:t>// OK</a:t>
            </a:r>
            <a:endParaRPr b="0"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Modifiers: Static</a:t>
            </a:r>
            <a:endParaRPr/>
          </a:p>
        </p:txBody>
      </p:sp>
      <p:sp>
        <p:nvSpPr>
          <p:cNvPr id="188" name="Google Shape;188;p32"/>
          <p:cNvSpPr txBox="1"/>
          <p:nvPr/>
        </p:nvSpPr>
        <p:spPr>
          <a:xfrm>
            <a:off x="620629" y="1249828"/>
            <a:ext cx="7942457" cy="1902163"/>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FF"/>
              </a:buClr>
              <a:buSzPts val="1600"/>
              <a:buFont typeface="Courier New"/>
              <a:buNone/>
            </a:pPr>
            <a:r>
              <a:rPr b="0" i="0" lang="en" sz="1600" u="none" cap="none" strike="noStrike">
                <a:solidFill>
                  <a:srgbClr val="0000FF"/>
                </a:solidFill>
                <a:latin typeface="Courier New"/>
                <a:ea typeface="Courier New"/>
                <a:cs typeface="Courier New"/>
                <a:sym typeface="Courier New"/>
              </a:rPr>
              <a:t>public class</a:t>
            </a:r>
            <a:r>
              <a:rPr b="0" i="0" lang="en" sz="1600" u="none" cap="none" strike="noStrike">
                <a:solidFill>
                  <a:srgbClr val="000000"/>
                </a:solidFill>
                <a:latin typeface="Courier New"/>
                <a:ea typeface="Courier New"/>
                <a:cs typeface="Courier New"/>
                <a:sym typeface="Courier New"/>
              </a:rPr>
              <a:t> Point {</a:t>
            </a:r>
            <a:br>
              <a:rPr b="0" i="0" lang="en" sz="1600" u="none" cap="none" strike="noStrike">
                <a:solidFill>
                  <a:srgbClr val="000000"/>
                </a:solidFill>
                <a:latin typeface="Courier New"/>
                <a:ea typeface="Courier New"/>
                <a:cs typeface="Courier New"/>
                <a:sym typeface="Courier New"/>
              </a:rPr>
            </a:br>
            <a:r>
              <a:rPr b="0" i="0" lang="en" sz="1600" u="none" cap="none" strike="noStrike">
                <a:solidFill>
                  <a:srgbClr val="000000"/>
                </a:solidFill>
                <a:latin typeface="Courier New"/>
                <a:ea typeface="Courier New"/>
                <a:cs typeface="Courier New"/>
                <a:sym typeface="Courier New"/>
              </a:rPr>
              <a:t>    public int x = 1;</a:t>
            </a:r>
            <a:br>
              <a:rPr b="0" i="0" lang="en" sz="1600" u="none" cap="none" strike="noStrike">
                <a:solidFill>
                  <a:srgbClr val="000000"/>
                </a:solidFill>
                <a:latin typeface="Courier New"/>
                <a:ea typeface="Courier New"/>
                <a:cs typeface="Courier New"/>
                <a:sym typeface="Courier New"/>
              </a:rPr>
            </a:br>
            <a:r>
              <a:rPr b="0" i="0" lang="en" sz="1600" u="none" cap="none" strike="noStrike">
                <a:solidFill>
                  <a:srgbClr val="000000"/>
                </a:solidFill>
                <a:latin typeface="Courier New"/>
                <a:ea typeface="Courier New"/>
                <a:cs typeface="Courier New"/>
                <a:sym typeface="Courier New"/>
              </a:rPr>
              <a:t>    </a:t>
            </a:r>
            <a:r>
              <a:rPr b="1" i="0" lang="en" sz="1600" u="none" cap="none" strike="noStrike">
                <a:solidFill>
                  <a:schemeClr val="dk1"/>
                </a:solidFill>
                <a:latin typeface="Courier New"/>
                <a:ea typeface="Courier New"/>
                <a:cs typeface="Courier New"/>
                <a:sym typeface="Courier New"/>
              </a:rPr>
              <a:t>public static </a:t>
            </a:r>
            <a:r>
              <a:rPr b="1" i="0" lang="en" sz="1600" u="none" cap="none" strike="noStrike">
                <a:solidFill>
                  <a:srgbClr val="000000"/>
                </a:solidFill>
                <a:latin typeface="Courier New"/>
                <a:ea typeface="Courier New"/>
                <a:cs typeface="Courier New"/>
                <a:sym typeface="Courier New"/>
              </a:rPr>
              <a:t>int y = 2; </a:t>
            </a:r>
            <a:br>
              <a:rPr b="0" i="0" lang="en" sz="1600" u="none" cap="none" strike="noStrike">
                <a:solidFill>
                  <a:srgbClr val="000000"/>
                </a:solidFill>
                <a:latin typeface="Courier New"/>
                <a:ea typeface="Courier New"/>
                <a:cs typeface="Courier New"/>
                <a:sym typeface="Courier New"/>
              </a:rPr>
            </a:br>
            <a:r>
              <a:rPr b="0" i="0" lang="en" sz="1600" u="none" cap="none" strike="noStrike">
                <a:solidFill>
                  <a:srgbClr val="000000"/>
                </a:solidFill>
                <a:latin typeface="Courier New"/>
                <a:ea typeface="Courier New"/>
                <a:cs typeface="Courier New"/>
                <a:sym typeface="Courier New"/>
              </a:rPr>
              <a:t>    public Point() {</a:t>
            </a:r>
            <a:endParaRPr b="0" i="0" sz="16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38761D"/>
              </a:buClr>
              <a:buSzPts val="1600"/>
              <a:buFont typeface="Courier New"/>
              <a:buNone/>
            </a:pPr>
            <a:r>
              <a:rPr b="1" i="0" lang="en" sz="1600" u="none" cap="none" strike="noStrike">
                <a:solidFill>
                  <a:srgbClr val="38761D"/>
                </a:solidFill>
                <a:latin typeface="Courier New"/>
                <a:ea typeface="Courier New"/>
                <a:cs typeface="Courier New"/>
                <a:sym typeface="Courier New"/>
              </a:rPr>
              <a:t>	</a:t>
            </a:r>
            <a:r>
              <a:rPr b="0" i="0" lang="en" sz="1600" u="none" cap="none" strike="noStrike">
                <a:solidFill>
                  <a:schemeClr val="dk1"/>
                </a:solidFill>
                <a:latin typeface="Courier New"/>
                <a:ea typeface="Courier New"/>
                <a:cs typeface="Courier New"/>
                <a:sym typeface="Courier New"/>
              </a:rPr>
              <a:t> </a:t>
            </a:r>
            <a:r>
              <a:rPr b="1" i="0" lang="en" sz="1600" u="none" cap="none" strike="noStrike">
                <a:solidFill>
                  <a:schemeClr val="dk1"/>
                </a:solidFill>
                <a:latin typeface="Courier New"/>
                <a:ea typeface="Courier New"/>
                <a:cs typeface="Courier New"/>
                <a:sym typeface="Courier New"/>
              </a:rPr>
              <a:t>++y;</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1"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000000"/>
                </a:solidFill>
                <a:latin typeface="Courier New"/>
                <a:ea typeface="Courier New"/>
                <a:cs typeface="Courier New"/>
                <a:sym typeface="Courier New"/>
              </a:rPr>
              <a:t>}</a:t>
            </a:r>
            <a:br>
              <a:rPr b="0" i="0" lang="en" sz="1600" u="none" cap="none" strike="noStrike">
                <a:solidFill>
                  <a:srgbClr val="000000"/>
                </a:solidFill>
                <a:latin typeface="Courier New"/>
                <a:ea typeface="Courier New"/>
                <a:cs typeface="Courier New"/>
                <a:sym typeface="Courier New"/>
              </a:rPr>
            </a:br>
            <a:r>
              <a:rPr b="0" i="0" lang="en" sz="1600" u="none" cap="none" strike="noStrike">
                <a:solidFill>
                  <a:srgbClr val="000000"/>
                </a:solidFill>
                <a:latin typeface="Courier New"/>
                <a:ea typeface="Courier New"/>
                <a:cs typeface="Courier New"/>
                <a:sym typeface="Courier New"/>
              </a:rPr>
              <a:t>}</a:t>
            </a:r>
            <a:endParaRPr/>
          </a:p>
        </p:txBody>
      </p:sp>
      <p:sp>
        <p:nvSpPr>
          <p:cNvPr id="189" name="Google Shape;189;p32"/>
          <p:cNvSpPr txBox="1"/>
          <p:nvPr/>
        </p:nvSpPr>
        <p:spPr>
          <a:xfrm>
            <a:off x="620630" y="3384095"/>
            <a:ext cx="7942456" cy="1424573"/>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ourier New"/>
              <a:buNone/>
            </a:pPr>
            <a:r>
              <a:rPr b="0" i="0" lang="en" sz="1800" u="none" cap="none" strike="noStrike">
                <a:solidFill>
                  <a:srgbClr val="000000"/>
                </a:solidFill>
                <a:latin typeface="Courier New"/>
                <a:ea typeface="Courier New"/>
                <a:cs typeface="Courier New"/>
                <a:sym typeface="Courier New"/>
              </a:rPr>
              <a:t>Point origin = new </a:t>
            </a:r>
            <a:r>
              <a:rPr b="1" i="0" lang="en" sz="1800" u="none" cap="none" strike="noStrike">
                <a:solidFill>
                  <a:srgbClr val="000000"/>
                </a:solidFill>
                <a:latin typeface="Courier New"/>
                <a:ea typeface="Courier New"/>
                <a:cs typeface="Courier New"/>
                <a:sym typeface="Courier New"/>
              </a:rPr>
              <a:t>Point()</a:t>
            </a:r>
            <a:r>
              <a:rPr b="0" i="0" lang="en"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 sz="1800" u="none" cap="none" strike="noStrike">
                <a:solidFill>
                  <a:srgbClr val="000000"/>
                </a:solidFill>
                <a:latin typeface="Courier New"/>
                <a:ea typeface="Courier New"/>
                <a:cs typeface="Courier New"/>
                <a:sym typeface="Courier New"/>
              </a:rPr>
              <a:t>Point origin1 = new </a:t>
            </a:r>
            <a:r>
              <a:rPr b="1" i="0" lang="en" sz="1800" u="none" cap="none" strike="noStrike">
                <a:solidFill>
                  <a:srgbClr val="000000"/>
                </a:solidFill>
                <a:latin typeface="Courier New"/>
                <a:ea typeface="Courier New"/>
                <a:cs typeface="Courier New"/>
                <a:sym typeface="Courier New"/>
              </a:rPr>
              <a:t>Point()</a:t>
            </a:r>
            <a:r>
              <a:rPr b="0" i="0" lang="en"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 sz="1800" u="none" cap="none" strike="noStrike">
                <a:solidFill>
                  <a:srgbClr val="000000"/>
                </a:solidFill>
                <a:latin typeface="Courier New"/>
                <a:ea typeface="Courier New"/>
                <a:cs typeface="Courier New"/>
                <a:sym typeface="Courier New"/>
              </a:rPr>
              <a:t>Point origin2 = new </a:t>
            </a:r>
            <a:r>
              <a:rPr b="1" i="0" lang="en" sz="1800" u="none" cap="none" strike="noStrike">
                <a:solidFill>
                  <a:srgbClr val="000000"/>
                </a:solidFill>
                <a:latin typeface="Courier New"/>
                <a:ea typeface="Courier New"/>
                <a:cs typeface="Courier New"/>
                <a:sym typeface="Courier New"/>
              </a:rPr>
              <a:t>Point()</a:t>
            </a:r>
            <a:r>
              <a:rPr b="0" i="0" lang="en"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 sz="1800" u="none" cap="none" strike="noStrike">
                <a:solidFill>
                  <a:srgbClr val="000000"/>
                </a:solidFill>
                <a:latin typeface="Courier New"/>
                <a:ea typeface="Courier New"/>
                <a:cs typeface="Courier New"/>
                <a:sym typeface="Courier New"/>
              </a:rPr>
              <a:t>int xValue = origin.x; </a:t>
            </a:r>
            <a:r>
              <a:rPr b="0" i="0" lang="en" sz="1800" u="none" cap="none" strike="noStrike">
                <a:solidFill>
                  <a:srgbClr val="38761D"/>
                </a:solidFill>
                <a:latin typeface="Courier New"/>
                <a:ea typeface="Courier New"/>
                <a:cs typeface="Courier New"/>
                <a:sym typeface="Courier New"/>
              </a:rPr>
              <a:t>// 5</a:t>
            </a:r>
            <a:endParaRPr b="0"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Modifiers: Static methods</a:t>
            </a:r>
            <a:endParaRPr/>
          </a:p>
        </p:txBody>
      </p:sp>
      <p:sp>
        <p:nvSpPr>
          <p:cNvPr id="195" name="Google Shape;195;p33"/>
          <p:cNvSpPr txBox="1"/>
          <p:nvPr>
            <p:ph idx="1" type="body"/>
          </p:nvPr>
        </p:nvSpPr>
        <p:spPr>
          <a:xfrm>
            <a:off x="311700" y="1152475"/>
            <a:ext cx="8520599" cy="3951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Font typeface="Arial"/>
              <a:buNone/>
            </a:pPr>
            <a:r>
              <a:rPr lang="en"/>
              <a:t>Following combinations of instance and class variables and methods are allowed:</a:t>
            </a:r>
            <a:endParaRPr/>
          </a:p>
          <a:p>
            <a:pPr indent="-228600" lvl="1" marL="914400" rtl="0" algn="l">
              <a:lnSpc>
                <a:spcPct val="115000"/>
              </a:lnSpc>
              <a:spcBef>
                <a:spcPts val="0"/>
              </a:spcBef>
              <a:spcAft>
                <a:spcPts val="0"/>
              </a:spcAft>
              <a:buSzPts val="1400"/>
              <a:buFont typeface="Arial"/>
              <a:buNone/>
            </a:pPr>
            <a:r>
              <a:rPr lang="en"/>
              <a:t>Instance methods can access directly</a:t>
            </a:r>
            <a:endParaRPr/>
          </a:p>
          <a:p>
            <a:pPr indent="-228600" lvl="2" marL="1371600" rtl="0" algn="l">
              <a:lnSpc>
                <a:spcPct val="115000"/>
              </a:lnSpc>
              <a:spcBef>
                <a:spcPts val="0"/>
              </a:spcBef>
              <a:spcAft>
                <a:spcPts val="0"/>
              </a:spcAft>
              <a:buSzPts val="1400"/>
              <a:buFont typeface="Arial"/>
              <a:buNone/>
            </a:pPr>
            <a:r>
              <a:rPr lang="en"/>
              <a:t>instance variables </a:t>
            </a:r>
            <a:endParaRPr/>
          </a:p>
          <a:p>
            <a:pPr indent="-228600" lvl="2" marL="1371600" rtl="0" algn="l">
              <a:lnSpc>
                <a:spcPct val="115000"/>
              </a:lnSpc>
              <a:spcBef>
                <a:spcPts val="0"/>
              </a:spcBef>
              <a:spcAft>
                <a:spcPts val="0"/>
              </a:spcAft>
              <a:buSzPts val="1400"/>
              <a:buFont typeface="Arial"/>
              <a:buNone/>
            </a:pPr>
            <a:r>
              <a:rPr lang="en"/>
              <a:t>instance methods directly.</a:t>
            </a:r>
            <a:endParaRPr/>
          </a:p>
          <a:p>
            <a:pPr indent="-228600" lvl="1" marL="914400" rtl="0" algn="l">
              <a:lnSpc>
                <a:spcPct val="115000"/>
              </a:lnSpc>
              <a:spcBef>
                <a:spcPts val="1000"/>
              </a:spcBef>
              <a:spcAft>
                <a:spcPts val="0"/>
              </a:spcAft>
              <a:buSzPts val="1400"/>
              <a:buFont typeface="Arial"/>
              <a:buNone/>
            </a:pPr>
            <a:r>
              <a:rPr lang="en"/>
              <a:t>Instance methods can access directly</a:t>
            </a:r>
            <a:endParaRPr/>
          </a:p>
          <a:p>
            <a:pPr indent="-228600" lvl="2" marL="1371600" rtl="0" algn="l">
              <a:lnSpc>
                <a:spcPct val="115000"/>
              </a:lnSpc>
              <a:spcBef>
                <a:spcPts val="0"/>
              </a:spcBef>
              <a:spcAft>
                <a:spcPts val="0"/>
              </a:spcAft>
              <a:buSzPts val="1400"/>
              <a:buFont typeface="Arial"/>
              <a:buNone/>
            </a:pPr>
            <a:r>
              <a:rPr lang="en"/>
              <a:t>class variables </a:t>
            </a:r>
            <a:endParaRPr/>
          </a:p>
          <a:p>
            <a:pPr indent="-228600" lvl="2" marL="1371600" rtl="0" algn="l">
              <a:lnSpc>
                <a:spcPct val="115000"/>
              </a:lnSpc>
              <a:spcBef>
                <a:spcPts val="0"/>
              </a:spcBef>
              <a:spcAft>
                <a:spcPts val="0"/>
              </a:spcAft>
              <a:buSzPts val="1400"/>
              <a:buFont typeface="Arial"/>
              <a:buNone/>
            </a:pPr>
            <a:r>
              <a:rPr lang="en"/>
              <a:t>class methods directly.</a:t>
            </a:r>
            <a:endParaRPr/>
          </a:p>
          <a:p>
            <a:pPr indent="-228600" lvl="1" marL="914400" rtl="0" algn="l">
              <a:lnSpc>
                <a:spcPct val="115000"/>
              </a:lnSpc>
              <a:spcBef>
                <a:spcPts val="1000"/>
              </a:spcBef>
              <a:spcAft>
                <a:spcPts val="0"/>
              </a:spcAft>
              <a:buSzPts val="1400"/>
              <a:buFont typeface="Arial"/>
              <a:buNone/>
            </a:pPr>
            <a:r>
              <a:rPr lang="en"/>
              <a:t>Class methods can access directly</a:t>
            </a:r>
            <a:endParaRPr/>
          </a:p>
          <a:p>
            <a:pPr indent="-228600" lvl="2" marL="1371600" rtl="0" algn="l">
              <a:lnSpc>
                <a:spcPct val="115000"/>
              </a:lnSpc>
              <a:spcBef>
                <a:spcPts val="0"/>
              </a:spcBef>
              <a:spcAft>
                <a:spcPts val="0"/>
              </a:spcAft>
              <a:buSzPts val="1400"/>
              <a:buFont typeface="Arial"/>
              <a:buNone/>
            </a:pPr>
            <a:r>
              <a:rPr lang="en"/>
              <a:t>class variables</a:t>
            </a:r>
            <a:endParaRPr/>
          </a:p>
          <a:p>
            <a:pPr indent="-228600" lvl="2" marL="1371600" rtl="0" algn="l">
              <a:lnSpc>
                <a:spcPct val="115000"/>
              </a:lnSpc>
              <a:spcBef>
                <a:spcPts val="0"/>
              </a:spcBef>
              <a:spcAft>
                <a:spcPts val="0"/>
              </a:spcAft>
              <a:buSzPts val="1400"/>
              <a:buFont typeface="Arial"/>
              <a:buNone/>
            </a:pPr>
            <a:r>
              <a:rPr lang="en"/>
              <a:t>class methods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Modifiers: Static methods</a:t>
            </a:r>
            <a:endParaRPr/>
          </a:p>
        </p:txBody>
      </p:sp>
      <p:sp>
        <p:nvSpPr>
          <p:cNvPr id="201" name="Google Shape;201;p34"/>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Font typeface="Arial"/>
              <a:buNone/>
            </a:pPr>
            <a:r>
              <a:rPr lang="en"/>
              <a:t>Class methods cannot access directly:</a:t>
            </a:r>
            <a:endParaRPr/>
          </a:p>
          <a:p>
            <a:pPr indent="-228600" lvl="1" marL="914400" rtl="0" algn="l">
              <a:lnSpc>
                <a:spcPct val="115000"/>
              </a:lnSpc>
              <a:spcBef>
                <a:spcPts val="1600"/>
              </a:spcBef>
              <a:spcAft>
                <a:spcPts val="0"/>
              </a:spcAft>
              <a:buSzPts val="1400"/>
              <a:buFont typeface="Arial"/>
              <a:buNone/>
            </a:pPr>
            <a:r>
              <a:rPr lang="en"/>
              <a:t>Instance variables &amp; methods </a:t>
            </a:r>
            <a:endParaRPr/>
          </a:p>
          <a:p>
            <a:pPr indent="-228600" lvl="1" marL="914400" rtl="0" algn="l">
              <a:lnSpc>
                <a:spcPct val="115000"/>
              </a:lnSpc>
              <a:spcBef>
                <a:spcPts val="1600"/>
              </a:spcBef>
              <a:spcAft>
                <a:spcPts val="0"/>
              </a:spcAft>
              <a:buSzPts val="1400"/>
              <a:buFont typeface="Arial"/>
              <a:buNone/>
            </a:pPr>
            <a:r>
              <a:rPr lang="en"/>
              <a:t>Instead </a:t>
            </a:r>
            <a:r>
              <a:rPr b="1" lang="en"/>
              <a:t>object reference</a:t>
            </a:r>
            <a:r>
              <a:rPr lang="en"/>
              <a:t> must be used</a:t>
            </a:r>
            <a:endParaRPr/>
          </a:p>
          <a:p>
            <a:pPr indent="-228600" lvl="0" marL="457200" rtl="0" algn="l">
              <a:lnSpc>
                <a:spcPct val="115000"/>
              </a:lnSpc>
              <a:spcBef>
                <a:spcPts val="1600"/>
              </a:spcBef>
              <a:spcAft>
                <a:spcPts val="0"/>
              </a:spcAft>
              <a:buSzPts val="1800"/>
              <a:buFont typeface="Arial"/>
              <a:buNone/>
            </a:pPr>
            <a:r>
              <a:rPr lang="en"/>
              <a:t>Class methods cannot use the </a:t>
            </a:r>
            <a:r>
              <a:rPr lang="en">
                <a:latin typeface="Courier New"/>
                <a:ea typeface="Courier New"/>
                <a:cs typeface="Courier New"/>
                <a:sym typeface="Courier New"/>
              </a:rPr>
              <a:t>this </a:t>
            </a:r>
            <a:r>
              <a:rPr lang="en"/>
              <a:t>keyword - </a:t>
            </a:r>
            <a:r>
              <a:rPr b="1" lang="en"/>
              <a:t>there is no instance for this to refer to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Modifiers: Final constants</a:t>
            </a:r>
            <a:endParaRPr/>
          </a:p>
        </p:txBody>
      </p:sp>
      <p:sp>
        <p:nvSpPr>
          <p:cNvPr id="207" name="Google Shape;207;p35"/>
          <p:cNvSpPr txBox="1"/>
          <p:nvPr/>
        </p:nvSpPr>
        <p:spPr>
          <a:xfrm>
            <a:off x="600771" y="1287666"/>
            <a:ext cx="7942456" cy="1522441"/>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ourier New"/>
              <a:buNone/>
            </a:pPr>
            <a:r>
              <a:rPr b="1" i="0" lang="en" sz="1800" u="none" cap="none" strike="noStrike">
                <a:solidFill>
                  <a:srgbClr val="000000"/>
                </a:solidFill>
                <a:latin typeface="Courier New"/>
                <a:ea typeface="Courier New"/>
                <a:cs typeface="Courier New"/>
                <a:sym typeface="Courier New"/>
              </a:rPr>
              <a:t>static final </a:t>
            </a:r>
            <a:r>
              <a:rPr b="0" i="0" lang="en" sz="1800" u="none" cap="none" strike="noStrike">
                <a:solidFill>
                  <a:srgbClr val="000000"/>
                </a:solidFill>
                <a:latin typeface="Courier New"/>
                <a:ea typeface="Courier New"/>
                <a:cs typeface="Courier New"/>
                <a:sym typeface="Courier New"/>
              </a:rPr>
              <a:t>double ABSOLUTE_ZERO = 0;</a:t>
            </a:r>
            <a:r>
              <a:rPr b="0" i="0" lang="en" sz="1800" u="none" cap="none" strike="noStrike">
                <a:solidFill>
                  <a:srgbClr val="38761D"/>
                </a:solidFill>
                <a:latin typeface="Courier New"/>
                <a:ea typeface="Courier New"/>
                <a:cs typeface="Courier New"/>
                <a:sym typeface="Courier New"/>
              </a:rPr>
              <a:t> // constant</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1" i="0" lang="en" sz="1800" u="none" cap="none" strike="noStrike">
                <a:solidFill>
                  <a:srgbClr val="000000"/>
                </a:solidFill>
                <a:latin typeface="Courier New"/>
                <a:ea typeface="Courier New"/>
                <a:cs typeface="Courier New"/>
                <a:sym typeface="Courier New"/>
              </a:rPr>
              <a:t>final</a:t>
            </a:r>
            <a:r>
              <a:rPr b="0" i="0" lang="en" sz="1800" u="none" cap="none" strike="noStrike">
                <a:solidFill>
                  <a:srgbClr val="000000"/>
                </a:solidFill>
                <a:latin typeface="Courier New"/>
                <a:ea typeface="Courier New"/>
                <a:cs typeface="Courier New"/>
                <a:sym typeface="Courier New"/>
              </a:rPr>
              <a:t> Point startPoint = new Point(0, 0);</a:t>
            </a:r>
            <a:endParaRPr b="0" i="0" sz="1800" u="none" cap="none" strike="noStrike">
              <a:solidFill>
                <a:srgbClr val="000000"/>
              </a:solidFill>
              <a:latin typeface="Courier New"/>
              <a:ea typeface="Courier New"/>
              <a:cs typeface="Courier New"/>
              <a:sym typeface="Courier New"/>
            </a:endParaRPr>
          </a:p>
        </p:txBody>
      </p:sp>
      <p:sp>
        <p:nvSpPr>
          <p:cNvPr id="208" name="Google Shape;208;p35"/>
          <p:cNvSpPr txBox="1"/>
          <p:nvPr/>
        </p:nvSpPr>
        <p:spPr>
          <a:xfrm>
            <a:off x="600771" y="3280017"/>
            <a:ext cx="7942456" cy="1522441"/>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ourier New"/>
              <a:buNone/>
            </a:pPr>
            <a:r>
              <a:rPr b="0" i="0" lang="en" sz="1800" u="none" cap="none" strike="noStrike">
                <a:solidFill>
                  <a:srgbClr val="000000"/>
                </a:solidFill>
                <a:latin typeface="Courier New"/>
                <a:ea typeface="Courier New"/>
                <a:cs typeface="Courier New"/>
                <a:sym typeface="Courier New"/>
              </a:rPr>
              <a:t>KelvinTemperature.ABSOLUTE_ZERO = -273.15;</a:t>
            </a:r>
            <a:r>
              <a:rPr b="0" i="0" lang="en" sz="1800" u="none" cap="none" strike="noStrike">
                <a:solidFill>
                  <a:srgbClr val="38761D"/>
                </a:solidFill>
                <a:latin typeface="Courier New"/>
                <a:ea typeface="Courier New"/>
                <a:cs typeface="Courier New"/>
                <a:sym typeface="Courier New"/>
              </a:rPr>
              <a:t> // Error</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 sz="1800" u="none" cap="none" strike="noStrike">
                <a:solidFill>
                  <a:srgbClr val="000000"/>
                </a:solidFill>
                <a:latin typeface="Courier New"/>
                <a:ea typeface="Courier New"/>
                <a:cs typeface="Courier New"/>
                <a:sym typeface="Courier New"/>
              </a:rPr>
              <a:t>startPoint.setX(1);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Modifiers: Final</a:t>
            </a:r>
            <a:endParaRPr/>
          </a:p>
        </p:txBody>
      </p:sp>
      <p:sp>
        <p:nvSpPr>
          <p:cNvPr id="214" name="Google Shape;214;p36"/>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Font typeface="Arial"/>
              <a:buNone/>
            </a:pPr>
            <a:r>
              <a:rPr lang="en"/>
              <a:t>Methods</a:t>
            </a:r>
            <a:endParaRPr/>
          </a:p>
          <a:p>
            <a:pPr indent="-228600" lvl="1" marL="914400" rtl="0" algn="l">
              <a:lnSpc>
                <a:spcPct val="115000"/>
              </a:lnSpc>
              <a:spcBef>
                <a:spcPts val="1600"/>
              </a:spcBef>
              <a:spcAft>
                <a:spcPts val="0"/>
              </a:spcAft>
              <a:buSzPts val="1400"/>
              <a:buFont typeface="Arial"/>
              <a:buNone/>
            </a:pPr>
            <a:r>
              <a:rPr lang="en"/>
              <a:t>Cannot be overridden by any subclasses</a:t>
            </a:r>
            <a:endParaRPr/>
          </a:p>
          <a:p>
            <a:pPr indent="-228600" lvl="1" marL="914400" rtl="0" algn="l">
              <a:lnSpc>
                <a:spcPct val="115000"/>
              </a:lnSpc>
              <a:spcBef>
                <a:spcPts val="1600"/>
              </a:spcBef>
              <a:spcAft>
                <a:spcPts val="0"/>
              </a:spcAft>
              <a:buSzPts val="1400"/>
              <a:buFont typeface="Arial"/>
              <a:buNone/>
            </a:pPr>
            <a:r>
              <a:rPr lang="en"/>
              <a:t>The content of the method should not be changed by any outsider</a:t>
            </a:r>
            <a:endParaRPr/>
          </a:p>
          <a:p>
            <a:pPr indent="-228600" lvl="0" marL="457200" rtl="0" algn="l">
              <a:lnSpc>
                <a:spcPct val="115000"/>
              </a:lnSpc>
              <a:spcBef>
                <a:spcPts val="1600"/>
              </a:spcBef>
              <a:spcAft>
                <a:spcPts val="0"/>
              </a:spcAft>
              <a:buSzPts val="1800"/>
              <a:buFont typeface="Arial"/>
              <a:buNone/>
            </a:pPr>
            <a:r>
              <a:rPr lang="en"/>
              <a:t>Classes</a:t>
            </a:r>
            <a:endParaRPr/>
          </a:p>
          <a:p>
            <a:pPr indent="-228600" lvl="1" marL="914400" rtl="0" algn="l">
              <a:lnSpc>
                <a:spcPct val="115000"/>
              </a:lnSpc>
              <a:spcBef>
                <a:spcPts val="1600"/>
              </a:spcBef>
              <a:spcAft>
                <a:spcPts val="0"/>
              </a:spcAft>
              <a:buSzPts val="1400"/>
              <a:buFont typeface="Arial"/>
              <a:buNone/>
            </a:pPr>
            <a:r>
              <a:rPr lang="en"/>
              <a:t> Prevent the class from being subclassed</a:t>
            </a:r>
            <a:endParaRPr/>
          </a:p>
          <a:p>
            <a:pPr indent="-228600" lvl="1" marL="914400" rtl="0" algn="l">
              <a:lnSpc>
                <a:spcPct val="115000"/>
              </a:lnSpc>
              <a:spcBef>
                <a:spcPts val="1600"/>
              </a:spcBef>
              <a:spcAft>
                <a:spcPts val="0"/>
              </a:spcAft>
              <a:buSzPts val="1400"/>
              <a:buFont typeface="Arial"/>
              <a:buNone/>
            </a:pPr>
            <a:r>
              <a:rPr lang="en"/>
              <a:t>Cannot inherit from </a:t>
            </a:r>
            <a:r>
              <a:rPr lang="en">
                <a:latin typeface="Courier New"/>
                <a:ea typeface="Courier New"/>
                <a:cs typeface="Courier New"/>
                <a:sym typeface="Courier New"/>
              </a:rPr>
              <a:t>final</a:t>
            </a:r>
            <a:r>
              <a:rPr lang="en"/>
              <a:t> class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Modifiers: Abstract</a:t>
            </a:r>
            <a:endParaRPr/>
          </a:p>
        </p:txBody>
      </p:sp>
      <p:sp>
        <p:nvSpPr>
          <p:cNvPr id="220" name="Google Shape;220;p37"/>
          <p:cNvSpPr txBox="1"/>
          <p:nvPr/>
        </p:nvSpPr>
        <p:spPr>
          <a:xfrm>
            <a:off x="620629" y="1249829"/>
            <a:ext cx="7942457" cy="1839059"/>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FF"/>
              </a:buClr>
              <a:buSzPts val="1800"/>
              <a:buFont typeface="Courier New"/>
              <a:buNone/>
            </a:pPr>
            <a:r>
              <a:rPr b="0" i="0" lang="en" sz="1800" u="none" cap="none" strike="noStrike">
                <a:solidFill>
                  <a:srgbClr val="0000FF"/>
                </a:solidFill>
                <a:latin typeface="Courier New"/>
                <a:ea typeface="Courier New"/>
                <a:cs typeface="Courier New"/>
                <a:sym typeface="Courier New"/>
              </a:rPr>
              <a:t>public </a:t>
            </a:r>
            <a:r>
              <a:rPr b="1" i="0" lang="en" sz="1800" u="none" cap="none" strike="noStrike">
                <a:solidFill>
                  <a:srgbClr val="0000FF"/>
                </a:solidFill>
                <a:latin typeface="Courier New"/>
                <a:ea typeface="Courier New"/>
                <a:cs typeface="Courier New"/>
                <a:sym typeface="Courier New"/>
              </a:rPr>
              <a:t>abstract class</a:t>
            </a:r>
            <a:r>
              <a:rPr b="1" i="0" lang="en" sz="1800" u="none" cap="none" strike="noStrike">
                <a:solidFill>
                  <a:srgbClr val="000000"/>
                </a:solidFill>
                <a:latin typeface="Courier New"/>
                <a:ea typeface="Courier New"/>
                <a:cs typeface="Courier New"/>
                <a:sym typeface="Courier New"/>
              </a:rPr>
              <a:t> </a:t>
            </a:r>
            <a:r>
              <a:rPr b="0" i="0" lang="en" sz="1800" u="none" cap="none" strike="noStrike">
                <a:solidFill>
                  <a:srgbClr val="000000"/>
                </a:solidFill>
                <a:latin typeface="Courier New"/>
                <a:ea typeface="Courier New"/>
                <a:cs typeface="Courier New"/>
                <a:sym typeface="Courier New"/>
              </a:rPr>
              <a:t>Temperature {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r>
              <a:rPr b="0" i="0" lang="en" sz="1800" u="none" cap="none" strike="noStrike">
                <a:solidFill>
                  <a:schemeClr val="dk1"/>
                </a:solidFill>
                <a:latin typeface="Courier New"/>
                <a:ea typeface="Courier New"/>
                <a:cs typeface="Courier New"/>
                <a:sym typeface="Courier New"/>
              </a:rPr>
              <a:t>public double toCelsius(double t){</a:t>
            </a:r>
            <a:endParaRPr/>
          </a:p>
          <a:p>
            <a:pPr indent="0" lvl="0" marL="0" marR="0" rtl="0" algn="l">
              <a:lnSpc>
                <a:spcPct val="100000"/>
              </a:lnSpc>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return t </a:t>
            </a:r>
            <a:r>
              <a:rPr b="0" i="0" lang="en" sz="1800" u="none" cap="none" strike="noStrike">
                <a:solidFill>
                  <a:srgbClr val="000000"/>
                </a:solidFill>
                <a:latin typeface="Courier New"/>
                <a:ea typeface="Courier New"/>
                <a:cs typeface="Courier New"/>
                <a:sym typeface="Courier New"/>
              </a:rPr>
              <a:t>- 273.15;</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a:t>
            </a:r>
            <a:endParaRPr/>
          </a:p>
        </p:txBody>
      </p:sp>
      <p:sp>
        <p:nvSpPr>
          <p:cNvPr id="221" name="Google Shape;221;p37"/>
          <p:cNvSpPr txBox="1"/>
          <p:nvPr/>
        </p:nvSpPr>
        <p:spPr>
          <a:xfrm>
            <a:off x="620629" y="3320993"/>
            <a:ext cx="7942456" cy="659992"/>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Courier New"/>
              <a:buNone/>
            </a:pPr>
            <a:r>
              <a:rPr b="0" i="0" lang="en" sz="1700" u="none" cap="none" strike="noStrike">
                <a:solidFill>
                  <a:srgbClr val="000000"/>
                </a:solidFill>
                <a:latin typeface="Courier New"/>
                <a:ea typeface="Courier New"/>
                <a:cs typeface="Courier New"/>
                <a:sym typeface="Courier New"/>
              </a:rPr>
              <a:t>Temperature temperatureKelvin = </a:t>
            </a:r>
            <a:r>
              <a:rPr b="1" i="0" lang="en" sz="1700" u="none" cap="none" strike="noStrike">
                <a:solidFill>
                  <a:srgbClr val="000000"/>
                </a:solidFill>
                <a:latin typeface="Courier New"/>
                <a:ea typeface="Courier New"/>
                <a:cs typeface="Courier New"/>
                <a:sym typeface="Courier New"/>
              </a:rPr>
              <a:t>new Temperature()</a:t>
            </a:r>
            <a:r>
              <a:rPr b="0" i="0" lang="en" sz="1700" u="none" cap="none" strike="noStrike">
                <a:solidFill>
                  <a:srgbClr val="000000"/>
                </a:solidFill>
                <a:latin typeface="Courier New"/>
                <a:ea typeface="Courier New"/>
                <a:cs typeface="Courier New"/>
                <a:sym typeface="Courier New"/>
              </a:rPr>
              <a:t>;</a:t>
            </a:r>
            <a:r>
              <a:rPr b="0" i="0" lang="en" sz="1700" u="none" cap="none" strike="noStrike">
                <a:solidFill>
                  <a:srgbClr val="38761D"/>
                </a:solidFill>
                <a:latin typeface="Courier New"/>
                <a:ea typeface="Courier New"/>
                <a:cs typeface="Courier New"/>
                <a:sym typeface="Courier New"/>
              </a:rPr>
              <a:t> // Error</a:t>
            </a:r>
            <a:endParaRPr b="0" i="0" sz="1700" u="none" cap="none" strike="noStrike">
              <a:solidFill>
                <a:srgbClr val="000000"/>
              </a:solidFill>
              <a:latin typeface="Courier New"/>
              <a:ea typeface="Courier New"/>
              <a:cs typeface="Courier New"/>
              <a:sym typeface="Courier New"/>
            </a:endParaRPr>
          </a:p>
        </p:txBody>
      </p:sp>
      <p:sp>
        <p:nvSpPr>
          <p:cNvPr id="222" name="Google Shape;222;p37"/>
          <p:cNvSpPr txBox="1"/>
          <p:nvPr>
            <p:ph idx="1" type="body"/>
          </p:nvPr>
        </p:nvSpPr>
        <p:spPr>
          <a:xfrm>
            <a:off x="620629" y="4213090"/>
            <a:ext cx="7942456" cy="615388"/>
          </a:xfrm>
          <a:prstGeom prst="rect">
            <a:avLst/>
          </a:prstGeom>
          <a:noFill/>
          <a:ln>
            <a:noFill/>
          </a:ln>
        </p:spPr>
        <p:txBody>
          <a:bodyPr anchorCtr="0" anchor="t" bIns="91425" lIns="91425" spcFirstLastPara="1" rIns="91425" wrap="square" tIns="91425">
            <a:noAutofit/>
          </a:bodyPr>
          <a:lstStyle/>
          <a:p>
            <a:pPr indent="-228600" lvl="0" marL="914400" rtl="0" algn="l">
              <a:lnSpc>
                <a:spcPct val="115000"/>
              </a:lnSpc>
              <a:spcBef>
                <a:spcPts val="0"/>
              </a:spcBef>
              <a:spcAft>
                <a:spcPts val="0"/>
              </a:spcAft>
              <a:buSzPts val="1800"/>
              <a:buFont typeface="Arial"/>
              <a:buNone/>
            </a:pPr>
            <a:r>
              <a:rPr lang="en"/>
              <a:t>Can contain both abstract methods as well normal methods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Modifiers: Abstract</a:t>
            </a:r>
            <a:endParaRPr/>
          </a:p>
        </p:txBody>
      </p:sp>
      <p:sp>
        <p:nvSpPr>
          <p:cNvPr id="228" name="Google Shape;228;p38"/>
          <p:cNvSpPr txBox="1"/>
          <p:nvPr/>
        </p:nvSpPr>
        <p:spPr>
          <a:xfrm>
            <a:off x="620629" y="1249829"/>
            <a:ext cx="7942457" cy="1839059"/>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FF"/>
              </a:buClr>
              <a:buSzPts val="1800"/>
              <a:buFont typeface="Courier New"/>
              <a:buNone/>
            </a:pPr>
            <a:r>
              <a:rPr b="0" i="0" lang="en" sz="1800" u="none" cap="none" strike="noStrike">
                <a:solidFill>
                  <a:srgbClr val="0000FF"/>
                </a:solidFill>
                <a:latin typeface="Courier New"/>
                <a:ea typeface="Courier New"/>
                <a:cs typeface="Courier New"/>
                <a:sym typeface="Courier New"/>
              </a:rPr>
              <a:t>public </a:t>
            </a:r>
            <a:r>
              <a:rPr b="1" i="0" lang="en" sz="1800" u="none" cap="none" strike="noStrike">
                <a:solidFill>
                  <a:srgbClr val="0000FF"/>
                </a:solidFill>
                <a:latin typeface="Courier New"/>
                <a:ea typeface="Courier New"/>
                <a:cs typeface="Courier New"/>
                <a:sym typeface="Courier New"/>
              </a:rPr>
              <a:t>abstract</a:t>
            </a:r>
            <a:r>
              <a:rPr b="0" i="0" lang="en" sz="1800" u="none" cap="none" strike="noStrike">
                <a:solidFill>
                  <a:srgbClr val="0000FF"/>
                </a:solidFill>
                <a:latin typeface="Courier New"/>
                <a:ea typeface="Courier New"/>
                <a:cs typeface="Courier New"/>
                <a:sym typeface="Courier New"/>
              </a:rPr>
              <a:t> </a:t>
            </a:r>
            <a:r>
              <a:rPr b="1" i="0" lang="en" sz="1800" u="none" cap="none" strike="noStrike">
                <a:solidFill>
                  <a:srgbClr val="0000FF"/>
                </a:solidFill>
                <a:latin typeface="Courier New"/>
                <a:ea typeface="Courier New"/>
                <a:cs typeface="Courier New"/>
                <a:sym typeface="Courier New"/>
              </a:rPr>
              <a:t>class</a:t>
            </a:r>
            <a:r>
              <a:rPr b="0" i="0" lang="en" sz="1800" u="none" cap="none" strike="noStrike">
                <a:solidFill>
                  <a:srgbClr val="000000"/>
                </a:solidFill>
                <a:latin typeface="Courier New"/>
                <a:ea typeface="Courier New"/>
                <a:cs typeface="Courier New"/>
                <a:sym typeface="Courier New"/>
              </a:rPr>
              <a:t> Temperature {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r>
              <a:rPr b="0" i="0" lang="en" sz="1800" u="none" cap="none" strike="noStrike">
                <a:solidFill>
                  <a:schemeClr val="dk1"/>
                </a:solidFill>
                <a:latin typeface="Courier New"/>
                <a:ea typeface="Courier New"/>
                <a:cs typeface="Courier New"/>
                <a:sym typeface="Courier New"/>
              </a:rPr>
              <a:t>public </a:t>
            </a:r>
            <a:r>
              <a:rPr b="1" i="0" lang="en" sz="1800" u="none" cap="none" strike="noStrike">
                <a:solidFill>
                  <a:schemeClr val="dk1"/>
                </a:solidFill>
                <a:latin typeface="Courier New"/>
                <a:ea typeface="Courier New"/>
                <a:cs typeface="Courier New"/>
                <a:sym typeface="Courier New"/>
              </a:rPr>
              <a:t>abstract</a:t>
            </a:r>
            <a:r>
              <a:rPr b="0" i="0" lang="en" sz="1800" u="none" cap="none" strike="noStrike">
                <a:solidFill>
                  <a:schemeClr val="dk1"/>
                </a:solidFill>
                <a:latin typeface="Courier New"/>
                <a:ea typeface="Courier New"/>
                <a:cs typeface="Courier New"/>
                <a:sym typeface="Courier New"/>
              </a:rPr>
              <a:t> double toCelsius(double t);</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a:t>
            </a:r>
            <a:endParaRPr/>
          </a:p>
        </p:txBody>
      </p:sp>
      <p:sp>
        <p:nvSpPr>
          <p:cNvPr id="229" name="Google Shape;229;p38"/>
          <p:cNvSpPr txBox="1"/>
          <p:nvPr/>
        </p:nvSpPr>
        <p:spPr>
          <a:xfrm>
            <a:off x="620629" y="3320993"/>
            <a:ext cx="7942456" cy="659992"/>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Courier New"/>
              <a:buNone/>
            </a:pPr>
            <a:r>
              <a:rPr b="0" i="0" lang="en" sz="1700" u="none" cap="none" strike="noStrike">
                <a:solidFill>
                  <a:srgbClr val="000000"/>
                </a:solidFill>
                <a:latin typeface="Courier New"/>
                <a:ea typeface="Courier New"/>
                <a:cs typeface="Courier New"/>
                <a:sym typeface="Courier New"/>
              </a:rPr>
              <a:t>Temperature temperatureKelvin = </a:t>
            </a:r>
            <a:r>
              <a:rPr b="1" i="0" lang="en" sz="1700" u="none" cap="none" strike="noStrike">
                <a:solidFill>
                  <a:srgbClr val="000000"/>
                </a:solidFill>
                <a:latin typeface="Courier New"/>
                <a:ea typeface="Courier New"/>
                <a:cs typeface="Courier New"/>
                <a:sym typeface="Courier New"/>
              </a:rPr>
              <a:t>new Temperature()</a:t>
            </a:r>
            <a:r>
              <a:rPr b="0" i="0" lang="en" sz="1700" u="none" cap="none" strike="noStrike">
                <a:solidFill>
                  <a:srgbClr val="000000"/>
                </a:solidFill>
                <a:latin typeface="Courier New"/>
                <a:ea typeface="Courier New"/>
                <a:cs typeface="Courier New"/>
                <a:sym typeface="Courier New"/>
              </a:rPr>
              <a:t>;</a:t>
            </a:r>
            <a:r>
              <a:rPr b="0" i="0" lang="en" sz="1700" u="none" cap="none" strike="noStrike">
                <a:solidFill>
                  <a:srgbClr val="38761D"/>
                </a:solidFill>
                <a:latin typeface="Courier New"/>
                <a:ea typeface="Courier New"/>
                <a:cs typeface="Courier New"/>
                <a:sym typeface="Courier New"/>
              </a:rPr>
              <a:t> // Error</a:t>
            </a:r>
            <a:endParaRPr b="0" i="0" sz="1700" u="none" cap="none" strike="noStrike">
              <a:solidFill>
                <a:srgbClr val="000000"/>
              </a:solidFill>
              <a:latin typeface="Courier New"/>
              <a:ea typeface="Courier New"/>
              <a:cs typeface="Courier New"/>
              <a:sym typeface="Courier New"/>
            </a:endParaRPr>
          </a:p>
        </p:txBody>
      </p:sp>
      <p:sp>
        <p:nvSpPr>
          <p:cNvPr id="230" name="Google Shape;230;p38"/>
          <p:cNvSpPr txBox="1"/>
          <p:nvPr>
            <p:ph idx="1" type="body"/>
          </p:nvPr>
        </p:nvSpPr>
        <p:spPr>
          <a:xfrm>
            <a:off x="620629" y="4213090"/>
            <a:ext cx="7942456" cy="615388"/>
          </a:xfrm>
          <a:prstGeom prst="rect">
            <a:avLst/>
          </a:prstGeom>
          <a:noFill/>
          <a:ln>
            <a:noFill/>
          </a:ln>
        </p:spPr>
        <p:txBody>
          <a:bodyPr anchorCtr="0" anchor="t" bIns="91425" lIns="91425" spcFirstLastPara="1" rIns="91425" wrap="square" tIns="91425">
            <a:noAutofit/>
          </a:bodyPr>
          <a:lstStyle/>
          <a:p>
            <a:pPr indent="-233363" lvl="0" marL="233363" rtl="0" algn="ctr">
              <a:lnSpc>
                <a:spcPct val="115000"/>
              </a:lnSpc>
              <a:spcBef>
                <a:spcPts val="0"/>
              </a:spcBef>
              <a:spcAft>
                <a:spcPts val="0"/>
              </a:spcAft>
              <a:buSzPts val="1800"/>
              <a:buFont typeface="Arial"/>
              <a:buNone/>
            </a:pPr>
            <a:r>
              <a:rPr lang="en"/>
              <a:t>If a class contains abstract methods - class must be declared abstract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Checkpoint</a:t>
            </a:r>
            <a:endParaRPr/>
          </a:p>
        </p:txBody>
      </p:sp>
      <p:sp>
        <p:nvSpPr>
          <p:cNvPr id="236" name="Google Shape;236;p39"/>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Font typeface="Arial"/>
              <a:buNone/>
            </a:pPr>
            <a:r>
              <a:rPr lang="en"/>
              <a:t>There are 4 access modifiers: private, </a:t>
            </a:r>
            <a:r>
              <a:rPr i="1" lang="en"/>
              <a:t>no-modifier</a:t>
            </a:r>
            <a:r>
              <a:rPr lang="en"/>
              <a:t>, protected and public</a:t>
            </a:r>
            <a:endParaRPr/>
          </a:p>
          <a:p>
            <a:pPr indent="-228600" lvl="0" marL="457200" rtl="0" algn="l">
              <a:lnSpc>
                <a:spcPct val="115000"/>
              </a:lnSpc>
              <a:spcBef>
                <a:spcPts val="1600"/>
              </a:spcBef>
              <a:spcAft>
                <a:spcPts val="0"/>
              </a:spcAft>
              <a:buSzPts val="1800"/>
              <a:buFont typeface="Arial"/>
              <a:buNone/>
            </a:pPr>
            <a:r>
              <a:rPr lang="en"/>
              <a:t>Prefer to go from less permissive to more permissive access</a:t>
            </a:r>
            <a:endParaRPr/>
          </a:p>
          <a:p>
            <a:pPr indent="-228600" lvl="0" marL="457200" rtl="0" algn="l">
              <a:lnSpc>
                <a:spcPct val="115000"/>
              </a:lnSpc>
              <a:spcBef>
                <a:spcPts val="1600"/>
              </a:spcBef>
              <a:spcAft>
                <a:spcPts val="0"/>
              </a:spcAft>
              <a:buSzPts val="1800"/>
              <a:buFont typeface="Arial"/>
              <a:buNone/>
            </a:pPr>
            <a:r>
              <a:rPr lang="en"/>
              <a:t>Static variable – belongs to a class and can be changed</a:t>
            </a:r>
            <a:endParaRPr/>
          </a:p>
          <a:p>
            <a:pPr indent="-228600" lvl="0" marL="457200" rtl="0" algn="l">
              <a:lnSpc>
                <a:spcPct val="115000"/>
              </a:lnSpc>
              <a:spcBef>
                <a:spcPts val="1600"/>
              </a:spcBef>
              <a:spcAft>
                <a:spcPts val="0"/>
              </a:spcAft>
              <a:buSzPts val="1800"/>
              <a:buFont typeface="Arial"/>
              <a:buNone/>
            </a:pPr>
            <a:r>
              <a:rPr lang="en"/>
              <a:t>Final variable – cannot be changed after initialization, but objects state can</a:t>
            </a:r>
            <a:endParaRPr/>
          </a:p>
          <a:p>
            <a:pPr indent="-228600" lvl="0" marL="457200" rtl="0" algn="l">
              <a:lnSpc>
                <a:spcPct val="115000"/>
              </a:lnSpc>
              <a:spcBef>
                <a:spcPts val="1600"/>
              </a:spcBef>
              <a:spcAft>
                <a:spcPts val="0"/>
              </a:spcAft>
              <a:buSzPts val="1800"/>
              <a:buFont typeface="Arial"/>
              <a:buNone/>
            </a:pPr>
            <a:r>
              <a:rPr lang="en"/>
              <a:t>Abstract classes are meant to be subclassed</a:t>
            </a:r>
            <a:endParaRPr/>
          </a:p>
          <a:p>
            <a:pPr indent="-228600" lvl="0" marL="457200" rtl="0" algn="l">
              <a:lnSpc>
                <a:spcPct val="115000"/>
              </a:lnSpc>
              <a:spcBef>
                <a:spcPts val="1600"/>
              </a:spcBef>
              <a:spcAft>
                <a:spcPts val="0"/>
              </a:spcAft>
              <a:buSzPts val="1800"/>
              <a:buFont typeface="Arial"/>
              <a:buNone/>
            </a:pPr>
            <a:r>
              <a:rPr lang="en"/>
              <a:t>Abstract classes can contain both abstract methods as well normal methods</a:t>
            </a:r>
            <a:endParaRPr/>
          </a:p>
          <a:p>
            <a:pPr indent="-228600" lvl="0" marL="457200" rtl="0" algn="l">
              <a:lnSpc>
                <a:spcPct val="115000"/>
              </a:lnSpc>
              <a:spcBef>
                <a:spcPts val="1600"/>
              </a:spcBef>
              <a:spcAft>
                <a:spcPts val="0"/>
              </a:spcAft>
              <a:buSzPts val="1800"/>
              <a:buFont typeface="Arial"/>
              <a:buNone/>
            </a:pPr>
            <a:r>
              <a:rPr lang="en"/>
              <a:t>If a class contains abstract methods – class must be declared abstract</a:t>
            </a:r>
            <a:endParaRPr/>
          </a:p>
          <a:p>
            <a:pPr indent="-228600" lvl="0" marL="457200" rtl="0" algn="l">
              <a:lnSpc>
                <a:spcPct val="115000"/>
              </a:lnSpc>
              <a:spcBef>
                <a:spcPts val="1600"/>
              </a:spcBef>
              <a:spcAft>
                <a:spcPts val="0"/>
              </a:spcAft>
              <a:buSzPts val="1800"/>
              <a:buFont typeface="Arial"/>
              <a:buNone/>
            </a:pPr>
            <a:r>
              <a:t/>
            </a:r>
            <a:endParaRPr/>
          </a:p>
          <a:p>
            <a:pPr indent="-228600" lvl="0" marL="457200" rtl="0" algn="l">
              <a:lnSpc>
                <a:spcPct val="115000"/>
              </a:lnSpc>
              <a:spcBef>
                <a:spcPts val="1600"/>
              </a:spcBef>
              <a:spcAft>
                <a:spcPts val="0"/>
              </a:spcAft>
              <a:buSzPts val="18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8" name="Shape 58"/>
        <p:cNvGrpSpPr/>
        <p:nvPr/>
      </p:nvGrpSpPr>
      <p:grpSpPr>
        <a:xfrm>
          <a:off x="0" y="0"/>
          <a:ext cx="0" cy="0"/>
          <a:chOff x="0" y="0"/>
          <a:chExt cx="0" cy="0"/>
        </a:xfrm>
      </p:grpSpPr>
      <p:sp>
        <p:nvSpPr>
          <p:cNvPr id="59" name="Google Shape;59;p13"/>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4800"/>
              <a:buFont typeface="Arial"/>
              <a:buNone/>
            </a:pPr>
            <a:r>
              <a:rPr b="1" lang="en" sz="4800">
                <a:solidFill>
                  <a:schemeClr val="dk1"/>
                </a:solidFill>
              </a:rPr>
              <a:t>Class</a:t>
            </a:r>
            <a:endParaRPr/>
          </a:p>
          <a:p>
            <a:pPr indent="0" lvl="0" marL="0" rtl="0" algn="ctr">
              <a:lnSpc>
                <a:spcPct val="115000"/>
              </a:lnSpc>
              <a:spcBef>
                <a:spcPts val="1600"/>
              </a:spcBef>
              <a:spcAft>
                <a:spcPts val="0"/>
              </a:spcAft>
              <a:buSzPts val="3600"/>
              <a:buFont typeface="Arial"/>
              <a:buNone/>
            </a:pPr>
            <a:r>
              <a:rPr lang="en" sz="3600"/>
              <a:t>Blueprint of objects</a:t>
            </a:r>
            <a:endParaRPr/>
          </a:p>
        </p:txBody>
      </p:sp>
      <p:pic>
        <p:nvPicPr>
          <p:cNvPr id="60" name="Google Shape;60;p13"/>
          <p:cNvPicPr preferRelativeResize="0"/>
          <p:nvPr/>
        </p:nvPicPr>
        <p:blipFill rotWithShape="1">
          <a:blip r:embed="rId3">
            <a:alphaModFix/>
          </a:blip>
          <a:srcRect b="0" l="0" r="0" t="0"/>
          <a:stretch/>
        </p:blipFill>
        <p:spPr>
          <a:xfrm>
            <a:off x="3237230" y="2997012"/>
            <a:ext cx="3035300" cy="1854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2150850"/>
            <a:ext cx="8520599"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Font typeface="Arial"/>
              <a:buNone/>
            </a:pPr>
            <a:r>
              <a:rPr lang="en"/>
              <a:t>Nested Classes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Nested Classes</a:t>
            </a:r>
            <a:endParaRPr/>
          </a:p>
        </p:txBody>
      </p:sp>
      <p:sp>
        <p:nvSpPr>
          <p:cNvPr id="247" name="Google Shape;247;p41"/>
          <p:cNvSpPr txBox="1"/>
          <p:nvPr/>
        </p:nvSpPr>
        <p:spPr>
          <a:xfrm>
            <a:off x="490654" y="1182029"/>
            <a:ext cx="8252436" cy="2921619"/>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E6"/>
              </a:buClr>
              <a:buSzPts val="1800"/>
              <a:buFont typeface="Courier New"/>
              <a:buNone/>
            </a:pPr>
            <a:r>
              <a:rPr b="0" i="0" lang="en" sz="1800" u="none" cap="none" strike="noStrike">
                <a:solidFill>
                  <a:srgbClr val="0000E6"/>
                </a:solidFill>
                <a:latin typeface="Courier New"/>
                <a:ea typeface="Courier New"/>
                <a:cs typeface="Courier New"/>
                <a:sym typeface="Courier New"/>
              </a:rPr>
              <a:t>public</a:t>
            </a:r>
            <a:r>
              <a:rPr b="0" i="0" lang="en" sz="1800" u="none" cap="none" strike="noStrike">
                <a:solidFill>
                  <a:schemeClr val="dk1"/>
                </a:solidFill>
                <a:latin typeface="Courier New"/>
                <a:ea typeface="Courier New"/>
                <a:cs typeface="Courier New"/>
                <a:sym typeface="Courier New"/>
              </a:rPr>
              <a:t> </a:t>
            </a:r>
            <a:r>
              <a:rPr b="0" i="0" lang="en" sz="1800" u="none" cap="none" strike="noStrike">
                <a:solidFill>
                  <a:srgbClr val="0000E6"/>
                </a:solidFill>
                <a:latin typeface="Courier New"/>
                <a:ea typeface="Courier New"/>
                <a:cs typeface="Courier New"/>
                <a:sym typeface="Courier New"/>
              </a:rPr>
              <a:t>class</a:t>
            </a:r>
            <a:r>
              <a:rPr b="0" i="0" lang="en" sz="1800" u="none" cap="none" strike="noStrike">
                <a:solidFill>
                  <a:schemeClr val="dk1"/>
                </a:solidFill>
                <a:latin typeface="Courier New"/>
                <a:ea typeface="Courier New"/>
                <a:cs typeface="Courier New"/>
                <a:sym typeface="Courier New"/>
              </a:rPr>
              <a:t> OuterClass {</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a:t>
            </a:r>
            <a:r>
              <a:rPr b="0" i="0" lang="en" sz="1800" u="none" cap="none" strike="noStrike">
                <a:solidFill>
                  <a:srgbClr val="0000E6"/>
                </a:solidFill>
                <a:latin typeface="Courier New"/>
                <a:ea typeface="Courier New"/>
                <a:cs typeface="Courier New"/>
                <a:sym typeface="Courier New"/>
              </a:rPr>
              <a:t>class</a:t>
            </a:r>
            <a:r>
              <a:rPr b="0" i="0" lang="en" sz="1800" u="none" cap="none" strike="noStrike">
                <a:solidFill>
                  <a:schemeClr val="dk1"/>
                </a:solidFill>
                <a:latin typeface="Courier New"/>
                <a:ea typeface="Courier New"/>
                <a:cs typeface="Courier New"/>
                <a:sym typeface="Courier New"/>
              </a:rPr>
              <a:t> InnerClass {</a:t>
            </a:r>
            <a:endParaRPr/>
          </a:p>
          <a:p>
            <a:pPr indent="0" lvl="0" marL="0" marR="0" rtl="0" algn="l">
              <a:lnSpc>
                <a:spcPct val="115000"/>
              </a:lnSpc>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a:t>
            </a:r>
            <a:endParaRPr/>
          </a:p>
          <a:p>
            <a:pPr indent="0" lvl="0" marL="0" marR="0" rtl="0" algn="l">
              <a:lnSpc>
                <a:spcPct val="115000"/>
              </a:lnSpc>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a:t>
            </a:r>
            <a:r>
              <a:rPr b="0" i="0" lang="en" sz="1800" u="none" cap="none" strike="noStrike">
                <a:solidFill>
                  <a:srgbClr val="0000E6"/>
                </a:solidFill>
                <a:latin typeface="Courier New"/>
                <a:ea typeface="Courier New"/>
                <a:cs typeface="Courier New"/>
                <a:sym typeface="Courier New"/>
              </a:rPr>
              <a:t>static class</a:t>
            </a:r>
            <a:r>
              <a:rPr b="0" i="0" lang="en" sz="1800" u="none" cap="none" strike="noStrike">
                <a:solidFill>
                  <a:schemeClr val="dk1"/>
                </a:solidFill>
                <a:latin typeface="Courier New"/>
                <a:ea typeface="Courier New"/>
                <a:cs typeface="Courier New"/>
                <a:sym typeface="Courier New"/>
              </a:rPr>
              <a:t> StaticNestedClass {</a:t>
            </a:r>
            <a:endParaRPr/>
          </a:p>
          <a:p>
            <a:pPr indent="0" lvl="0" marL="0" marR="0" rtl="0" algn="l">
              <a:lnSpc>
                <a:spcPct val="115000"/>
              </a:lnSpc>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a:t>
            </a:r>
            <a:endParaRPr/>
          </a:p>
          <a:p>
            <a:pPr indent="0" lvl="0" marL="0" marR="0" rtl="0" algn="l">
              <a:lnSpc>
                <a:spcPct val="115000"/>
              </a:lnSpc>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a:t>
            </a:r>
            <a:endParaRPr/>
          </a:p>
        </p:txBody>
      </p:sp>
      <p:sp>
        <p:nvSpPr>
          <p:cNvPr id="248" name="Google Shape;248;p41"/>
          <p:cNvSpPr txBox="1"/>
          <p:nvPr>
            <p:ph idx="1" type="body"/>
          </p:nvPr>
        </p:nvSpPr>
        <p:spPr>
          <a:xfrm>
            <a:off x="490655" y="4267953"/>
            <a:ext cx="8252436" cy="565750"/>
          </a:xfrm>
          <a:prstGeom prst="rect">
            <a:avLst/>
          </a:prstGeom>
          <a:noFill/>
          <a:ln>
            <a:noFill/>
          </a:ln>
        </p:spPr>
        <p:txBody>
          <a:bodyPr anchorCtr="0" anchor="t" bIns="91425" lIns="91425" spcFirstLastPara="1" rIns="91425" wrap="square" tIns="91425">
            <a:noAutofit/>
          </a:bodyPr>
          <a:lstStyle/>
          <a:p>
            <a:pPr indent="-228600" lvl="0" marL="457200" rtl="0" algn="ctr">
              <a:lnSpc>
                <a:spcPct val="115000"/>
              </a:lnSpc>
              <a:spcBef>
                <a:spcPts val="0"/>
              </a:spcBef>
              <a:spcAft>
                <a:spcPts val="0"/>
              </a:spcAft>
              <a:buSzPts val="1800"/>
              <a:buFont typeface="Arial"/>
              <a:buNone/>
            </a:pPr>
            <a:r>
              <a:rPr lang="en"/>
              <a:t>Prefer static nested classes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Nested Classes</a:t>
            </a:r>
            <a:endParaRPr/>
          </a:p>
        </p:txBody>
      </p:sp>
      <p:sp>
        <p:nvSpPr>
          <p:cNvPr id="254" name="Google Shape;254;p42"/>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Font typeface="Arial"/>
              <a:buNone/>
            </a:pPr>
            <a:r>
              <a:rPr lang="en"/>
              <a:t>Why use nested classes?</a:t>
            </a:r>
            <a:endParaRPr/>
          </a:p>
          <a:p>
            <a:pPr indent="-228600" lvl="1" marL="914400" rtl="0" algn="l">
              <a:lnSpc>
                <a:spcPct val="115000"/>
              </a:lnSpc>
              <a:spcBef>
                <a:spcPts val="1600"/>
              </a:spcBef>
              <a:spcAft>
                <a:spcPts val="0"/>
              </a:spcAft>
              <a:buSzPts val="1400"/>
              <a:buFont typeface="Arial"/>
              <a:buNone/>
            </a:pPr>
            <a:r>
              <a:rPr lang="en"/>
              <a:t>It is a way of logically grouping classes that are only used in one place</a:t>
            </a:r>
            <a:endParaRPr/>
          </a:p>
          <a:p>
            <a:pPr indent="-228600" lvl="1" marL="914400" rtl="0" algn="l">
              <a:lnSpc>
                <a:spcPct val="115000"/>
              </a:lnSpc>
              <a:spcBef>
                <a:spcPts val="1600"/>
              </a:spcBef>
              <a:spcAft>
                <a:spcPts val="0"/>
              </a:spcAft>
              <a:buSzPts val="1400"/>
              <a:buFont typeface="Arial"/>
              <a:buNone/>
            </a:pPr>
            <a:r>
              <a:rPr lang="en"/>
              <a:t>It increases encapsulation</a:t>
            </a:r>
            <a:endParaRPr/>
          </a:p>
          <a:p>
            <a:pPr indent="-228600" lvl="1" marL="914400" rtl="0" algn="l">
              <a:lnSpc>
                <a:spcPct val="115000"/>
              </a:lnSpc>
              <a:spcBef>
                <a:spcPts val="1600"/>
              </a:spcBef>
              <a:spcAft>
                <a:spcPts val="0"/>
              </a:spcAft>
              <a:buSzPts val="1400"/>
              <a:buFont typeface="Arial"/>
              <a:buNone/>
            </a:pPr>
            <a:r>
              <a:rPr lang="en"/>
              <a:t>It can lead to more readable and maintainable code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Summary</a:t>
            </a:r>
            <a:endParaRPr/>
          </a:p>
        </p:txBody>
      </p:sp>
      <p:sp>
        <p:nvSpPr>
          <p:cNvPr id="260" name="Google Shape;260;p43"/>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Font typeface="Arial"/>
              <a:buNone/>
            </a:pPr>
            <a:r>
              <a:rPr lang="en"/>
              <a:t>Class is a blueprint of an object</a:t>
            </a:r>
            <a:endParaRPr/>
          </a:p>
          <a:p>
            <a:pPr indent="-228600" lvl="0" marL="457200" rtl="0" algn="l">
              <a:lnSpc>
                <a:spcPct val="115000"/>
              </a:lnSpc>
              <a:spcBef>
                <a:spcPts val="1600"/>
              </a:spcBef>
              <a:spcAft>
                <a:spcPts val="0"/>
              </a:spcAft>
              <a:buSzPts val="1800"/>
              <a:buFont typeface="Arial"/>
              <a:buNone/>
            </a:pPr>
            <a:r>
              <a:rPr lang="en"/>
              <a:t>Object is an instance of a class</a:t>
            </a:r>
            <a:endParaRPr/>
          </a:p>
          <a:p>
            <a:pPr indent="-228600" lvl="0" marL="457200" rtl="0" algn="l">
              <a:lnSpc>
                <a:spcPct val="115000"/>
              </a:lnSpc>
              <a:spcBef>
                <a:spcPts val="1600"/>
              </a:spcBef>
              <a:spcAft>
                <a:spcPts val="0"/>
              </a:spcAft>
              <a:buSzPts val="1800"/>
              <a:buFont typeface="Arial"/>
              <a:buNone/>
            </a:pPr>
            <a:r>
              <a:rPr lang="en"/>
              <a:t>There are 4 access modifiers: private, </a:t>
            </a:r>
            <a:r>
              <a:rPr i="1" lang="en"/>
              <a:t>no-modifier</a:t>
            </a:r>
            <a:r>
              <a:rPr lang="en"/>
              <a:t>, protected and public</a:t>
            </a:r>
            <a:endParaRPr/>
          </a:p>
          <a:p>
            <a:pPr indent="-228600" lvl="0" marL="457200" rtl="0" algn="l">
              <a:lnSpc>
                <a:spcPct val="115000"/>
              </a:lnSpc>
              <a:spcBef>
                <a:spcPts val="1600"/>
              </a:spcBef>
              <a:spcAft>
                <a:spcPts val="0"/>
              </a:spcAft>
              <a:buSzPts val="1800"/>
              <a:buFont typeface="Arial"/>
              <a:buNone/>
            </a:pPr>
            <a:r>
              <a:rPr lang="en"/>
              <a:t>Other modifiers: static, final, abstract …</a:t>
            </a:r>
            <a:endParaRPr/>
          </a:p>
          <a:p>
            <a:pPr indent="-228600" lvl="0" marL="457200" rtl="0" algn="l">
              <a:lnSpc>
                <a:spcPct val="115000"/>
              </a:lnSpc>
              <a:spcBef>
                <a:spcPts val="1600"/>
              </a:spcBef>
              <a:spcAft>
                <a:spcPts val="0"/>
              </a:spcAft>
              <a:buSzPts val="1800"/>
              <a:buFont typeface="Arial"/>
              <a:buNone/>
            </a:pPr>
            <a:r>
              <a:rPr lang="en"/>
              <a:t>Abstract classes are meant to be subclassed</a:t>
            </a:r>
            <a:endParaRPr/>
          </a:p>
          <a:p>
            <a:pPr indent="-228600" lvl="0" marL="457200" rtl="0" algn="l">
              <a:lnSpc>
                <a:spcPct val="115000"/>
              </a:lnSpc>
              <a:spcBef>
                <a:spcPts val="1600"/>
              </a:spcBef>
              <a:spcAft>
                <a:spcPts val="0"/>
              </a:spcAft>
              <a:buSzPts val="1800"/>
              <a:buFont typeface="Arial"/>
              <a:buNone/>
            </a:pPr>
            <a:r>
              <a:rPr lang="en"/>
              <a:t>Prefer static nested classes over non-static</a:t>
            </a:r>
            <a:endParaRPr/>
          </a:p>
          <a:p>
            <a:pPr indent="-228600" lvl="0" marL="457200" rtl="0" algn="l">
              <a:lnSpc>
                <a:spcPct val="115000"/>
              </a:lnSpc>
              <a:spcBef>
                <a:spcPts val="1600"/>
              </a:spcBef>
              <a:spcAft>
                <a:spcPts val="0"/>
              </a:spcAft>
              <a:buSzPts val="1800"/>
              <a:buFont typeface="Arial"/>
              <a:buNone/>
            </a:pPr>
            <a:r>
              <a:rPr lang="en"/>
              <a:t>Use nested classes as helpers that are not required for any other class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4"/>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Home reading</a:t>
            </a:r>
            <a:endParaRPr/>
          </a:p>
        </p:txBody>
      </p:sp>
      <p:sp>
        <p:nvSpPr>
          <p:cNvPr id="266" name="Google Shape;266;p44"/>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Font typeface="Arial"/>
              <a:buNone/>
            </a:pPr>
            <a:r>
              <a:rPr lang="en"/>
              <a:t>https://docs.oracle.com/javase/tutorial/java/javaOO/index.html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Classes</a:t>
            </a:r>
            <a:endParaRPr/>
          </a:p>
        </p:txBody>
      </p:sp>
      <p:sp>
        <p:nvSpPr>
          <p:cNvPr id="66" name="Google Shape;66;p14"/>
          <p:cNvSpPr txBox="1"/>
          <p:nvPr/>
        </p:nvSpPr>
        <p:spPr>
          <a:xfrm>
            <a:off x="1344438" y="1529816"/>
            <a:ext cx="6455121" cy="2661718"/>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Courier New"/>
              <a:buNone/>
            </a:pPr>
            <a:r>
              <a:rPr b="0" i="0" lang="en" sz="2400" u="none" cap="none" strike="noStrike">
                <a:solidFill>
                  <a:srgbClr val="000000"/>
                </a:solidFill>
                <a:latin typeface="Courier New"/>
                <a:ea typeface="Courier New"/>
                <a:cs typeface="Courier New"/>
                <a:sym typeface="Courier New"/>
              </a:rPr>
              <a:t>[</a:t>
            </a:r>
            <a:r>
              <a:rPr b="0" i="0" lang="en" sz="2400" u="none" cap="none" strike="noStrike">
                <a:solidFill>
                  <a:srgbClr val="0000FF"/>
                </a:solidFill>
                <a:latin typeface="Courier New"/>
                <a:ea typeface="Courier New"/>
                <a:cs typeface="Courier New"/>
                <a:sym typeface="Courier New"/>
              </a:rPr>
              <a:t>modifiers</a:t>
            </a:r>
            <a:r>
              <a:rPr b="0" i="0" lang="en" sz="2400" u="none" cap="none" strike="noStrike">
                <a:solidFill>
                  <a:srgbClr val="000000"/>
                </a:solidFill>
                <a:latin typeface="Courier New"/>
                <a:ea typeface="Courier New"/>
                <a:cs typeface="Courier New"/>
                <a:sym typeface="Courier New"/>
              </a:rPr>
              <a:t>] </a:t>
            </a:r>
            <a:r>
              <a:rPr b="0" i="0" lang="en" sz="2400" u="none" cap="none" strike="noStrike">
                <a:solidFill>
                  <a:srgbClr val="0000FF"/>
                </a:solidFill>
                <a:latin typeface="Courier New"/>
                <a:ea typeface="Courier New"/>
                <a:cs typeface="Courier New"/>
                <a:sym typeface="Courier New"/>
              </a:rPr>
              <a:t>class </a:t>
            </a:r>
            <a:r>
              <a:rPr b="0" i="0" lang="en" sz="2400" u="none" cap="none" strike="noStrike">
                <a:solidFill>
                  <a:srgbClr val="000000"/>
                </a:solidFill>
                <a:latin typeface="Courier New"/>
                <a:ea typeface="Courier New"/>
                <a:cs typeface="Courier New"/>
                <a:sym typeface="Courier New"/>
              </a:rPr>
              <a:t>MyClassName {</a:t>
            </a:r>
            <a:br>
              <a:rPr b="0" i="0" lang="en" sz="2400" u="none" cap="none" strike="noStrike">
                <a:solidFill>
                  <a:srgbClr val="000000"/>
                </a:solidFill>
                <a:latin typeface="Courier New"/>
                <a:ea typeface="Courier New"/>
                <a:cs typeface="Courier New"/>
                <a:sym typeface="Courier New"/>
              </a:rPr>
            </a:br>
            <a:r>
              <a:rPr b="0" i="0" lang="en" sz="2400" u="none" cap="none" strike="noStrike">
                <a:solidFill>
                  <a:srgbClr val="274E13"/>
                </a:solidFill>
                <a:latin typeface="Courier New"/>
                <a:ea typeface="Courier New"/>
                <a:cs typeface="Courier New"/>
                <a:sym typeface="Courier New"/>
              </a:rPr>
              <a:t>    // fields, </a:t>
            </a:r>
            <a:endParaRPr/>
          </a:p>
          <a:p>
            <a:pPr indent="0" lvl="0" marL="0" marR="0" rtl="0" algn="l">
              <a:lnSpc>
                <a:spcPct val="100000"/>
              </a:lnSpc>
              <a:spcBef>
                <a:spcPts val="0"/>
              </a:spcBef>
              <a:spcAft>
                <a:spcPts val="0"/>
              </a:spcAft>
              <a:buClr>
                <a:srgbClr val="274E13"/>
              </a:buClr>
              <a:buSzPts val="2400"/>
              <a:buFont typeface="Courier New"/>
              <a:buNone/>
            </a:pPr>
            <a:r>
              <a:rPr b="0" i="0" lang="en" sz="2400" u="none" cap="none" strike="noStrike">
                <a:solidFill>
                  <a:srgbClr val="274E13"/>
                </a:solidFill>
                <a:latin typeface="Courier New"/>
                <a:ea typeface="Courier New"/>
                <a:cs typeface="Courier New"/>
                <a:sym typeface="Courier New"/>
              </a:rPr>
              <a:t>    // constructors</a:t>
            </a:r>
            <a:br>
              <a:rPr b="0" i="0" lang="en" sz="2400" u="none" cap="none" strike="noStrike">
                <a:solidFill>
                  <a:srgbClr val="274E13"/>
                </a:solidFill>
                <a:latin typeface="Courier New"/>
                <a:ea typeface="Courier New"/>
                <a:cs typeface="Courier New"/>
                <a:sym typeface="Courier New"/>
              </a:rPr>
            </a:br>
            <a:r>
              <a:rPr b="0" i="0" lang="en" sz="2400" u="none" cap="none" strike="noStrike">
                <a:solidFill>
                  <a:srgbClr val="274E13"/>
                </a:solidFill>
                <a:latin typeface="Courier New"/>
                <a:ea typeface="Courier New"/>
                <a:cs typeface="Courier New"/>
                <a:sym typeface="Courier New"/>
              </a:rPr>
              <a:t>    // method declarations</a:t>
            </a:r>
            <a:br>
              <a:rPr b="0" i="0" lang="en" sz="2400" u="none" cap="none" strike="noStrike">
                <a:solidFill>
                  <a:srgbClr val="000000"/>
                </a:solidFill>
                <a:latin typeface="Courier New"/>
                <a:ea typeface="Courier New"/>
                <a:cs typeface="Courier New"/>
                <a:sym typeface="Courier New"/>
              </a:rPr>
            </a:br>
            <a:r>
              <a:rPr b="0" i="0" lang="en" sz="2400" u="none" cap="none" strike="noStrike">
                <a:solidFill>
                  <a:srgbClr val="000000"/>
                </a:solidFill>
                <a:latin typeface="Courier New"/>
                <a:ea typeface="Courier New"/>
                <a:cs typeface="Courier New"/>
                <a:sym typeface="Courier New"/>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Classes:</a:t>
            </a:r>
            <a:r>
              <a:rPr lang="en">
                <a:latin typeface="Courier New"/>
                <a:ea typeface="Courier New"/>
                <a:cs typeface="Courier New"/>
                <a:sym typeface="Courier New"/>
              </a:rPr>
              <a:t> </a:t>
            </a:r>
            <a:r>
              <a:rPr lang="en"/>
              <a:t>Example</a:t>
            </a:r>
            <a:endParaRPr/>
          </a:p>
        </p:txBody>
      </p:sp>
      <p:sp>
        <p:nvSpPr>
          <p:cNvPr id="72" name="Google Shape;72;p15"/>
          <p:cNvSpPr txBox="1"/>
          <p:nvPr/>
        </p:nvSpPr>
        <p:spPr>
          <a:xfrm>
            <a:off x="435099" y="1404600"/>
            <a:ext cx="8397199" cy="30000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E6"/>
              </a:buClr>
              <a:buSzPts val="1800"/>
              <a:buFont typeface="Courier New"/>
              <a:buNone/>
            </a:pPr>
            <a:r>
              <a:rPr b="0" i="0" lang="en" sz="1800" u="none" cap="none" strike="noStrike">
                <a:solidFill>
                  <a:srgbClr val="0000E6"/>
                </a:solidFill>
                <a:latin typeface="Courier New"/>
                <a:ea typeface="Courier New"/>
                <a:cs typeface="Courier New"/>
                <a:sym typeface="Courier New"/>
              </a:rPr>
              <a:t>public</a:t>
            </a:r>
            <a:r>
              <a:rPr b="0" i="0" lang="en" sz="1800" u="none" cap="none" strike="noStrike">
                <a:solidFill>
                  <a:schemeClr val="dk1"/>
                </a:solidFill>
                <a:latin typeface="Courier New"/>
                <a:ea typeface="Courier New"/>
                <a:cs typeface="Courier New"/>
                <a:sym typeface="Courier New"/>
              </a:rPr>
              <a:t> </a:t>
            </a:r>
            <a:r>
              <a:rPr b="0" i="0" lang="en" sz="1800" u="none" cap="none" strike="noStrike">
                <a:solidFill>
                  <a:srgbClr val="0000E6"/>
                </a:solidFill>
                <a:latin typeface="Courier New"/>
                <a:ea typeface="Courier New"/>
                <a:cs typeface="Courier New"/>
                <a:sym typeface="Courier New"/>
              </a:rPr>
              <a:t>class</a:t>
            </a:r>
            <a:r>
              <a:rPr b="0" i="0" lang="en" sz="1800" u="none" cap="none" strike="noStrike">
                <a:solidFill>
                  <a:schemeClr val="dk1"/>
                </a:solidFill>
                <a:latin typeface="Courier New"/>
                <a:ea typeface="Courier New"/>
                <a:cs typeface="Courier New"/>
                <a:sym typeface="Courier New"/>
              </a:rPr>
              <a:t> Shirt {</a:t>
            </a:r>
            <a:endParaRPr/>
          </a:p>
          <a:p>
            <a:pPr indent="0" lvl="0" marL="0" marR="0" rtl="0" algn="l">
              <a:lnSpc>
                <a:spcPct val="115000"/>
              </a:lnSpc>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a:t>
            </a:r>
            <a:r>
              <a:rPr b="0" i="0" lang="en" sz="1800" u="none" cap="none" strike="noStrike">
                <a:solidFill>
                  <a:srgbClr val="0000E6"/>
                </a:solidFill>
                <a:latin typeface="Courier New"/>
                <a:ea typeface="Courier New"/>
                <a:cs typeface="Courier New"/>
                <a:sym typeface="Courier New"/>
              </a:rPr>
              <a:t>public</a:t>
            </a:r>
            <a:r>
              <a:rPr b="0" i="0" lang="en" sz="1800" u="none" cap="none" strike="noStrike">
                <a:solidFill>
                  <a:schemeClr val="dk1"/>
                </a:solidFill>
                <a:latin typeface="Courier New"/>
                <a:ea typeface="Courier New"/>
                <a:cs typeface="Courier New"/>
                <a:sym typeface="Courier New"/>
              </a:rPr>
              <a:t> </a:t>
            </a:r>
            <a:r>
              <a:rPr b="0" i="0" lang="en" sz="1800" u="none" cap="none" strike="noStrike">
                <a:solidFill>
                  <a:srgbClr val="0000E6"/>
                </a:solidFill>
                <a:latin typeface="Courier New"/>
                <a:ea typeface="Courier New"/>
                <a:cs typeface="Courier New"/>
                <a:sym typeface="Courier New"/>
              </a:rPr>
              <a:t>int</a:t>
            </a:r>
            <a:r>
              <a:rPr b="0" i="0" lang="en" sz="1800" u="none" cap="none" strike="noStrike">
                <a:solidFill>
                  <a:schemeClr val="dk1"/>
                </a:solidFill>
                <a:latin typeface="Courier New"/>
                <a:ea typeface="Courier New"/>
                <a:cs typeface="Courier New"/>
                <a:sym typeface="Courier New"/>
              </a:rPr>
              <a:t> shirtID = 0; </a:t>
            </a:r>
            <a:r>
              <a:rPr b="0" i="0" lang="en" sz="1800" u="none" cap="none" strike="noStrike">
                <a:solidFill>
                  <a:srgbClr val="969696"/>
                </a:solidFill>
                <a:latin typeface="Courier New"/>
                <a:ea typeface="Courier New"/>
                <a:cs typeface="Courier New"/>
                <a:sym typeface="Courier New"/>
              </a:rPr>
              <a:t>// Default ID for the shirt</a:t>
            </a:r>
            <a:endParaRPr b="0" i="0" sz="1800" u="none" cap="none" strike="noStrike">
              <a:solidFill>
                <a:srgbClr val="969696"/>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969696"/>
              </a:buClr>
              <a:buSzPts val="1800"/>
              <a:buFont typeface="Courier New"/>
              <a:buNone/>
            </a:pPr>
            <a:r>
              <a:rPr b="0" i="0" lang="en" sz="1800" u="none" cap="none" strike="noStrike">
                <a:solidFill>
                  <a:srgbClr val="969696"/>
                </a:solidFill>
                <a:latin typeface="Courier New"/>
                <a:ea typeface="Courier New"/>
                <a:cs typeface="Courier New"/>
                <a:sym typeface="Courier New"/>
              </a:rPr>
              <a:t>  </a:t>
            </a:r>
            <a:r>
              <a:rPr b="0" i="0" lang="en" sz="1800" u="none" cap="none" strike="noStrike">
                <a:solidFill>
                  <a:srgbClr val="0000E6"/>
                </a:solidFill>
                <a:latin typeface="Courier New"/>
                <a:ea typeface="Courier New"/>
                <a:cs typeface="Courier New"/>
                <a:sym typeface="Courier New"/>
              </a:rPr>
              <a:t>public</a:t>
            </a:r>
            <a:r>
              <a:rPr b="0" i="0" lang="en" sz="1800" u="none" cap="none" strike="noStrike">
                <a:solidFill>
                  <a:schemeClr val="dk1"/>
                </a:solidFill>
                <a:latin typeface="Courier New"/>
                <a:ea typeface="Courier New"/>
                <a:cs typeface="Courier New"/>
                <a:sym typeface="Courier New"/>
              </a:rPr>
              <a:t> Shirt(){</a:t>
            </a:r>
            <a:endParaRPr/>
          </a:p>
          <a:p>
            <a:pPr indent="0" lvl="0" marL="0" marR="0" rtl="0" algn="l">
              <a:lnSpc>
                <a:spcPct val="115000"/>
              </a:lnSpc>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display();</a:t>
            </a:r>
            <a:endParaRPr/>
          </a:p>
          <a:p>
            <a:pPr indent="0" lvl="0" marL="0" marR="0" rtl="0" algn="l">
              <a:lnSpc>
                <a:spcPct val="115000"/>
              </a:lnSpc>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 </a:t>
            </a:r>
            <a:r>
              <a:rPr b="0" i="0" lang="en" sz="1800" u="none" cap="none" strike="noStrike">
                <a:solidFill>
                  <a:srgbClr val="969696"/>
                </a:solidFill>
                <a:latin typeface="Courier New"/>
                <a:ea typeface="Courier New"/>
                <a:cs typeface="Courier New"/>
                <a:sym typeface="Courier New"/>
              </a:rPr>
              <a:t>// end of Constructor method</a:t>
            </a:r>
            <a:endParaRPr b="0" i="0" sz="1800" u="none" cap="none" strike="noStrike">
              <a:solidFill>
                <a:srgbClr val="969696"/>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E6"/>
              </a:buClr>
              <a:buSzPts val="1800"/>
              <a:buFont typeface="Courier New"/>
              <a:buNone/>
            </a:pPr>
            <a:r>
              <a:rPr b="0" i="0" lang="en" sz="1800" u="none" cap="none" strike="noStrike">
                <a:solidFill>
                  <a:srgbClr val="0000E6"/>
                </a:solidFill>
                <a:latin typeface="Courier New"/>
                <a:ea typeface="Courier New"/>
                <a:cs typeface="Courier New"/>
                <a:sym typeface="Courier New"/>
              </a:rPr>
              <a:t>  public</a:t>
            </a:r>
            <a:r>
              <a:rPr b="0" i="0" lang="en" sz="1800" u="none" cap="none" strike="noStrike">
                <a:solidFill>
                  <a:schemeClr val="dk1"/>
                </a:solidFill>
                <a:latin typeface="Courier New"/>
                <a:ea typeface="Courier New"/>
                <a:cs typeface="Courier New"/>
                <a:sym typeface="Courier New"/>
              </a:rPr>
              <a:t> </a:t>
            </a:r>
            <a:r>
              <a:rPr b="0" i="0" lang="en" sz="1800" u="none" cap="none" strike="noStrike">
                <a:solidFill>
                  <a:srgbClr val="0000E6"/>
                </a:solidFill>
                <a:latin typeface="Courier New"/>
                <a:ea typeface="Courier New"/>
                <a:cs typeface="Courier New"/>
                <a:sym typeface="Courier New"/>
              </a:rPr>
              <a:t>void</a:t>
            </a:r>
            <a:r>
              <a:rPr b="0" i="0" lang="en" sz="1800" u="none" cap="none" strike="noStrike">
                <a:solidFill>
                  <a:schemeClr val="dk1"/>
                </a:solidFill>
                <a:latin typeface="Courier New"/>
                <a:ea typeface="Courier New"/>
                <a:cs typeface="Courier New"/>
                <a:sym typeface="Courier New"/>
              </a:rPr>
              <a:t> display() {</a:t>
            </a:r>
            <a:endParaRPr/>
          </a:p>
          <a:p>
            <a:pPr indent="0" lvl="0" marL="0" marR="0" rtl="0" algn="l">
              <a:lnSpc>
                <a:spcPct val="115000"/>
              </a:lnSpc>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System.out.println(</a:t>
            </a:r>
            <a:r>
              <a:rPr b="0" i="0" lang="en" sz="1800" u="none" cap="none" strike="noStrike">
                <a:solidFill>
                  <a:srgbClr val="CE7B00"/>
                </a:solidFill>
                <a:latin typeface="Courier New"/>
                <a:ea typeface="Courier New"/>
                <a:cs typeface="Courier New"/>
                <a:sym typeface="Courier New"/>
              </a:rPr>
              <a:t>"Item ID: "</a:t>
            </a:r>
            <a:r>
              <a:rPr b="0" i="0" lang="en" sz="1800" u="none" cap="none" strike="noStrike">
                <a:solidFill>
                  <a:schemeClr val="dk1"/>
                </a:solidFill>
                <a:latin typeface="Courier New"/>
                <a:ea typeface="Courier New"/>
                <a:cs typeface="Courier New"/>
                <a:sym typeface="Courier New"/>
              </a:rPr>
              <a:t> + shirtID);</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 </a:t>
            </a:r>
            <a:r>
              <a:rPr b="0" i="0" lang="en" sz="1800" u="none" cap="none" strike="noStrike">
                <a:solidFill>
                  <a:srgbClr val="969696"/>
                </a:solidFill>
                <a:latin typeface="Courier New"/>
                <a:ea typeface="Courier New"/>
                <a:cs typeface="Courier New"/>
                <a:sym typeface="Courier New"/>
              </a:rPr>
              <a:t>// end of display method</a:t>
            </a:r>
            <a:endParaRPr/>
          </a:p>
          <a:p>
            <a:pPr indent="0" lvl="0" marL="0" marR="0" rtl="0" algn="l">
              <a:lnSpc>
                <a:spcPct val="115000"/>
              </a:lnSpc>
              <a:spcBef>
                <a:spcPts val="0"/>
              </a:spcBef>
              <a:spcAft>
                <a:spcPts val="0"/>
              </a:spcAft>
              <a:buClr>
                <a:schemeClr val="dk1"/>
              </a:buClr>
              <a:buSzPts val="1800"/>
              <a:buFont typeface="Courier New"/>
              <a:buNone/>
            </a:pPr>
            <a:r>
              <a:rPr b="0" i="0" lang="en" sz="1800" u="none" cap="none" strike="noStrike">
                <a:solidFill>
                  <a:schemeClr val="dk1"/>
                </a:solidFill>
                <a:latin typeface="Courier New"/>
                <a:ea typeface="Courier New"/>
                <a:cs typeface="Courier New"/>
                <a:sym typeface="Courier New"/>
              </a:rPr>
              <a:t>} </a:t>
            </a:r>
            <a:r>
              <a:rPr b="0" i="0" lang="en" sz="1800" u="none" cap="none" strike="noStrike">
                <a:solidFill>
                  <a:srgbClr val="969696"/>
                </a:solidFill>
                <a:latin typeface="Courier New"/>
                <a:ea typeface="Courier New"/>
                <a:cs typeface="Courier New"/>
                <a:sym typeface="Courier New"/>
              </a:rPr>
              <a:t>// end of class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4800"/>
              <a:buFont typeface="Arial"/>
              <a:buNone/>
            </a:pPr>
            <a:r>
              <a:rPr b="1" lang="en" sz="4800">
                <a:solidFill>
                  <a:schemeClr val="dk1"/>
                </a:solidFill>
              </a:rPr>
              <a:t>Objects</a:t>
            </a:r>
            <a:endParaRPr/>
          </a:p>
          <a:p>
            <a:pPr indent="-228600" lvl="0" marL="457200" rtl="0" algn="ctr">
              <a:lnSpc>
                <a:spcPct val="115000"/>
              </a:lnSpc>
              <a:spcBef>
                <a:spcPts val="1600"/>
              </a:spcBef>
              <a:spcAft>
                <a:spcPts val="0"/>
              </a:spcAft>
              <a:buSzPts val="3600"/>
              <a:buFont typeface="Arial"/>
              <a:buNone/>
            </a:pPr>
            <a:r>
              <a:rPr lang="en" sz="3600"/>
              <a:t>Instantiated versions of their class</a:t>
            </a:r>
            <a:endParaRPr/>
          </a:p>
        </p:txBody>
      </p:sp>
      <p:sp>
        <p:nvSpPr>
          <p:cNvPr id="78" name="Google Shape;78;p16"/>
          <p:cNvSpPr/>
          <p:nvPr/>
        </p:nvSpPr>
        <p:spPr>
          <a:xfrm>
            <a:off x="3389376" y="3711174"/>
            <a:ext cx="865631" cy="435708"/>
          </a:xfrm>
          <a:prstGeom prst="rightArrow">
            <a:avLst>
              <a:gd fmla="val 50000" name="adj1"/>
              <a:gd fmla="val 50000" name="adj2"/>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79" name="Google Shape;79;p16"/>
          <p:cNvPicPr preferRelativeResize="0"/>
          <p:nvPr/>
        </p:nvPicPr>
        <p:blipFill rotWithShape="1">
          <a:blip r:embed="rId3">
            <a:alphaModFix/>
          </a:blip>
          <a:srcRect b="0" l="0" r="0" t="0"/>
          <a:stretch/>
        </p:blipFill>
        <p:spPr>
          <a:xfrm>
            <a:off x="4484796" y="3091390"/>
            <a:ext cx="2349500" cy="1663700"/>
          </a:xfrm>
          <a:prstGeom prst="rect">
            <a:avLst/>
          </a:prstGeom>
          <a:noFill/>
          <a:ln>
            <a:noFill/>
          </a:ln>
        </p:spPr>
      </p:pic>
      <p:pic>
        <p:nvPicPr>
          <p:cNvPr id="80" name="Google Shape;80;p16"/>
          <p:cNvPicPr preferRelativeResize="0"/>
          <p:nvPr/>
        </p:nvPicPr>
        <p:blipFill rotWithShape="1">
          <a:blip r:embed="rId3">
            <a:alphaModFix/>
          </a:blip>
          <a:srcRect b="0" l="0" r="0" t="0"/>
          <a:stretch/>
        </p:blipFill>
        <p:spPr>
          <a:xfrm>
            <a:off x="6794500" y="3091390"/>
            <a:ext cx="2349500" cy="1663700"/>
          </a:xfrm>
          <a:prstGeom prst="rect">
            <a:avLst/>
          </a:prstGeom>
          <a:noFill/>
          <a:ln>
            <a:noFill/>
          </a:ln>
        </p:spPr>
      </p:pic>
      <p:pic>
        <p:nvPicPr>
          <p:cNvPr id="81" name="Google Shape;81;p16"/>
          <p:cNvPicPr preferRelativeResize="0"/>
          <p:nvPr/>
        </p:nvPicPr>
        <p:blipFill rotWithShape="1">
          <a:blip r:embed="rId4">
            <a:alphaModFix/>
          </a:blip>
          <a:srcRect b="0" l="0" r="0" t="0"/>
          <a:stretch/>
        </p:blipFill>
        <p:spPr>
          <a:xfrm>
            <a:off x="239182" y="2996140"/>
            <a:ext cx="3035300" cy="185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Objects: Example</a:t>
            </a:r>
            <a:endParaRPr/>
          </a:p>
        </p:txBody>
      </p:sp>
      <p:sp>
        <p:nvSpPr>
          <p:cNvPr id="87" name="Google Shape;87;p17"/>
          <p:cNvSpPr txBox="1"/>
          <p:nvPr/>
        </p:nvSpPr>
        <p:spPr>
          <a:xfrm>
            <a:off x="1194098" y="2004024"/>
            <a:ext cx="6357769" cy="1713341"/>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Courier New"/>
              <a:buNone/>
            </a:pPr>
            <a:r>
              <a:rPr b="0" i="0" lang="en" sz="2400" u="none" cap="none" strike="noStrike">
                <a:solidFill>
                  <a:srgbClr val="000000"/>
                </a:solidFill>
                <a:latin typeface="Courier New"/>
                <a:ea typeface="Courier New"/>
                <a:cs typeface="Courier New"/>
                <a:sym typeface="Courier New"/>
              </a:rPr>
              <a:t> </a:t>
            </a:r>
            <a:r>
              <a:rPr b="1" i="0" lang="en" sz="2400" u="none" cap="none" strike="noStrike">
                <a:solidFill>
                  <a:srgbClr val="C00000"/>
                </a:solidFill>
                <a:latin typeface="Courier New"/>
                <a:ea typeface="Courier New"/>
                <a:cs typeface="Courier New"/>
                <a:sym typeface="Courier New"/>
              </a:rPr>
              <a:t>Shirt</a:t>
            </a:r>
            <a:r>
              <a:rPr b="0" i="0" lang="en" sz="2400" u="none" cap="none" strike="noStrike">
                <a:solidFill>
                  <a:srgbClr val="000000"/>
                </a:solidFill>
                <a:latin typeface="Courier New"/>
                <a:ea typeface="Courier New"/>
                <a:cs typeface="Courier New"/>
                <a:sym typeface="Courier New"/>
              </a:rPr>
              <a:t> </a:t>
            </a:r>
            <a:r>
              <a:rPr b="1" i="0" lang="en" sz="2400" u="none" cap="none" strike="noStrike">
                <a:solidFill>
                  <a:srgbClr val="000000"/>
                </a:solidFill>
                <a:latin typeface="Courier New"/>
                <a:ea typeface="Courier New"/>
                <a:cs typeface="Courier New"/>
                <a:sym typeface="Courier New"/>
              </a:rPr>
              <a:t>myShirt</a:t>
            </a:r>
            <a:r>
              <a:rPr b="0" i="0" lang="en" sz="2400" u="none" cap="none" strike="noStrike">
                <a:solidFill>
                  <a:srgbClr val="000000"/>
                </a:solidFill>
                <a:latin typeface="Courier New"/>
                <a:ea typeface="Courier New"/>
                <a:cs typeface="Courier New"/>
                <a:sym typeface="Courier New"/>
              </a:rPr>
              <a:t> = </a:t>
            </a:r>
            <a:r>
              <a:rPr b="1" i="0" lang="en" sz="2400" u="none" cap="none" strike="noStrike">
                <a:solidFill>
                  <a:srgbClr val="FF0000"/>
                </a:solidFill>
                <a:latin typeface="Courier New"/>
                <a:ea typeface="Courier New"/>
                <a:cs typeface="Courier New"/>
                <a:sym typeface="Courier New"/>
              </a:rPr>
              <a:t>new</a:t>
            </a:r>
            <a:r>
              <a:rPr b="0" i="0" lang="en" sz="2400" u="none" cap="none" strike="noStrike">
                <a:solidFill>
                  <a:srgbClr val="000000"/>
                </a:solidFill>
                <a:latin typeface="Courier New"/>
                <a:ea typeface="Courier New"/>
                <a:cs typeface="Courier New"/>
                <a:sym typeface="Courier New"/>
              </a:rPr>
              <a:t> </a:t>
            </a:r>
            <a:r>
              <a:rPr b="1" i="0" lang="en" sz="2400" u="none" cap="none" strike="noStrike">
                <a:solidFill>
                  <a:srgbClr val="C00000"/>
                </a:solidFill>
                <a:latin typeface="Courier New"/>
                <a:ea typeface="Courier New"/>
                <a:cs typeface="Courier New"/>
                <a:sym typeface="Courier New"/>
              </a:rPr>
              <a:t>Shirt()</a:t>
            </a:r>
            <a:r>
              <a:rPr b="0" i="0" lang="en" sz="240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2400"/>
              <a:buFont typeface="Courier New"/>
              <a:buNone/>
            </a:pPr>
            <a:r>
              <a:rPr b="0" i="0" lang="en" sz="2400" u="none" cap="none" strike="noStrike">
                <a:solidFill>
                  <a:srgbClr val="000000"/>
                </a:solidFill>
                <a:latin typeface="Courier New"/>
                <a:ea typeface="Courier New"/>
                <a:cs typeface="Courier New"/>
                <a:sym typeface="Courier New"/>
              </a:rPr>
              <a:t> int shirtId = </a:t>
            </a:r>
            <a:r>
              <a:rPr b="1" i="0" lang="en" sz="2400" u="none" cap="none" strike="noStrike">
                <a:solidFill>
                  <a:srgbClr val="000000"/>
                </a:solidFill>
                <a:latin typeface="Courier New"/>
                <a:ea typeface="Courier New"/>
                <a:cs typeface="Courier New"/>
                <a:sym typeface="Courier New"/>
              </a:rPr>
              <a:t>myShirt</a:t>
            </a:r>
            <a:r>
              <a:rPr b="0" i="0" lang="en" sz="2400" u="none" cap="none" strike="noStrike">
                <a:solidFill>
                  <a:srgbClr val="000000"/>
                </a:solidFill>
                <a:latin typeface="Courier New"/>
                <a:ea typeface="Courier New"/>
                <a:cs typeface="Courier New"/>
                <a:sym typeface="Courier New"/>
              </a:rPr>
              <a:t>.shirtId;</a:t>
            </a:r>
            <a:endParaRPr/>
          </a:p>
          <a:p>
            <a:pPr indent="0" lvl="0" marL="0" marR="0" rtl="0" algn="l">
              <a:lnSpc>
                <a:spcPct val="100000"/>
              </a:lnSpc>
              <a:spcBef>
                <a:spcPts val="0"/>
              </a:spcBef>
              <a:spcAft>
                <a:spcPts val="0"/>
              </a:spcAft>
              <a:buClr>
                <a:srgbClr val="000000"/>
              </a:buClr>
              <a:buSzPts val="2400"/>
              <a:buFont typeface="Courier New"/>
              <a:buNone/>
            </a:pPr>
            <a:r>
              <a:rPr b="0" i="0" lang="en" sz="2400" u="none" cap="none" strike="noStrike">
                <a:solidFill>
                  <a:srgbClr val="000000"/>
                </a:solidFill>
                <a:latin typeface="Courier New"/>
                <a:ea typeface="Courier New"/>
                <a:cs typeface="Courier New"/>
                <a:sym typeface="Courier New"/>
              </a:rPr>
              <a:t> </a:t>
            </a:r>
            <a:r>
              <a:rPr b="1" i="0" lang="en" sz="2400" u="none" cap="none" strike="noStrike">
                <a:solidFill>
                  <a:srgbClr val="000000"/>
                </a:solidFill>
                <a:latin typeface="Courier New"/>
                <a:ea typeface="Courier New"/>
                <a:cs typeface="Courier New"/>
                <a:sym typeface="Courier New"/>
              </a:rPr>
              <a:t>myShirt</a:t>
            </a:r>
            <a:r>
              <a:rPr b="0" i="0" lang="en" sz="2400" u="none" cap="none" strike="noStrike">
                <a:solidFill>
                  <a:srgbClr val="000000"/>
                </a:solidFill>
                <a:latin typeface="Courier New"/>
                <a:ea typeface="Courier New"/>
                <a:cs typeface="Courier New"/>
                <a:sym typeface="Courier New"/>
              </a:rPr>
              <a:t>.display();</a:t>
            </a:r>
            <a:endParaRPr/>
          </a:p>
        </p:txBody>
      </p:sp>
      <p:sp>
        <p:nvSpPr>
          <p:cNvPr id="88" name="Google Shape;88;p17"/>
          <p:cNvSpPr/>
          <p:nvPr/>
        </p:nvSpPr>
        <p:spPr>
          <a:xfrm>
            <a:off x="3339238" y="1437850"/>
            <a:ext cx="1324199" cy="572699"/>
          </a:xfrm>
          <a:prstGeom prst="wedgeRectCallout">
            <a:avLst>
              <a:gd fmla="val -39898" name="adj1"/>
              <a:gd fmla="val 10299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Declare and initialize reference</a:t>
            </a:r>
            <a:endParaRPr/>
          </a:p>
        </p:txBody>
      </p:sp>
      <p:sp>
        <p:nvSpPr>
          <p:cNvPr id="89" name="Google Shape;89;p17"/>
          <p:cNvSpPr/>
          <p:nvPr/>
        </p:nvSpPr>
        <p:spPr>
          <a:xfrm>
            <a:off x="7125110" y="2010549"/>
            <a:ext cx="1324199" cy="572699"/>
          </a:xfrm>
          <a:prstGeom prst="wedgeRectCallout">
            <a:avLst>
              <a:gd fmla="val -63527" name="adj1"/>
              <a:gd fmla="val 11025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Get the value of </a:t>
            </a:r>
            <a:r>
              <a:rPr b="0" i="0" lang="en" sz="1000" u="none" cap="none" strike="noStrike">
                <a:solidFill>
                  <a:srgbClr val="000000"/>
                </a:solidFill>
                <a:latin typeface="Courier New"/>
                <a:ea typeface="Courier New"/>
                <a:cs typeface="Courier New"/>
                <a:sym typeface="Courier New"/>
              </a:rPr>
              <a:t>shirtId</a:t>
            </a:r>
            <a:r>
              <a:rPr b="0" i="0" lang="en" sz="1000" u="none" cap="none" strike="noStrike">
                <a:solidFill>
                  <a:srgbClr val="000000"/>
                </a:solidFill>
                <a:latin typeface="Arial"/>
                <a:ea typeface="Arial"/>
                <a:cs typeface="Arial"/>
                <a:sym typeface="Arial"/>
              </a:rPr>
              <a:t> field</a:t>
            </a:r>
            <a:endParaRPr/>
          </a:p>
        </p:txBody>
      </p:sp>
      <p:sp>
        <p:nvSpPr>
          <p:cNvPr id="90" name="Google Shape;90;p17"/>
          <p:cNvSpPr/>
          <p:nvPr/>
        </p:nvSpPr>
        <p:spPr>
          <a:xfrm>
            <a:off x="3710882" y="3717365"/>
            <a:ext cx="1324199" cy="572699"/>
          </a:xfrm>
          <a:prstGeom prst="wedgeRectCallout">
            <a:avLst>
              <a:gd fmla="val -50289" name="adj1"/>
              <a:gd fmla="val -10649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Call the </a:t>
            </a:r>
            <a:r>
              <a:rPr b="0" i="0" lang="en" sz="1000" u="none" cap="none" strike="noStrike">
                <a:solidFill>
                  <a:srgbClr val="000000"/>
                </a:solidFill>
                <a:latin typeface="Courier New"/>
                <a:ea typeface="Courier New"/>
                <a:cs typeface="Courier New"/>
                <a:sym typeface="Courier New"/>
              </a:rPr>
              <a:t>display()</a:t>
            </a:r>
            <a:r>
              <a:rPr b="0" i="0" lang="en" sz="1000" u="none" cap="none" strike="noStrike">
                <a:solidFill>
                  <a:srgbClr val="000000"/>
                </a:solidFill>
                <a:latin typeface="Arial"/>
                <a:ea typeface="Arial"/>
                <a:cs typeface="Arial"/>
                <a:sym typeface="Arial"/>
              </a:rPr>
              <a:t> method of the object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Classes: Constructors</a:t>
            </a:r>
            <a:endParaRPr/>
          </a:p>
        </p:txBody>
      </p:sp>
      <p:sp>
        <p:nvSpPr>
          <p:cNvPr id="96" name="Google Shape;96;p18"/>
          <p:cNvSpPr txBox="1"/>
          <p:nvPr>
            <p:ph idx="1" type="body"/>
          </p:nvPr>
        </p:nvSpPr>
        <p:spPr>
          <a:xfrm>
            <a:off x="311700" y="1152475"/>
            <a:ext cx="8520599" cy="3416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Font typeface="Arial"/>
              <a:buNone/>
            </a:pPr>
            <a:r>
              <a:rPr b="1" lang="en" sz="4800">
                <a:solidFill>
                  <a:schemeClr val="dk1"/>
                </a:solidFill>
              </a:rPr>
              <a:t>Constructor</a:t>
            </a:r>
            <a:endParaRPr/>
          </a:p>
          <a:p>
            <a:pPr indent="0" lvl="0" marL="0" rtl="0" algn="ctr">
              <a:lnSpc>
                <a:spcPct val="115000"/>
              </a:lnSpc>
              <a:spcBef>
                <a:spcPts val="1600"/>
              </a:spcBef>
              <a:spcAft>
                <a:spcPts val="0"/>
              </a:spcAft>
              <a:buSzPts val="3600"/>
              <a:buFont typeface="Arial"/>
              <a:buNone/>
            </a:pPr>
            <a:r>
              <a:rPr lang="en" sz="3600"/>
              <a:t>method, invoked upon object creation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Classes: Constructors Example</a:t>
            </a:r>
            <a:endParaRPr/>
          </a:p>
        </p:txBody>
      </p:sp>
      <p:sp>
        <p:nvSpPr>
          <p:cNvPr id="102" name="Google Shape;102;p19"/>
          <p:cNvSpPr txBox="1"/>
          <p:nvPr/>
        </p:nvSpPr>
        <p:spPr>
          <a:xfrm>
            <a:off x="620629" y="1249829"/>
            <a:ext cx="7942457" cy="2483075"/>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FF"/>
              </a:buClr>
              <a:buSzPts val="1800"/>
              <a:buFont typeface="Courier New"/>
              <a:buNone/>
            </a:pPr>
            <a:r>
              <a:rPr b="0" i="0" lang="en" sz="1800" u="none" cap="none" strike="noStrike">
                <a:solidFill>
                  <a:srgbClr val="0000FF"/>
                </a:solidFill>
                <a:latin typeface="Courier New"/>
                <a:ea typeface="Courier New"/>
                <a:cs typeface="Courier New"/>
                <a:sym typeface="Courier New"/>
              </a:rPr>
              <a:t>public class</a:t>
            </a:r>
            <a:r>
              <a:rPr b="0" i="0" lang="en" sz="1800" u="none" cap="none" strike="noStrike">
                <a:solidFill>
                  <a:srgbClr val="000000"/>
                </a:solidFill>
                <a:latin typeface="Courier New"/>
                <a:ea typeface="Courier New"/>
                <a:cs typeface="Courier New"/>
                <a:sym typeface="Courier New"/>
              </a:rPr>
              <a:t> Point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private int x = 0;</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r>
              <a:rPr b="0" i="0" lang="en" sz="1800" u="none" cap="none" strike="noStrike">
                <a:solidFill>
                  <a:schemeClr val="dk1"/>
                </a:solidFill>
                <a:latin typeface="Courier New"/>
                <a:ea typeface="Courier New"/>
                <a:cs typeface="Courier New"/>
                <a:sym typeface="Courier New"/>
              </a:rPr>
              <a:t>private </a:t>
            </a:r>
            <a:r>
              <a:rPr b="0" i="0" lang="en" sz="1800" u="none" cap="none" strike="noStrike">
                <a:solidFill>
                  <a:srgbClr val="000000"/>
                </a:solidFill>
                <a:latin typeface="Courier New"/>
                <a:ea typeface="Courier New"/>
                <a:cs typeface="Courier New"/>
                <a:sym typeface="Courier New"/>
              </a:rPr>
              <a:t>int y = 0;</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a:t>
            </a:r>
            <a:endParaRPr/>
          </a:p>
        </p:txBody>
      </p:sp>
      <p:sp>
        <p:nvSpPr>
          <p:cNvPr id="103" name="Google Shape;103;p19"/>
          <p:cNvSpPr txBox="1"/>
          <p:nvPr/>
        </p:nvSpPr>
        <p:spPr>
          <a:xfrm>
            <a:off x="620630" y="4366612"/>
            <a:ext cx="7942456" cy="442055"/>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ourier New"/>
              <a:buNone/>
            </a:pPr>
            <a:r>
              <a:rPr b="0" i="0" lang="en" sz="1800" u="none" cap="none" strike="noStrike">
                <a:solidFill>
                  <a:srgbClr val="000000"/>
                </a:solidFill>
                <a:latin typeface="Courier New"/>
                <a:ea typeface="Courier New"/>
                <a:cs typeface="Courier New"/>
                <a:sym typeface="Courier New"/>
              </a:rPr>
              <a:t>Point origin = new </a:t>
            </a:r>
            <a:r>
              <a:rPr b="1" i="0" lang="en" sz="1800" u="none" cap="none" strike="noStrike">
                <a:solidFill>
                  <a:srgbClr val="000000"/>
                </a:solidFill>
                <a:latin typeface="Courier New"/>
                <a:ea typeface="Courier New"/>
                <a:cs typeface="Courier New"/>
                <a:sym typeface="Courier New"/>
              </a:rPr>
              <a:t>Point()</a:t>
            </a:r>
            <a:r>
              <a:rPr b="0" i="0" lang="en" sz="1800" u="none" cap="none" strike="noStrike">
                <a:solidFill>
                  <a:srgbClr val="000000"/>
                </a:solidFill>
                <a:latin typeface="Courier New"/>
                <a:ea typeface="Courier New"/>
                <a:cs typeface="Courier New"/>
                <a:sym typeface="Courier New"/>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