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30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2646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Visión General del Sistema tsAPPeo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226123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informe ofrece una visión detallada del sistema tsAPPeo, incluyendo su arquitectura basada en el modelo 4+1 y su enfoque holístico que abarca casos de uso, metas, vista lógica, procesos e implementación. El sistema, respaldado por el patrón MVC y los frameworks Ionic y Angular, ofrece una solución integral para la gestión de asistencia en la institución Duoc UC.</a:t>
            </a: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4" name="Text 2"/>
          <p:cNvSpPr/>
          <p:nvPr/>
        </p:nvSpPr>
        <p:spPr>
          <a:xfrm>
            <a:off x="2057400" y="608767"/>
            <a:ext cx="6036945" cy="691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47"/>
              </a:lnSpc>
              <a:buNone/>
            </a:pPr>
            <a:r>
              <a:rPr lang="en-US" sz="4358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Diagrama de Secuencia</a:t>
            </a:r>
            <a:endParaRPr lang="en-US" sz="4358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43194"/>
            <a:ext cx="5467945" cy="5877520"/>
          </a:xfrm>
          <a:prstGeom prst="rect">
            <a:avLst/>
          </a:prstGeom>
        </p:spPr>
      </p:pic>
      <p:pic>
        <p:nvPicPr>
          <p:cNvPr id="6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1668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16317" y="1052036"/>
            <a:ext cx="8003381" cy="5881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31"/>
              </a:lnSpc>
              <a:buNone/>
            </a:pPr>
            <a:r>
              <a:rPr lang="en-US" sz="3705" b="1" kern="0" spc="-11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Modelo Arquitectónico de la Solución</a:t>
            </a:r>
            <a:endParaRPr lang="en-US" sz="3705" dirty="0"/>
          </a:p>
        </p:txBody>
      </p:sp>
      <p:sp>
        <p:nvSpPr>
          <p:cNvPr id="6" name="Shape 3"/>
          <p:cNvSpPr/>
          <p:nvPr/>
        </p:nvSpPr>
        <p:spPr>
          <a:xfrm>
            <a:off x="1279803" y="1922502"/>
            <a:ext cx="37624" cy="5254943"/>
          </a:xfrm>
          <a:prstGeom prst="roundRect">
            <a:avLst>
              <a:gd name="adj" fmla="val 225115"/>
            </a:avLst>
          </a:prstGeom>
          <a:solidFill>
            <a:srgbClr val="B5B7E3"/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7" name="Shape 4"/>
          <p:cNvSpPr/>
          <p:nvPr/>
        </p:nvSpPr>
        <p:spPr>
          <a:xfrm>
            <a:off x="1510308" y="2262426"/>
            <a:ext cx="658654" cy="37624"/>
          </a:xfrm>
          <a:prstGeom prst="roundRect">
            <a:avLst>
              <a:gd name="adj" fmla="val 225115"/>
            </a:avLst>
          </a:prstGeom>
          <a:solidFill>
            <a:srgbClr val="B5B7E3"/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8" name="Shape 5"/>
          <p:cNvSpPr/>
          <p:nvPr/>
        </p:nvSpPr>
        <p:spPr>
          <a:xfrm>
            <a:off x="1086922" y="2069544"/>
            <a:ext cx="423386" cy="423386"/>
          </a:xfrm>
          <a:prstGeom prst="roundRect">
            <a:avLst>
              <a:gd name="adj" fmla="val 20005"/>
            </a:avLst>
          </a:prstGeom>
          <a:solidFill>
            <a:srgbClr val="DADBF1"/>
          </a:solidFill>
          <a:ln w="11668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9" name="Text 6"/>
          <p:cNvSpPr/>
          <p:nvPr/>
        </p:nvSpPr>
        <p:spPr>
          <a:xfrm>
            <a:off x="1231821" y="2104787"/>
            <a:ext cx="133469" cy="3527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9"/>
              </a:lnSpc>
              <a:buNone/>
            </a:pPr>
            <a:r>
              <a:rPr lang="en-US" sz="2223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223" dirty="0"/>
          </a:p>
        </p:txBody>
      </p:sp>
      <p:sp>
        <p:nvSpPr>
          <p:cNvPr id="10" name="Text 7"/>
          <p:cNvSpPr/>
          <p:nvPr/>
        </p:nvSpPr>
        <p:spPr>
          <a:xfrm>
            <a:off x="2333744" y="2110621"/>
            <a:ext cx="3704987" cy="2940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16"/>
              </a:lnSpc>
              <a:buNone/>
            </a:pPr>
            <a:r>
              <a:rPr lang="en-US" sz="1853" b="1" kern="0" spc="-5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Modelo-Vista-Controlador (MVC)</a:t>
            </a:r>
            <a:endParaRPr lang="en-US" sz="1853" dirty="0"/>
          </a:p>
        </p:txBody>
      </p:sp>
      <p:sp>
        <p:nvSpPr>
          <p:cNvPr id="11" name="Text 8"/>
          <p:cNvSpPr/>
          <p:nvPr/>
        </p:nvSpPr>
        <p:spPr>
          <a:xfrm>
            <a:off x="2333744" y="2517577"/>
            <a:ext cx="7622738" cy="9033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1"/>
              </a:lnSpc>
              <a:buNone/>
            </a:pPr>
            <a:r>
              <a:rPr lang="en-US" sz="1482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patrón MVC se basa en la separación de responsabilidades, con el modelo interactuando con la base de datos Firebase, la vista manejando la interfaz de usuario en Ionic, y Angular actuando como controlador para obtener y modificar datos.</a:t>
            </a:r>
            <a:endParaRPr lang="en-US" sz="1482" dirty="0"/>
          </a:p>
        </p:txBody>
      </p:sp>
      <p:sp>
        <p:nvSpPr>
          <p:cNvPr id="12" name="Shape 9"/>
          <p:cNvSpPr/>
          <p:nvPr/>
        </p:nvSpPr>
        <p:spPr>
          <a:xfrm>
            <a:off x="1510308" y="4137065"/>
            <a:ext cx="658654" cy="37624"/>
          </a:xfrm>
          <a:prstGeom prst="roundRect">
            <a:avLst>
              <a:gd name="adj" fmla="val 225115"/>
            </a:avLst>
          </a:prstGeom>
          <a:solidFill>
            <a:srgbClr val="B5B7E3"/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13" name="Shape 10"/>
          <p:cNvSpPr/>
          <p:nvPr/>
        </p:nvSpPr>
        <p:spPr>
          <a:xfrm>
            <a:off x="1086922" y="3944183"/>
            <a:ext cx="423386" cy="423386"/>
          </a:xfrm>
          <a:prstGeom prst="roundRect">
            <a:avLst>
              <a:gd name="adj" fmla="val 20005"/>
            </a:avLst>
          </a:prstGeom>
          <a:solidFill>
            <a:srgbClr val="DADBF1"/>
          </a:solidFill>
          <a:ln w="11668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14" name="Text 11"/>
          <p:cNvSpPr/>
          <p:nvPr/>
        </p:nvSpPr>
        <p:spPr>
          <a:xfrm>
            <a:off x="1212771" y="3979426"/>
            <a:ext cx="171569" cy="3527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9"/>
              </a:lnSpc>
              <a:buNone/>
            </a:pPr>
            <a:r>
              <a:rPr lang="en-US" sz="2223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223" dirty="0"/>
          </a:p>
        </p:txBody>
      </p:sp>
      <p:sp>
        <p:nvSpPr>
          <p:cNvPr id="15" name="Text 12"/>
          <p:cNvSpPr/>
          <p:nvPr/>
        </p:nvSpPr>
        <p:spPr>
          <a:xfrm>
            <a:off x="2333744" y="3985260"/>
            <a:ext cx="1882140" cy="2940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16"/>
              </a:lnSpc>
              <a:buNone/>
            </a:pPr>
            <a:r>
              <a:rPr lang="en-US" sz="1853" b="1" kern="0" spc="-5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Servicios</a:t>
            </a:r>
            <a:endParaRPr lang="en-US" sz="1853" dirty="0"/>
          </a:p>
        </p:txBody>
      </p:sp>
      <p:sp>
        <p:nvSpPr>
          <p:cNvPr id="16" name="Text 13"/>
          <p:cNvSpPr/>
          <p:nvPr/>
        </p:nvSpPr>
        <p:spPr>
          <a:xfrm>
            <a:off x="2333744" y="4392216"/>
            <a:ext cx="7622738" cy="6022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1"/>
              </a:lnSpc>
              <a:buNone/>
            </a:pPr>
            <a:r>
              <a:rPr lang="en-US" sz="1482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Los servicios como Auth, Utils y Crud gestionan la autenticación, proporcionan utilidades para la interfaz de usuario, y se encargan de las operaciones CRUD en Firebase.</a:t>
            </a:r>
            <a:endParaRPr lang="en-US" sz="1482" dirty="0"/>
          </a:p>
        </p:txBody>
      </p:sp>
      <p:sp>
        <p:nvSpPr>
          <p:cNvPr id="17" name="Shape 14"/>
          <p:cNvSpPr/>
          <p:nvPr/>
        </p:nvSpPr>
        <p:spPr>
          <a:xfrm>
            <a:off x="1510308" y="5830848"/>
            <a:ext cx="658654" cy="37624"/>
          </a:xfrm>
          <a:prstGeom prst="roundRect">
            <a:avLst>
              <a:gd name="adj" fmla="val 225115"/>
            </a:avLst>
          </a:prstGeom>
          <a:solidFill>
            <a:srgbClr val="B5B7E3"/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18" name="Shape 15"/>
          <p:cNvSpPr/>
          <p:nvPr/>
        </p:nvSpPr>
        <p:spPr>
          <a:xfrm>
            <a:off x="1086922" y="5637967"/>
            <a:ext cx="423386" cy="423386"/>
          </a:xfrm>
          <a:prstGeom prst="roundRect">
            <a:avLst>
              <a:gd name="adj" fmla="val 20005"/>
            </a:avLst>
          </a:prstGeom>
          <a:solidFill>
            <a:srgbClr val="DADBF1"/>
          </a:solidFill>
          <a:ln w="11668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19" name="Text 16"/>
          <p:cNvSpPr/>
          <p:nvPr/>
        </p:nvSpPr>
        <p:spPr>
          <a:xfrm>
            <a:off x="1205151" y="5673209"/>
            <a:ext cx="186809" cy="3527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9"/>
              </a:lnSpc>
              <a:buNone/>
            </a:pPr>
            <a:r>
              <a:rPr lang="en-US" sz="2223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223" dirty="0"/>
          </a:p>
        </p:txBody>
      </p:sp>
      <p:sp>
        <p:nvSpPr>
          <p:cNvPr id="20" name="Text 17"/>
          <p:cNvSpPr/>
          <p:nvPr/>
        </p:nvSpPr>
        <p:spPr>
          <a:xfrm>
            <a:off x="2333744" y="5679043"/>
            <a:ext cx="2167176" cy="2940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16"/>
              </a:lnSpc>
              <a:buNone/>
            </a:pPr>
            <a:r>
              <a:rPr lang="en-US" sz="1853" b="1" kern="0" spc="-5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Interacciones Clave</a:t>
            </a:r>
            <a:endParaRPr lang="en-US" sz="1853" dirty="0"/>
          </a:p>
        </p:txBody>
      </p:sp>
      <p:sp>
        <p:nvSpPr>
          <p:cNvPr id="21" name="Text 18"/>
          <p:cNvSpPr/>
          <p:nvPr/>
        </p:nvSpPr>
        <p:spPr>
          <a:xfrm>
            <a:off x="2333744" y="6085999"/>
            <a:ext cx="7622738" cy="9033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1"/>
              </a:lnSpc>
              <a:buNone/>
            </a:pPr>
            <a:r>
              <a:rPr lang="en-US" sz="1482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usuario interactúa con la aplicación a través de Ionic, mientras que los servicios se comunican con Firebase para operaciones específicas, permitiendo modularidad y reutilización de código.</a:t>
            </a:r>
            <a:endParaRPr lang="en-US" sz="1482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216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4" name="Text 2"/>
          <p:cNvSpPr/>
          <p:nvPr/>
        </p:nvSpPr>
        <p:spPr>
          <a:xfrm>
            <a:off x="2271474" y="585907"/>
            <a:ext cx="8236744" cy="1990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26"/>
              </a:lnSpc>
              <a:buNone/>
            </a:pPr>
            <a:r>
              <a:rPr lang="en-US" sz="4180" b="1" kern="0" spc="-12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Diagrama visual de la arquitectura
</a:t>
            </a:r>
            <a:endParaRPr lang="en-US" sz="418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474" y="3001208"/>
            <a:ext cx="7987308" cy="4642485"/>
          </a:xfrm>
          <a:prstGeom prst="rect">
            <a:avLst/>
          </a:prstGeom>
        </p:spPr>
      </p:pic>
      <p:pic>
        <p:nvPicPr>
          <p:cNvPr id="6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4" name="Text 2"/>
          <p:cNvSpPr/>
          <p:nvPr/>
        </p:nvSpPr>
        <p:spPr>
          <a:xfrm>
            <a:off x="2037993" y="1090970"/>
            <a:ext cx="7051000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Componentes del prototipo
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326" y="3761542"/>
            <a:ext cx="5479018" cy="3166229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985" y="3761542"/>
            <a:ext cx="3577828" cy="3166229"/>
          </a:xfrm>
          <a:prstGeom prst="rect">
            <a:avLst/>
          </a:prstGeom>
        </p:spPr>
      </p:pic>
      <p:pic>
        <p:nvPicPr>
          <p:cNvPr id="7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5817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Vista de Casos de Uso y Escenarios de Calidad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280178"/>
            <a:ext cx="31162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Modelo de Casos de Uso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4960620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 el documento "Casos de Uso" se encuentra el modelo que describe los casos prioritarios y escenarios funcionales y no funcionales.</a:t>
            </a:r>
            <a:endParaRPr lang="en-US" sz="1750" dirty="0"/>
          </a:p>
        </p:txBody>
      </p:sp>
      <p:pic>
        <p:nvPicPr>
          <p:cNvPr id="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1192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930" y="493276"/>
            <a:ext cx="7760375" cy="7242929"/>
          </a:xfrm>
          <a:prstGeom prst="rect">
            <a:avLst/>
          </a:prstGeom>
        </p:spPr>
      </p:pic>
      <p:pic>
        <p:nvPicPr>
          <p:cNvPr id="5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11810048"/>
          </a:xfrm>
          <a:prstGeom prst="rect">
            <a:avLst/>
          </a:prstGeom>
          <a:solidFill>
            <a:srgbClr val="FFFFFF"/>
          </a:solidFill>
          <a:ln w="9644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4" name="Text 2"/>
          <p:cNvSpPr/>
          <p:nvPr/>
        </p:nvSpPr>
        <p:spPr>
          <a:xfrm>
            <a:off x="3621167" y="427673"/>
            <a:ext cx="3238381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kern="0" spc="-9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Vista de procesos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1224677"/>
            <a:ext cx="6947416" cy="10157698"/>
          </a:xfrm>
          <a:prstGeom prst="rect">
            <a:avLst/>
          </a:prstGeom>
        </p:spPr>
      </p:pic>
      <p:pic>
        <p:nvPicPr>
          <p:cNvPr id="6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4" name="Text 2"/>
          <p:cNvSpPr/>
          <p:nvPr/>
        </p:nvSpPr>
        <p:spPr>
          <a:xfrm>
            <a:off x="2037993" y="289452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Vista Lógica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033242"/>
            <a:ext cx="10554414" cy="1301829"/>
          </a:xfrm>
          <a:prstGeom prst="roundRect">
            <a:avLst>
              <a:gd name="adj" fmla="val 7681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6" name="Shape 4"/>
          <p:cNvSpPr/>
          <p:nvPr/>
        </p:nvSpPr>
        <p:spPr>
          <a:xfrm>
            <a:off x="2051804" y="4047053"/>
            <a:ext cx="10526792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7" name="Text 5"/>
          <p:cNvSpPr/>
          <p:nvPr/>
        </p:nvSpPr>
        <p:spPr>
          <a:xfrm>
            <a:off x="2273975" y="4187904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View Type Módulos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4187904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Representa la estructura lógica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51804" y="4684157"/>
            <a:ext cx="10526792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10" name="Text 8"/>
          <p:cNvSpPr/>
          <p:nvPr/>
        </p:nvSpPr>
        <p:spPr>
          <a:xfrm>
            <a:off x="2273975" y="4825008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View Type Componentes y Conectores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825008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Representa el comportamiento</a:t>
            </a:r>
            <a:endParaRPr lang="en-US" sz="1750" dirty="0"/>
          </a:p>
        </p:txBody>
      </p:sp>
      <p:pic>
        <p:nvPicPr>
          <p:cNvPr id="12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1981"/>
          </a:xfrm>
          <a:prstGeom prst="rect">
            <a:avLst/>
          </a:prstGeom>
          <a:solidFill>
            <a:srgbClr val="FFFFFF"/>
          </a:solidFill>
          <a:ln w="11787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4" name="Text 2"/>
          <p:cNvSpPr/>
          <p:nvPr/>
        </p:nvSpPr>
        <p:spPr>
          <a:xfrm>
            <a:off x="2827496" y="519589"/>
            <a:ext cx="6867287" cy="5905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20" b="1" kern="0" spc="-11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Diagrama de Clases del sistema</a:t>
            </a:r>
            <a:endParaRPr lang="en-US" sz="372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496" y="1488043"/>
            <a:ext cx="5091232" cy="6224349"/>
          </a:xfrm>
          <a:prstGeom prst="rect">
            <a:avLst/>
          </a:prstGeom>
        </p:spPr>
      </p:pic>
      <p:pic>
        <p:nvPicPr>
          <p:cNvPr id="6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Personalizado</PresentationFormat>
  <Paragraphs>35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Inter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RICARDO ANDRES CASTILLO TIGRE</cp:lastModifiedBy>
  <cp:revision>2</cp:revision>
  <dcterms:created xsi:type="dcterms:W3CDTF">2023-12-13T23:07:15Z</dcterms:created>
  <dcterms:modified xsi:type="dcterms:W3CDTF">2023-12-13T23:08:51Z</dcterms:modified>
</cp:coreProperties>
</file>