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37"/>
  </p:notesMasterIdLst>
  <p:handoutMasterIdLst>
    <p:handoutMasterId r:id="rId38"/>
  </p:handoutMasterIdLst>
  <p:sldIdLst>
    <p:sldId id="257" r:id="rId2"/>
    <p:sldId id="316" r:id="rId3"/>
    <p:sldId id="298" r:id="rId4"/>
    <p:sldId id="276" r:id="rId5"/>
    <p:sldId id="277" r:id="rId6"/>
    <p:sldId id="260" r:id="rId7"/>
    <p:sldId id="269" r:id="rId8"/>
    <p:sldId id="270" r:id="rId9"/>
    <p:sldId id="318" r:id="rId10"/>
    <p:sldId id="303" r:id="rId11"/>
    <p:sldId id="335" r:id="rId12"/>
    <p:sldId id="304" r:id="rId13"/>
    <p:sldId id="263" r:id="rId14"/>
    <p:sldId id="278" r:id="rId15"/>
    <p:sldId id="319" r:id="rId16"/>
    <p:sldId id="289" r:id="rId17"/>
    <p:sldId id="286" r:id="rId18"/>
    <p:sldId id="292" r:id="rId19"/>
    <p:sldId id="331" r:id="rId20"/>
    <p:sldId id="332" r:id="rId21"/>
    <p:sldId id="333" r:id="rId22"/>
    <p:sldId id="334" r:id="rId23"/>
    <p:sldId id="322" r:id="rId24"/>
    <p:sldId id="324" r:id="rId25"/>
    <p:sldId id="325" r:id="rId26"/>
    <p:sldId id="326" r:id="rId27"/>
    <p:sldId id="327" r:id="rId28"/>
    <p:sldId id="328" r:id="rId29"/>
    <p:sldId id="329" r:id="rId30"/>
    <p:sldId id="312" r:id="rId31"/>
    <p:sldId id="306" r:id="rId32"/>
    <p:sldId id="330" r:id="rId33"/>
    <p:sldId id="308" r:id="rId34"/>
    <p:sldId id="320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3"/>
    <p:restoredTop sz="86549"/>
  </p:normalViewPr>
  <p:slideViewPr>
    <p:cSldViewPr snapToGrid="0" snapToObjects="1">
      <p:cViewPr varScale="1">
        <p:scale>
          <a:sx n="169" d="100"/>
          <a:sy n="169" d="100"/>
        </p:scale>
        <p:origin x="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26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601E-F2CF-F84B-8D1C-8CE929678837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0000" y="6450988"/>
            <a:ext cx="457201" cy="321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08277" y="6471252"/>
            <a:ext cx="468923" cy="301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8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F9B-0FB8-8649-AF58-85065CCE31D7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DC13F8D8-D0AE-9D48-B4AF-815DBDF9B2D2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5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/2017_Januar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c.colorado.edu/support/userguide/accountreques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/2017_Janua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op500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What is a Supercomputer?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F84-57ED-634E-95B9-B664C3AB770A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https://github.com/ResearchComputing/Final_Tutorials/tree/master/Basics_Supercomputing</a:t>
            </a:r>
            <a:r>
              <a:rPr lang="en-US">
                <a:hlinkClick r:id="rId7"/>
              </a:rPr>
              <a:t>/2017_January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47" y="1419325"/>
            <a:ext cx="5513039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475 compute nodes (Intel Xeon Haswell)</a:t>
            </a:r>
          </a:p>
          <a:p>
            <a:pPr>
              <a:defRPr/>
            </a:pPr>
            <a:r>
              <a:rPr lang="en-US" sz="2800" dirty="0" smtClean="0"/>
              <a:t>24 cores per node</a:t>
            </a:r>
          </a:p>
          <a:p>
            <a:pPr>
              <a:defRPr/>
            </a:pPr>
            <a:r>
              <a:rPr lang="en-US" sz="2800" dirty="0" smtClean="0"/>
              <a:t>11,400 total cores</a:t>
            </a:r>
          </a:p>
          <a:p>
            <a:pPr>
              <a:defRPr/>
            </a:pPr>
            <a:r>
              <a:rPr lang="en-US" sz="2800" dirty="0" smtClean="0"/>
              <a:t>Omni-Path network</a:t>
            </a:r>
          </a:p>
          <a:p>
            <a:pPr>
              <a:defRPr/>
            </a:pPr>
            <a:r>
              <a:rPr lang="en-US" sz="2800" dirty="0" smtClean="0"/>
              <a:t>1.2 PB scratch storage</a:t>
            </a:r>
          </a:p>
          <a:p>
            <a:pPr>
              <a:defRPr/>
            </a:pPr>
            <a:r>
              <a:rPr lang="en-US" sz="2800" dirty="0" smtClean="0"/>
              <a:t>GPFS File </a:t>
            </a:r>
            <a:r>
              <a:rPr lang="en-US" sz="2800" dirty="0" smtClean="0"/>
              <a:t>system</a:t>
            </a:r>
          </a:p>
          <a:p>
            <a:pPr>
              <a:defRPr/>
            </a:pPr>
            <a:r>
              <a:rPr lang="en-US" sz="2800" smtClean="0"/>
              <a:t>Replaced Janus</a:t>
            </a:r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204D-DD8A-F643-B9D2-08EC19F164F1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2" y="2088317"/>
            <a:ext cx="2997870" cy="299787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Compute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10 Graphics Processing Unit (GPU) Nodes</a:t>
            </a:r>
          </a:p>
          <a:p>
            <a:pPr lvl="1"/>
            <a:r>
              <a:rPr lang="en-US" sz="2800" dirty="0" smtClean="0"/>
              <a:t>Visualization of data</a:t>
            </a:r>
          </a:p>
          <a:p>
            <a:pPr lvl="1"/>
            <a:r>
              <a:rPr lang="en-US" sz="2800" dirty="0" smtClean="0"/>
              <a:t>NVIDIA Tesla K80 (2/node)</a:t>
            </a:r>
          </a:p>
          <a:p>
            <a:r>
              <a:rPr lang="en-US" sz="2800" dirty="0"/>
              <a:t>5</a:t>
            </a:r>
            <a:r>
              <a:rPr lang="en-US" sz="2800" dirty="0" smtClean="0"/>
              <a:t> High Memory Nodes</a:t>
            </a:r>
          </a:p>
          <a:p>
            <a:pPr lvl="1"/>
            <a:r>
              <a:rPr lang="en-US" sz="2800" dirty="0"/>
              <a:t>2</a:t>
            </a:r>
            <a:r>
              <a:rPr lang="en-US" sz="2800" dirty="0" smtClean="0"/>
              <a:t> TB of memory/node, 48 cores/node</a:t>
            </a:r>
          </a:p>
          <a:p>
            <a:r>
              <a:rPr lang="en-US" sz="2800" dirty="0" smtClean="0"/>
              <a:t>Phi Nodes (planned summer 2017)</a:t>
            </a:r>
          </a:p>
          <a:p>
            <a:pPr lvl="1"/>
            <a:r>
              <a:rPr lang="en-US" sz="2600" dirty="0" smtClean="0"/>
              <a:t>20 nodes</a:t>
            </a:r>
          </a:p>
          <a:p>
            <a:pPr lvl="1"/>
            <a:r>
              <a:rPr lang="en-US" sz="2600" dirty="0" smtClean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E3D3-8D3C-834E-815B-56BE34E1152C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0852-5513-E046-BD5A-67CB45FAD2DF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095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System variations</a:t>
            </a:r>
          </a:p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Store source code</a:t>
            </a:r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7D7A-3E10-2746-841A-497F22B6C679}" type="datetime1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552966" y="1417637"/>
            <a:ext cx="3805437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Scratch Directory</a:t>
            </a:r>
            <a:endParaRPr lang="en-US" b="1" dirty="0"/>
          </a:p>
          <a:p>
            <a:pPr lvl="1"/>
            <a:r>
              <a:rPr lang="en-US" dirty="0"/>
              <a:t>Much larger – depends on system</a:t>
            </a:r>
          </a:p>
          <a:p>
            <a:pPr lvl="1"/>
            <a:r>
              <a:rPr lang="en-US" dirty="0"/>
              <a:t>Output from running jobs should go here</a:t>
            </a:r>
          </a:p>
          <a:p>
            <a:pPr lvl="1"/>
            <a:r>
              <a:rPr lang="en-US" dirty="0" smtClean="0"/>
              <a:t>Files purged around 90 days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0A9-C42A-574F-A77B-1838B43B69F0}" type="datetime1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People are allocated a certain amount of time on the system</a:t>
            </a:r>
          </a:p>
          <a:p>
            <a:pPr lvl="1"/>
            <a:r>
              <a:rPr lang="en-US" dirty="0" smtClean="0"/>
              <a:t>Based on your need</a:t>
            </a:r>
          </a:p>
          <a:p>
            <a:pPr lvl="2"/>
            <a:r>
              <a:rPr lang="en-US" dirty="0" smtClean="0"/>
              <a:t>Proposal</a:t>
            </a:r>
          </a:p>
          <a:p>
            <a:pPr lvl="2"/>
            <a:r>
              <a:rPr lang="en-US" dirty="0" smtClean="0"/>
              <a:t>Request the amount of resources needed and for how long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resources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ABE0-14DE-BC4B-91D1-2209001212ED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Schedulers - 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Jobs on supercomputers are managed and run by different software</a:t>
            </a:r>
          </a:p>
          <a:p>
            <a:r>
              <a:rPr lang="en-US" dirty="0" smtClean="0"/>
              <a:t>Simple Linux Utility for Resource Management (</a:t>
            </a:r>
            <a:r>
              <a:rPr lang="en-US" dirty="0" err="1" smtClean="0"/>
              <a:t>Slurm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source software package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is a resource manager</a:t>
            </a:r>
          </a:p>
          <a:p>
            <a:pPr lvl="1"/>
            <a:r>
              <a:rPr lang="en-US" dirty="0" smtClean="0"/>
              <a:t>Keeps track of what nodes are busy/available, and what jobs are queued or running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is a scheduler</a:t>
            </a:r>
          </a:p>
          <a:p>
            <a:pPr lvl="1"/>
            <a:r>
              <a:rPr lang="en-US" dirty="0" smtClean="0"/>
              <a:t>Tells the resource manager when to run which job on the available resources</a:t>
            </a:r>
          </a:p>
          <a:p>
            <a:r>
              <a:rPr lang="en-US" dirty="0"/>
              <a:t>No longer need to load the </a:t>
            </a:r>
            <a:r>
              <a:rPr lang="en-US" dirty="0" err="1"/>
              <a:t>Slurm</a:t>
            </a:r>
            <a:r>
              <a:rPr lang="en-US" dirty="0"/>
              <a:t> module!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C82-5CED-1D4D-8A60-2BF62DF704F8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smtClean="0"/>
              <a:t>General Information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the –p 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0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40826"/>
              </p:ext>
            </p:extLst>
          </p:nvPr>
        </p:nvGraphicFramePr>
        <p:xfrm>
          <a:off x="1116013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0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of Service = Queues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7BA9-CFE4-9D47-98D1-5915D914964A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671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5444"/>
              </p:ext>
            </p:extLst>
          </p:nvPr>
        </p:nvGraphicFramePr>
        <p:xfrm>
          <a:off x="834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Moving to a fair-share allocation</a:t>
            </a:r>
          </a:p>
          <a:p>
            <a:r>
              <a:rPr lang="en-US" dirty="0" smtClean="0"/>
              <a:t>Users should no longer think of allocations as a bank account</a:t>
            </a:r>
          </a:p>
          <a:p>
            <a:pPr lvl="1"/>
            <a:r>
              <a:rPr lang="en-US" dirty="0" smtClean="0"/>
              <a:t>No longer get a certain number of hours</a:t>
            </a:r>
          </a:p>
          <a:p>
            <a:r>
              <a:rPr lang="en-US" dirty="0" smtClean="0"/>
              <a:t>Now get a share of a computer at any given time</a:t>
            </a:r>
          </a:p>
          <a:p>
            <a:pPr lvl="1"/>
            <a:r>
              <a:rPr lang="en-US" dirty="0" smtClean="0"/>
              <a:t>Averaged over a 3-4 week period</a:t>
            </a:r>
          </a:p>
          <a:p>
            <a:endParaRPr lang="en-US" dirty="0" smtClean="0"/>
          </a:p>
          <a:p>
            <a:r>
              <a:rPr lang="en-US" dirty="0" smtClean="0"/>
              <a:t>Motivation </a:t>
            </a:r>
            <a:r>
              <a:rPr lang="en-US" dirty="0"/>
              <a:t>for fair share:</a:t>
            </a:r>
          </a:p>
          <a:p>
            <a:pPr lvl="1"/>
            <a:r>
              <a:rPr lang="en-US" dirty="0"/>
              <a:t>More universities involved, so rather than just allocate a percentage gives everyone a target</a:t>
            </a:r>
          </a:p>
          <a:p>
            <a:pPr lvl="1"/>
            <a:r>
              <a:rPr lang="en-US" dirty="0"/>
              <a:t>Also prevents the system from being </a:t>
            </a:r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No more fuss of worrying if ran out of allocation time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and by QOS plus how long job has been in the queue</a:t>
            </a:r>
          </a:p>
          <a:p>
            <a:pPr lvl="1"/>
            <a:r>
              <a:rPr lang="en-US" dirty="0" smtClean="0"/>
              <a:t>Each is weighted differently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3-4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your target percentage (based on a 3-4 week average) your priority is increased</a:t>
            </a:r>
          </a:p>
          <a:p>
            <a:r>
              <a:rPr lang="en-US" dirty="0" smtClean="0"/>
              <a:t>If you are over your target percentage (based on a 3-4 week average) your priority is decreased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9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Allocation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system determines the priority based on historical use of the user as well as target percentage then it looks at QOS utilization</a:t>
            </a:r>
          </a:p>
          <a:p>
            <a:r>
              <a:rPr lang="en-US" dirty="0" smtClean="0"/>
              <a:t>Job priority is adjusted accordingly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Reminder this all only impacts pending jobs</a:t>
            </a:r>
          </a:p>
          <a:p>
            <a:r>
              <a:rPr lang="en-US" dirty="0" smtClean="0"/>
              <a:t>If no other pending jobs and enough resources are available then your job will run regardless of your previous usage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Example - Under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has not run a job in the last 4 weeks and is trying to run in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 smtClean="0"/>
              <a:t> QOS</a:t>
            </a:r>
          </a:p>
          <a:p>
            <a:r>
              <a:rPr lang="en-US" dirty="0" smtClean="0"/>
              <a:t>System discovers that the user has a 0% utilization</a:t>
            </a:r>
          </a:p>
          <a:p>
            <a:pPr lvl="1"/>
            <a:r>
              <a:rPr lang="en-US" dirty="0" smtClean="0"/>
              <a:t>They are therefore under their target percentage, and priority gets bumped up</a:t>
            </a:r>
          </a:p>
          <a:p>
            <a:r>
              <a:rPr lang="en-US" dirty="0" smtClean="0"/>
              <a:t>The system then looks at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 smtClean="0"/>
              <a:t> QOS and discovers that it is underutilized</a:t>
            </a:r>
          </a:p>
          <a:p>
            <a:pPr lvl="1"/>
            <a:r>
              <a:rPr lang="en-US" dirty="0" smtClean="0"/>
              <a:t>Priority gets bumped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Example - Over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been running over their target percentage for the last four weeks</a:t>
            </a:r>
          </a:p>
          <a:p>
            <a:pPr lvl="1"/>
            <a:r>
              <a:rPr lang="en-US" dirty="0" smtClean="0"/>
              <a:t>Maybe it’s Christmas and the system is idle</a:t>
            </a:r>
          </a:p>
          <a:p>
            <a:r>
              <a:rPr lang="en-US" dirty="0" smtClean="0"/>
              <a:t>Requests to run on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 smtClean="0"/>
              <a:t> QOS</a:t>
            </a:r>
          </a:p>
          <a:p>
            <a:r>
              <a:rPr lang="en-US" dirty="0" smtClean="0"/>
              <a:t>System discovers that the user is over their target percentage, so their priority gets bumped down</a:t>
            </a:r>
          </a:p>
          <a:p>
            <a:r>
              <a:rPr lang="en-US" dirty="0"/>
              <a:t>The system then looks at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/>
              <a:t> QOS and discovers that it is over utilized</a:t>
            </a:r>
          </a:p>
          <a:p>
            <a:pPr lvl="1"/>
            <a:r>
              <a:rPr lang="en-US" dirty="0"/>
              <a:t>Priority gets bumped further down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Example - Over Utilization (Continued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Priority is constantly getting re-evaluated based on new information</a:t>
            </a:r>
          </a:p>
          <a:p>
            <a:pPr lvl="1"/>
            <a:r>
              <a:rPr lang="en-US" dirty="0" smtClean="0"/>
              <a:t>Jobs will get a higher priority the longer they wait</a:t>
            </a:r>
          </a:p>
          <a:p>
            <a:pPr lvl="1"/>
            <a:r>
              <a:rPr lang="en-US" dirty="0"/>
              <a:t>Can continue to put in jobs but priority is </a:t>
            </a:r>
            <a:r>
              <a:rPr lang="en-US" dirty="0" smtClean="0"/>
              <a:t>lower</a:t>
            </a:r>
          </a:p>
          <a:p>
            <a:pPr lvl="1"/>
            <a:r>
              <a:rPr lang="en-US" dirty="0"/>
              <a:t>This will </a:t>
            </a:r>
            <a:r>
              <a:rPr lang="en-US" dirty="0" smtClean="0"/>
              <a:t>also have </a:t>
            </a:r>
            <a:r>
              <a:rPr lang="en-US" dirty="0"/>
              <a:t>you be penalized for running jobs in spurts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supercomputer is one large computer made up of many smaller computers and processors</a:t>
            </a:r>
          </a:p>
          <a:p>
            <a:endParaRPr lang="en-US" dirty="0" smtClean="0"/>
          </a:p>
          <a:p>
            <a:r>
              <a:rPr lang="en-US" dirty="0" smtClean="0"/>
              <a:t>Each different computer is called a node</a:t>
            </a:r>
          </a:p>
          <a:p>
            <a:endParaRPr lang="en-US" dirty="0" smtClean="0"/>
          </a:p>
          <a:p>
            <a:r>
              <a:rPr lang="en-US" dirty="0" smtClean="0"/>
              <a:t>Each node has processors/cores</a:t>
            </a:r>
          </a:p>
          <a:p>
            <a:pPr lvl="1"/>
            <a:r>
              <a:rPr lang="en-US" dirty="0" smtClean="0"/>
              <a:t>Carry out the instructions of the computer</a:t>
            </a:r>
          </a:p>
          <a:p>
            <a:endParaRPr lang="en-US" dirty="0" smtClean="0"/>
          </a:p>
          <a:p>
            <a:r>
              <a:rPr lang="en-US" dirty="0" smtClean="0"/>
              <a:t>With a supercomputer, all these different computers talk to each other through a communications network</a:t>
            </a:r>
          </a:p>
          <a:p>
            <a:pPr lvl="1"/>
            <a:r>
              <a:rPr lang="en-US" dirty="0" smtClean="0"/>
              <a:t>Example – InfiniBand or Omni-Path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7201" y="6450987"/>
            <a:ext cx="1003228" cy="365760"/>
          </a:xfrm>
        </p:spPr>
        <p:txBody>
          <a:bodyPr/>
          <a:lstStyle/>
          <a:p>
            <a:fld id="{4287E083-B003-0E46-8B67-AC3170880693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64567" y="6450987"/>
            <a:ext cx="4259087" cy="365760"/>
          </a:xfrm>
        </p:spPr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amount of time your job will be allowed to run</a:t>
            </a:r>
          </a:p>
          <a:p>
            <a:r>
              <a:rPr lang="en-US" dirty="0" smtClean="0"/>
              <a:t>How do I know how much time that will be?</a:t>
            </a:r>
          </a:p>
          <a:p>
            <a:r>
              <a:rPr lang="en-US" dirty="0" smtClean="0"/>
              <a:t>What happens if I select too much time?</a:t>
            </a:r>
          </a:p>
          <a:p>
            <a:r>
              <a:rPr lang="en-US" dirty="0" smtClean="0"/>
              <a:t>What happens if I select too little time?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4471"/>
            <a:ext cx="8191533" cy="421132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Common software is available to everyone on the systems</a:t>
            </a:r>
          </a:p>
          <a:p>
            <a:r>
              <a:rPr lang="en-US" sz="2600" dirty="0"/>
              <a:t>Can install your own </a:t>
            </a:r>
            <a:r>
              <a:rPr lang="en-US" sz="2600" dirty="0" smtClean="0"/>
              <a:t>software</a:t>
            </a:r>
          </a:p>
          <a:p>
            <a:r>
              <a:rPr lang="en-US" sz="2600" dirty="0" smtClean="0"/>
              <a:t>To find out what software is available, you can type </a:t>
            </a:r>
            <a:r>
              <a:rPr lang="en-US" sz="2600" b="1" dirty="0" smtClean="0"/>
              <a:t>ml avail</a:t>
            </a:r>
          </a:p>
          <a:p>
            <a:r>
              <a:rPr lang="en-US" sz="2600" dirty="0" smtClean="0"/>
              <a:t>To set up your environment to use a software package, type </a:t>
            </a:r>
            <a:r>
              <a:rPr lang="en-US" sz="2600" b="1" dirty="0" smtClean="0"/>
              <a:t>ml &lt;package&gt;/&lt;version&gt;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B28-B30E-D048-ABCB-A2BFD4CA1212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4471"/>
            <a:ext cx="8191533" cy="421132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Things to be aware of</a:t>
            </a:r>
          </a:p>
          <a:p>
            <a:pPr lvl="1"/>
            <a:r>
              <a:rPr lang="en-US" dirty="0" smtClean="0"/>
              <a:t>Some software packages require you to first load a </a:t>
            </a:r>
            <a:r>
              <a:rPr lang="en-US" smtClean="0"/>
              <a:t>compiler module</a:t>
            </a:r>
            <a:endParaRPr lang="en-US" dirty="0" smtClean="0"/>
          </a:p>
          <a:p>
            <a:pPr lvl="2"/>
            <a:r>
              <a:rPr lang="en-US" dirty="0" smtClean="0"/>
              <a:t>Intel,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2"/>
            <a:r>
              <a:rPr lang="en-US" dirty="0" smtClean="0"/>
              <a:t>Will fail to load the module</a:t>
            </a:r>
          </a:p>
          <a:p>
            <a:pPr lvl="1"/>
            <a:r>
              <a:rPr lang="en-US" dirty="0" smtClean="0"/>
              <a:t>Some packages require you to be specify a version – for example R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 R/3.2.0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module spider </a:t>
            </a:r>
            <a:r>
              <a:rPr lang="en-US" dirty="0" smtClean="0"/>
              <a:t>to find more information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B28-B30E-D048-ABCB-A2BFD4CA1212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to Use RC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Apply for an RC account</a:t>
            </a:r>
          </a:p>
          <a:p>
            <a:pPr lvl="1"/>
            <a:r>
              <a:rPr lang="en-US" sz="2600" dirty="0">
                <a:hlinkClick r:id="rId3"/>
              </a:rPr>
              <a:t>https:/</a:t>
            </a:r>
            <a:r>
              <a:rPr lang="en-US" sz="2600" dirty="0" smtClean="0">
                <a:hlinkClick r:id="rId3"/>
              </a:rPr>
              <a:t>/portals.rc.colorado.edu/account/request</a:t>
            </a:r>
            <a:endParaRPr lang="en-US" sz="2600" dirty="0" smtClean="0"/>
          </a:p>
          <a:p>
            <a:pPr marL="411480" lvl="1" indent="0">
              <a:buNone/>
            </a:pPr>
            <a:endParaRPr lang="en-US" sz="1200" dirty="0" smtClean="0"/>
          </a:p>
          <a:p>
            <a:r>
              <a:rPr lang="en-US" sz="2600" dirty="0" smtClean="0"/>
              <a:t>Get registered with Duo</a:t>
            </a:r>
          </a:p>
          <a:p>
            <a:pPr lvl="1"/>
            <a:r>
              <a:rPr lang="en-US" dirty="0" smtClean="0"/>
              <a:t>Duo invitation</a:t>
            </a:r>
          </a:p>
          <a:p>
            <a:pPr lvl="1"/>
            <a:r>
              <a:rPr lang="en-US" dirty="0" smtClean="0"/>
              <a:t>Smart phone app</a:t>
            </a:r>
          </a:p>
          <a:p>
            <a:pPr lvl="1"/>
            <a:r>
              <a:rPr lang="en-US" dirty="0" smtClean="0"/>
              <a:t>Push notifications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sz="2600" dirty="0" smtClean="0"/>
              <a:t>Apply for a </a:t>
            </a:r>
            <a:r>
              <a:rPr lang="en-US" sz="2600" smtClean="0"/>
              <a:t>computing allocation</a:t>
            </a:r>
            <a:endParaRPr lang="en-US" sz="2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3B5-3204-294A-A8AE-42C29FD994E9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Janus/Summit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00200"/>
            <a:ext cx="8778240" cy="468849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access RC’s computing, in general: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–l &lt;username&gt;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 duo:&lt;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identikey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Need the Duo application</a:t>
            </a: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github.com/ResearchComputing/Final_Tutorials/tree/master/Basics_Supercomputing/2017_January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08-B04B-5740-9258-B1389A0D7433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C796-AEC8-A24E-8F0A-1EFD4AE0C1C5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give you the opportunity to solve problems that are too complex for the desktop</a:t>
            </a:r>
          </a:p>
          <a:p>
            <a:pPr lvl="1"/>
            <a:r>
              <a:rPr lang="en-US" smtClean="0"/>
              <a:t>Might take hours, days, weeks, months, years </a:t>
            </a:r>
          </a:p>
          <a:p>
            <a:pPr lvl="1"/>
            <a:r>
              <a:rPr lang="en-US" smtClean="0"/>
              <a:t>If you use a supercomputer, might only take minutes, hours, days, or weeks</a:t>
            </a:r>
          </a:p>
          <a:p>
            <a:endParaRPr lang="en-US" smtClean="0"/>
          </a:p>
          <a:p>
            <a:r>
              <a:rPr lang="en-US" smtClean="0"/>
              <a:t>Useful for problems that require large amounts of memory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2723-B6C7-3940-A6F1-F61BA4408DAC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638"/>
            <a:ext cx="8597462" cy="1143000"/>
          </a:xfrm>
        </p:spPr>
        <p:txBody>
          <a:bodyPr/>
          <a:lstStyle/>
          <a:p>
            <a:r>
              <a:rPr lang="en-US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534022"/>
              </p:ext>
            </p:extLst>
          </p:nvPr>
        </p:nvGraphicFramePr>
        <p:xfrm>
          <a:off x="114300" y="1263880"/>
          <a:ext cx="8940362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24"/>
                <a:gridCol w="5184551"/>
                <a:gridCol w="1648733"/>
                <a:gridCol w="1414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Supercomputing Center (Wuxi,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Sunway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93,014.6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 Computer Center (Guangzhou,</a:t>
                      </a:r>
                      <a:r>
                        <a:rPr lang="en-US" sz="1700" baseline="0" dirty="0" smtClean="0"/>
                        <a:t>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33,862.7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DOE/SC/Oak Ridge National Laboratory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dirty="0" smtClean="0"/>
                        <a:t>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Titan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17,590.0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DOE/NNSA/LLNL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Sequoia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17,173.2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DOE/SC/LBNL/NERSC (United States)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Cori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14,014.7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Joint Center for Advanced High Performance Computing (Japan)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Oakforest</a:t>
                      </a:r>
                      <a:r>
                        <a:rPr lang="en-US" sz="1700" dirty="0" smtClean="0"/>
                        <a:t>-PACS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13,554.6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RIKEN Advanced Institute</a:t>
                      </a:r>
                      <a:r>
                        <a:rPr lang="en-US" sz="1800" baseline="0" dirty="0" smtClean="0"/>
                        <a:t> for Computational Science (Japan)</a:t>
                      </a:r>
                      <a:endParaRPr lang="en-US" sz="1800" dirty="0" smtClean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10,510.0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Swiss National Supercomputing Centre (Switzerland)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Piz </a:t>
                      </a:r>
                      <a:r>
                        <a:rPr lang="en-US" sz="1700" dirty="0" err="1" smtClean="0"/>
                        <a:t>Daint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9,779.0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DOE/SC/Argonne National Lab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Mira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8,586.6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DOE/NNSA/LANL/SNL (United States)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Trinity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8,100.9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C8A-EB37-424E-A756-0DB6D78A1B63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4096" y="894696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www.top500.org</a:t>
            </a:r>
            <a:r>
              <a:rPr lang="en-US" dirty="0" smtClean="0"/>
              <a:t>	November 2016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 can do </a:t>
            </a:r>
            <a:r>
              <a:rPr lang="en-US" smtClean="0"/>
              <a:t>17 thousand </a:t>
            </a:r>
            <a:r>
              <a:rPr lang="en-US" dirty="0" smtClean="0"/>
              <a:t>trillion calculations per second</a:t>
            </a:r>
          </a:p>
          <a:p>
            <a:endParaRPr lang="en-US" dirty="0" smtClean="0"/>
          </a:p>
          <a:p>
            <a:r>
              <a:rPr lang="en-US" dirty="0" smtClean="0"/>
              <a:t>A regular PC can perform 17 billion per second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Researchers can get access to some of these systems through XSEDE (The Extreme Science and Engineering Discovery Environment)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309-DF92-8A4E-A812-C4903C3D8A8F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Supercomputer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21290</TotalTime>
  <Words>1781</Words>
  <Application>Microsoft Macintosh PowerPoint</Application>
  <PresentationFormat>On-screen Show (4:3)</PresentationFormat>
  <Paragraphs>450</Paragraphs>
  <Slides>35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1_rc_computing2_red</vt:lpstr>
      <vt:lpstr>What is a Supercomputer?</vt:lpstr>
      <vt:lpstr>General Information</vt:lpstr>
      <vt:lpstr>What Is a Supercomputer?</vt:lpstr>
      <vt:lpstr>Computers and Cars - Analogy</vt:lpstr>
      <vt:lpstr>Computers and Cars - Analogy</vt:lpstr>
      <vt:lpstr>Why Use a Supercomputer?</vt:lpstr>
      <vt:lpstr>World’s Fastest Supercomputers</vt:lpstr>
      <vt:lpstr>What Does It Mean to Be Fast?</vt:lpstr>
      <vt:lpstr>Supercomputer Details</vt:lpstr>
      <vt:lpstr>Hardware - Summit Supercomputer</vt:lpstr>
      <vt:lpstr>PowerPoint Presentation</vt:lpstr>
      <vt:lpstr>Additional Compute Resources</vt:lpstr>
      <vt:lpstr>Different Node Types</vt:lpstr>
      <vt:lpstr>Storage Spaces</vt:lpstr>
      <vt:lpstr>Jobs</vt:lpstr>
      <vt:lpstr>Running Jobs</vt:lpstr>
      <vt:lpstr>Job Scheduling</vt:lpstr>
      <vt:lpstr>Job Schedulers - Slurm</vt:lpstr>
      <vt:lpstr>Partitions and ‘Quality of Services’</vt:lpstr>
      <vt:lpstr>Partitions</vt:lpstr>
      <vt:lpstr>Available Partitions</vt:lpstr>
      <vt:lpstr>Quality of Service = Queues</vt:lpstr>
      <vt:lpstr>Allocations</vt:lpstr>
      <vt:lpstr>What is Fair Share?</vt:lpstr>
      <vt:lpstr>Fair Share Target Percentage</vt:lpstr>
      <vt:lpstr>Fair Share Allocation (Cont)</vt:lpstr>
      <vt:lpstr>Fair Share Example - Under Utilization</vt:lpstr>
      <vt:lpstr>Fair Share Example - Over Utilization</vt:lpstr>
      <vt:lpstr>Fair Share Example - Over Utilization (Continued)</vt:lpstr>
      <vt:lpstr>Wall Times</vt:lpstr>
      <vt:lpstr>Software</vt:lpstr>
      <vt:lpstr>Software</vt:lpstr>
      <vt:lpstr>Initial Steps to Use RC Systems</vt:lpstr>
      <vt:lpstr>Janus/Summit Access</vt:lpstr>
      <vt:lpstr>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126</cp:revision>
  <cp:lastPrinted>2015-08-26T22:48:19Z</cp:lastPrinted>
  <dcterms:created xsi:type="dcterms:W3CDTF">2015-05-04T15:15:29Z</dcterms:created>
  <dcterms:modified xsi:type="dcterms:W3CDTF">2017-03-20T21:14:58Z</dcterms:modified>
</cp:coreProperties>
</file>