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  <a:latin typeface="Calibri"/>
              </a:rPr>
              <a:t>Welcome to the Quant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  <a:latin typeface="Calibri"/>
              </a:rPr>
              <a:t>Chief Data &amp; Analytics Office (CDAO)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  <a:latin typeface="Calibri"/>
              </a:rPr>
              <a:t>Current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  <a:latin typeface="Calibri"/>
              </a:rPr>
              <a:t>Active ML models in production.</a:t>
            </a:r>
          </a:p>
          <a:p>
            <a:r>
              <a:rPr sz="2000">
                <a:solidFill>
                  <a:srgbClr val="003366"/>
                </a:solidFill>
                <a:latin typeface="Calibri"/>
              </a:rPr>
              <a:t>Workstreams: Agentic AI ideation, MLOps roadmap.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  <a:latin typeface="Calibri"/>
              </a:rPr>
              <a:t>What Good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  <a:latin typeface="Calibri"/>
              </a:rPr>
              <a:t>Success = strong models, clear documentation, audit ready.</a:t>
            </a:r>
          </a:p>
          <a:p>
            <a:r>
              <a:rPr sz="2000">
                <a:solidFill>
                  <a:srgbClr val="003366"/>
                </a:solidFill>
                <a:latin typeface="Calibri"/>
              </a:rPr>
              <a:t>Values: collaboration, rigour, innovation.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  <a:latin typeface="Calibri"/>
              </a:rPr>
              <a:t>Where to Find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  <a:latin typeface="Calibri"/>
              </a:rPr>
              <a:t>- Key contacts: [You], Kate, Elliot, Dorian</a:t>
            </a:r>
          </a:p>
          <a:p>
            <a:r>
              <a:rPr sz="2000">
                <a:solidFill>
                  <a:srgbClr val="003366"/>
                </a:solidFill>
                <a:latin typeface="Calibri"/>
              </a:rPr>
              <a:t>- Confluence / OneNote resources</a:t>
            </a:r>
          </a:p>
          <a:p>
            <a:r>
              <a:rPr sz="2000">
                <a:solidFill>
                  <a:srgbClr val="003366"/>
                </a:solidFill>
                <a:latin typeface="Calibri"/>
              </a:rPr>
              <a:t>- ML Ops / Quant knowledge base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  <a:latin typeface="Calibri"/>
              </a:rPr>
              <a:t>Next Steps for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  <a:latin typeface="Calibri"/>
              </a:rPr>
              <a:t>- Meet the team</a:t>
            </a:r>
          </a:p>
          <a:p>
            <a:r>
              <a:rPr sz="2000">
                <a:solidFill>
                  <a:srgbClr val="003366"/>
                </a:solidFill>
                <a:latin typeface="Calibri"/>
              </a:rPr>
              <a:t>- Pick up your first Jira ticket</a:t>
            </a:r>
          </a:p>
          <a:p>
            <a:r>
              <a:rPr sz="2000">
                <a:solidFill>
                  <a:srgbClr val="003366"/>
                </a:solidFill>
                <a:latin typeface="Calibri"/>
              </a:rPr>
              <a:t>- Shadow a peer review</a:t>
            </a:r>
          </a:p>
          <a:p>
            <a:r>
              <a:rPr sz="2000">
                <a:solidFill>
                  <a:srgbClr val="003366"/>
                </a:solidFill>
                <a:latin typeface="Calibri"/>
              </a:rPr>
              <a:t>- Join anchor day lunch/catch-up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  <a:latin typeface="Calibri"/>
              </a:rPr>
              <a:t>Our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  <a:latin typeface="Calibri"/>
              </a:rPr>
              <a:t>Who we are, what we do, and where we fit in the organisation.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  <a:latin typeface="Calibri"/>
              </a:rPr>
              <a:t>Our Mandate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  <a:latin typeface="Calibri"/>
              </a:rPr>
              <a:t>We develop ML models, prepare for validation, and ensure audit readiness.</a:t>
            </a:r>
          </a:p>
          <a:p>
            <a:r>
              <a:rPr sz="2000">
                <a:solidFill>
                  <a:srgbClr val="003366"/>
                </a:solidFill>
                <a:latin typeface="Calibri"/>
              </a:rPr>
              <a:t>We collaborate with Data Governance, Data Management, and Model Risk.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  <a:latin typeface="Calibri"/>
              </a:rPr>
              <a:t>Key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  <a:latin typeface="Calibri"/>
              </a:rPr>
              <a:t>- ML model development (Python, Spark)</a:t>
            </a:r>
          </a:p>
          <a:p>
            <a:r>
              <a:rPr sz="2000">
                <a:solidFill>
                  <a:srgbClr val="003366"/>
                </a:solidFill>
                <a:latin typeface="Calibri"/>
              </a:rPr>
              <a:t>- Model documentation for validation</a:t>
            </a:r>
          </a:p>
          <a:p>
            <a:r>
              <a:rPr sz="2000">
                <a:solidFill>
                  <a:srgbClr val="003366"/>
                </a:solidFill>
                <a:latin typeface="Calibri"/>
              </a:rPr>
              <a:t>- Audit readiness support</a:t>
            </a:r>
          </a:p>
          <a:p>
            <a:r>
              <a:rPr sz="2000">
                <a:solidFill>
                  <a:srgbClr val="003366"/>
                </a:solidFill>
                <a:latin typeface="Calibri"/>
              </a:rPr>
              <a:t>- Exploring new ML/AI opportunities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  <a:latin typeface="Calibri"/>
              </a:rPr>
              <a:t>Ways of 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  <a:latin typeface="Calibri"/>
              </a:rPr>
              <a:t>- Anchor days: Wed &amp; Thu</a:t>
            </a:r>
          </a:p>
          <a:p>
            <a:r>
              <a:rPr sz="2000">
                <a:solidFill>
                  <a:srgbClr val="003366"/>
                </a:solidFill>
                <a:latin typeface="Calibri"/>
              </a:rPr>
              <a:t>- Jira for tracking</a:t>
            </a:r>
          </a:p>
          <a:p>
            <a:r>
              <a:rPr sz="2000">
                <a:solidFill>
                  <a:srgbClr val="003366"/>
                </a:solidFill>
                <a:latin typeface="Calibri"/>
              </a:rPr>
              <a:t>- Git for code</a:t>
            </a:r>
          </a:p>
          <a:p>
            <a:r>
              <a:rPr sz="2000">
                <a:solidFill>
                  <a:srgbClr val="003366"/>
                </a:solidFill>
                <a:latin typeface="Calibri"/>
              </a:rPr>
              <a:t>- Agile but pragmatic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  <a:latin typeface="Calibri"/>
              </a:rPr>
              <a:t>Our 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  <a:latin typeface="Calibri"/>
              </a:rPr>
              <a:t>- Python, Spark, Databricks, Kubernetes</a:t>
            </a:r>
          </a:p>
          <a:p>
            <a:r>
              <a:rPr sz="2000">
                <a:solidFill>
                  <a:srgbClr val="003366"/>
                </a:solidFill>
                <a:latin typeface="Calibri"/>
              </a:rPr>
              <a:t>- Snowflake for data</a:t>
            </a:r>
          </a:p>
          <a:p>
            <a:r>
              <a:rPr sz="2000">
                <a:solidFill>
                  <a:srgbClr val="003366"/>
                </a:solidFill>
                <a:latin typeface="Calibri"/>
              </a:rPr>
              <a:t>- MLflow for experiment tracking</a:t>
            </a:r>
          </a:p>
          <a:p>
            <a:r>
              <a:rPr sz="2000">
                <a:solidFill>
                  <a:srgbClr val="003366"/>
                </a:solidFill>
                <a:latin typeface="Calibri"/>
              </a:rPr>
              <a:t>- Feature store (Feast/Hopsworks)</a:t>
            </a:r>
          </a:p>
          <a:p>
            <a:r>
              <a:rPr sz="2000">
                <a:solidFill>
                  <a:srgbClr val="003366"/>
                </a:solidFill>
                <a:latin typeface="Calibri"/>
              </a:rPr>
              <a:t>- Monitoring dashboards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  <a:latin typeface="Calibri"/>
              </a:rPr>
              <a:t>Onboarding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  <a:latin typeface="Calibri"/>
              </a:rPr>
              <a:t>- Get tool access (Jira, Git, Databricks, Snowflake)</a:t>
            </a:r>
          </a:p>
          <a:p>
            <a:r>
              <a:rPr sz="2000">
                <a:solidFill>
                  <a:srgbClr val="003366"/>
                </a:solidFill>
                <a:latin typeface="Calibri"/>
              </a:rPr>
              <a:t>- Clone repos &amp; run first notebook</a:t>
            </a:r>
          </a:p>
          <a:p>
            <a:r>
              <a:rPr sz="2000">
                <a:solidFill>
                  <a:srgbClr val="003366"/>
                </a:solidFill>
                <a:latin typeface="Calibri"/>
              </a:rPr>
              <a:t>- Review existing models in MLflow</a:t>
            </a:r>
          </a:p>
          <a:p>
            <a:r>
              <a:rPr sz="2000">
                <a:solidFill>
                  <a:srgbClr val="003366"/>
                </a:solidFill>
                <a:latin typeface="Calibri"/>
              </a:rPr>
              <a:t>- Meet your buddy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  <a:latin typeface="Calibri"/>
              </a:rPr>
              <a:t>Model Delivery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  <a:latin typeface="Calibri"/>
              </a:rPr>
              <a:t>Idea → Curation → Development → Validation → Deployment → Monitoring</a:t>
            </a:r>
          </a:p>
          <a:p>
            <a:r>
              <a:rPr sz="2000">
                <a:solidFill>
                  <a:srgbClr val="003366"/>
                </a:solidFill>
                <a:latin typeface="Calibri"/>
              </a:rPr>
              <a:t>Documentation at every stage.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  <a:latin typeface="Calibri"/>
              </a:rPr>
              <a:t>Governance &amp;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  <a:latin typeface="Calibri"/>
              </a:rPr>
              <a:t>- Audit readiness</a:t>
            </a:r>
          </a:p>
          <a:p>
            <a:r>
              <a:rPr sz="2000">
                <a:solidFill>
                  <a:srgbClr val="003366"/>
                </a:solidFill>
                <a:latin typeface="Calibri"/>
              </a:rPr>
              <a:t>- Documentation expectations</a:t>
            </a:r>
          </a:p>
          <a:p>
            <a:r>
              <a:rPr sz="2000">
                <a:solidFill>
                  <a:srgbClr val="003366"/>
                </a:solidFill>
                <a:latin typeface="Calibri"/>
              </a:rPr>
              <a:t>- Validation handover process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