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786" r:id="rId2"/>
    <p:sldMasterId id="2147483840" r:id="rId3"/>
  </p:sldMasterIdLst>
  <p:sldIdLst>
    <p:sldId id="256" r:id="rId4"/>
    <p:sldId id="260" r:id="rId5"/>
    <p:sldId id="261" r:id="rId6"/>
    <p:sldId id="262" r:id="rId7"/>
    <p:sldId id="265" r:id="rId8"/>
    <p:sldId id="257" r:id="rId9"/>
    <p:sldId id="266"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55" autoAdjust="0"/>
    <p:restoredTop sz="94660"/>
  </p:normalViewPr>
  <p:slideViewPr>
    <p:cSldViewPr snapToGrid="0">
      <p:cViewPr varScale="1">
        <p:scale>
          <a:sx n="198" d="100"/>
          <a:sy n="198" d="100"/>
        </p:scale>
        <p:origin x="192"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856619-1241-4A58-9A28-E041775CE78E}" type="datetimeFigureOut">
              <a:rPr lang="es-CO" smtClean="0"/>
              <a:t>15/01/20</a:t>
            </a:fld>
            <a:endParaRPr lang="es-CO"/>
          </a:p>
        </p:txBody>
      </p:sp>
      <p:sp>
        <p:nvSpPr>
          <p:cNvPr id="5" name="Footer Placeholder 4"/>
          <p:cNvSpPr>
            <a:spLocks noGrp="1"/>
          </p:cNvSpPr>
          <p:nvPr>
            <p:ph type="ftr" sz="quarter" idx="11"/>
          </p:nvPr>
        </p:nvSpPr>
        <p:spPr>
          <a:xfrm>
            <a:off x="5332412" y="5883275"/>
            <a:ext cx="4324044" cy="365125"/>
          </a:xfrm>
        </p:spPr>
        <p:txBody>
          <a:bodyPr/>
          <a:lstStyle/>
          <a:p>
            <a:endParaRPr lang="es-CO"/>
          </a:p>
        </p:txBody>
      </p:sp>
      <p:sp>
        <p:nvSpPr>
          <p:cNvPr id="6" name="Slide Number Placeholder 5"/>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1380294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856619-1241-4A58-9A28-E041775CE78E}" type="datetimeFigureOut">
              <a:rPr lang="es-CO" smtClean="0"/>
              <a:t>15/01/20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3976807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856619-1241-4A58-9A28-E041775CE78E}" type="datetimeFigureOut">
              <a:rPr lang="es-CO" smtClean="0"/>
              <a:t>15/01/20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3641231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856619-1241-4A58-9A28-E041775CE78E}" type="datetimeFigureOut">
              <a:rPr lang="es-CO" smtClean="0"/>
              <a:t>15/01/20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4264885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856619-1241-4A58-9A28-E041775CE78E}" type="datetimeFigureOut">
              <a:rPr lang="es-CO" smtClean="0"/>
              <a:t>15/01/20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2456212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856619-1241-4A58-9A28-E041775CE78E}" type="datetimeFigureOut">
              <a:rPr lang="es-CO" smtClean="0"/>
              <a:t>15/01/20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1751714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856619-1241-4A58-9A28-E041775CE78E}" type="datetimeFigureOut">
              <a:rPr lang="es-CO" smtClean="0"/>
              <a:t>15/01/20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2739838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856619-1241-4A58-9A28-E041775CE78E}" type="datetimeFigureOut">
              <a:rPr lang="es-CO" smtClean="0"/>
              <a:t>15/01/20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29874717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856619-1241-4A58-9A28-E041775CE78E}" type="datetimeFigureOut">
              <a:rPr lang="es-CO" smtClean="0"/>
              <a:t>15/01/20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19322925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856619-1241-4A58-9A28-E041775CE78E}" type="datetimeFigureOut">
              <a:rPr lang="es-CO" smtClean="0"/>
              <a:t>15/01/20</a:t>
            </a:fld>
            <a:endParaRPr lang="es-CO"/>
          </a:p>
        </p:txBody>
      </p:sp>
      <p:sp>
        <p:nvSpPr>
          <p:cNvPr id="5" name="Footer Placeholder 4"/>
          <p:cNvSpPr>
            <a:spLocks noGrp="1"/>
          </p:cNvSpPr>
          <p:nvPr>
            <p:ph type="ftr" sz="quarter" idx="11"/>
          </p:nvPr>
        </p:nvSpPr>
        <p:spPr>
          <a:xfrm>
            <a:off x="5332412" y="5883275"/>
            <a:ext cx="4324044" cy="365125"/>
          </a:xfrm>
        </p:spPr>
        <p:txBody>
          <a:bodyPr/>
          <a:lstStyle/>
          <a:p>
            <a:endParaRPr lang="es-CO"/>
          </a:p>
        </p:txBody>
      </p:sp>
      <p:sp>
        <p:nvSpPr>
          <p:cNvPr id="6" name="Slide Number Placeholder 5"/>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8335665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856619-1241-4A58-9A28-E041775CE78E}" type="datetimeFigureOut">
              <a:rPr lang="es-CO" smtClean="0"/>
              <a:t>15/01/20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a:xfrm>
            <a:off x="10951856" y="5867131"/>
            <a:ext cx="551167" cy="365125"/>
          </a:xfrm>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701735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856619-1241-4A58-9A28-E041775CE78E}" type="datetimeFigureOut">
              <a:rPr lang="es-CO" smtClean="0"/>
              <a:t>15/01/20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a:xfrm>
            <a:off x="10951856" y="5867131"/>
            <a:ext cx="551167" cy="365125"/>
          </a:xfrm>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16090632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856619-1241-4A58-9A28-E041775CE78E}" type="datetimeFigureOut">
              <a:rPr lang="es-CO" smtClean="0"/>
              <a:t>15/01/20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34918049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856619-1241-4A58-9A28-E041775CE78E}" type="datetimeFigureOut">
              <a:rPr lang="es-CO" smtClean="0"/>
              <a:t>15/01/20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4866065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856619-1241-4A58-9A28-E041775CE78E}" type="datetimeFigureOut">
              <a:rPr lang="es-CO" smtClean="0"/>
              <a:t>15/01/20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42545921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856619-1241-4A58-9A28-E041775CE78E}" type="datetimeFigureOut">
              <a:rPr lang="es-CO" smtClean="0"/>
              <a:t>15/01/20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40780524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856619-1241-4A58-9A28-E041775CE78E}" type="datetimeFigureOut">
              <a:rPr lang="es-CO" smtClean="0"/>
              <a:t>15/01/20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24141632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856619-1241-4A58-9A28-E041775CE78E}" type="datetimeFigureOut">
              <a:rPr lang="es-CO" smtClean="0"/>
              <a:t>15/01/20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1178159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856619-1241-4A58-9A28-E041775CE78E}" type="datetimeFigureOut">
              <a:rPr lang="es-CO" smtClean="0"/>
              <a:t>15/01/20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41297953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856619-1241-4A58-9A28-E041775CE78E}" type="datetimeFigureOut">
              <a:rPr lang="es-CO" smtClean="0"/>
              <a:t>15/01/20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2083160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856619-1241-4A58-9A28-E041775CE78E}" type="datetimeFigureOut">
              <a:rPr lang="es-CO" smtClean="0"/>
              <a:t>15/01/20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33089841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856619-1241-4A58-9A28-E041775CE78E}" type="datetimeFigureOut">
              <a:rPr lang="es-CO" smtClean="0"/>
              <a:t>15/01/20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753246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856619-1241-4A58-9A28-E041775CE78E}" type="datetimeFigureOut">
              <a:rPr lang="es-CO" smtClean="0"/>
              <a:t>15/01/20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10023254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856619-1241-4A58-9A28-E041775CE78E}" type="datetimeFigureOut">
              <a:rPr lang="es-CO" smtClean="0"/>
              <a:t>15/01/20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26667944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856619-1241-4A58-9A28-E041775CE78E}" type="datetimeFigureOut">
              <a:rPr lang="es-CO" smtClean="0"/>
              <a:t>15/01/20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17333665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856619-1241-4A58-9A28-E041775CE78E}" type="datetimeFigureOut">
              <a:rPr lang="es-CO" smtClean="0"/>
              <a:t>15/01/20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17974352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856619-1241-4A58-9A28-E041775CE78E}" type="datetimeFigureOut">
              <a:rPr lang="es-CO" smtClean="0"/>
              <a:t>15/01/20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29041440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856619-1241-4A58-9A28-E041775CE78E}" type="datetimeFigureOut">
              <a:rPr lang="es-CO" smtClean="0"/>
              <a:t>15/01/20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67932192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856619-1241-4A58-9A28-E041775CE78E}" type="datetimeFigureOut">
              <a:rPr lang="es-CO" smtClean="0"/>
              <a:t>15/01/20</a:t>
            </a:fld>
            <a:endParaRPr lang="es-CO"/>
          </a:p>
        </p:txBody>
      </p:sp>
      <p:sp>
        <p:nvSpPr>
          <p:cNvPr id="5" name="Footer Placeholder 4"/>
          <p:cNvSpPr>
            <a:spLocks noGrp="1"/>
          </p:cNvSpPr>
          <p:nvPr>
            <p:ph type="ftr" sz="quarter" idx="11"/>
          </p:nvPr>
        </p:nvSpPr>
        <p:spPr>
          <a:xfrm>
            <a:off x="5332412" y="5883275"/>
            <a:ext cx="4324044" cy="365125"/>
          </a:xfrm>
        </p:spPr>
        <p:txBody>
          <a:bodyPr/>
          <a:lstStyle/>
          <a:p>
            <a:endParaRPr lang="es-CO"/>
          </a:p>
        </p:txBody>
      </p:sp>
      <p:sp>
        <p:nvSpPr>
          <p:cNvPr id="6" name="Slide Number Placeholder 5"/>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10220834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856619-1241-4A58-9A28-E041775CE78E}" type="datetimeFigureOut">
              <a:rPr lang="es-CO" smtClean="0"/>
              <a:t>15/01/20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a:xfrm>
            <a:off x="10951856" y="5867131"/>
            <a:ext cx="551167" cy="365125"/>
          </a:xfrm>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28679245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856619-1241-4A58-9A28-E041775CE78E}" type="datetimeFigureOut">
              <a:rPr lang="es-CO" smtClean="0"/>
              <a:t>15/01/20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28623370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856619-1241-4A58-9A28-E041775CE78E}" type="datetimeFigureOut">
              <a:rPr lang="es-CO" smtClean="0"/>
              <a:t>15/01/20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6684913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856619-1241-4A58-9A28-E041775CE78E}" type="datetimeFigureOut">
              <a:rPr lang="es-CO" smtClean="0"/>
              <a:t>15/01/20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2530864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856619-1241-4A58-9A28-E041775CE78E}" type="datetimeFigureOut">
              <a:rPr lang="es-CO" smtClean="0"/>
              <a:t>15/01/20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128713836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856619-1241-4A58-9A28-E041775CE78E}" type="datetimeFigureOut">
              <a:rPr lang="es-CO" smtClean="0"/>
              <a:t>15/01/20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21680332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856619-1241-4A58-9A28-E041775CE78E}" type="datetimeFigureOut">
              <a:rPr lang="es-CO" smtClean="0"/>
              <a:t>15/01/20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372110735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856619-1241-4A58-9A28-E041775CE78E}" type="datetimeFigureOut">
              <a:rPr lang="es-CO" smtClean="0"/>
              <a:t>15/01/20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32424495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856619-1241-4A58-9A28-E041775CE78E}" type="datetimeFigureOut">
              <a:rPr lang="es-CO" smtClean="0"/>
              <a:t>15/01/20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23559553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856619-1241-4A58-9A28-E041775CE78E}" type="datetimeFigureOut">
              <a:rPr lang="es-CO" smtClean="0"/>
              <a:t>15/01/20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22986777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856619-1241-4A58-9A28-E041775CE78E}" type="datetimeFigureOut">
              <a:rPr lang="es-CO" smtClean="0"/>
              <a:t>15/01/20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10828420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856619-1241-4A58-9A28-E041775CE78E}" type="datetimeFigureOut">
              <a:rPr lang="es-CO" smtClean="0"/>
              <a:t>15/01/20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5972213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856619-1241-4A58-9A28-E041775CE78E}" type="datetimeFigureOut">
              <a:rPr lang="es-CO" smtClean="0"/>
              <a:t>15/01/20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27301449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856619-1241-4A58-9A28-E041775CE78E}" type="datetimeFigureOut">
              <a:rPr lang="es-CO" smtClean="0"/>
              <a:t>15/01/20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34414428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856619-1241-4A58-9A28-E041775CE78E}" type="datetimeFigureOut">
              <a:rPr lang="es-CO" smtClean="0"/>
              <a:t>15/01/20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1897798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856619-1241-4A58-9A28-E041775CE78E}" type="datetimeFigureOut">
              <a:rPr lang="es-CO" smtClean="0"/>
              <a:t>15/01/20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11593435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856619-1241-4A58-9A28-E041775CE78E}" type="datetimeFigureOut">
              <a:rPr lang="es-CO" smtClean="0"/>
              <a:t>15/01/20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35622552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856619-1241-4A58-9A28-E041775CE78E}" type="datetimeFigureOut">
              <a:rPr lang="es-CO" smtClean="0"/>
              <a:t>15/01/20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4203692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856619-1241-4A58-9A28-E041775CE78E}" type="datetimeFigureOut">
              <a:rPr lang="es-CO" smtClean="0"/>
              <a:t>15/01/20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1568867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856619-1241-4A58-9A28-E041775CE78E}" type="datetimeFigureOut">
              <a:rPr lang="es-CO" smtClean="0"/>
              <a:t>15/01/20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3236555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856619-1241-4A58-9A28-E041775CE78E}" type="datetimeFigureOut">
              <a:rPr lang="es-CO" smtClean="0"/>
              <a:t>15/01/20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2415340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856619-1241-4A58-9A28-E041775CE78E}" type="datetimeFigureOut">
              <a:rPr lang="es-CO" smtClean="0"/>
              <a:t>15/01/20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943EF6B-FAA0-41A6-8B7E-307B63EDDC64}" type="slidenum">
              <a:rPr lang="es-CO" smtClean="0"/>
              <a:t>‹#›</a:t>
            </a:fld>
            <a:endParaRPr lang="es-CO"/>
          </a:p>
        </p:txBody>
      </p:sp>
    </p:spTree>
    <p:extLst>
      <p:ext uri="{BB962C8B-B14F-4D97-AF65-F5344CB8AC3E}">
        <p14:creationId xmlns:p14="http://schemas.microsoft.com/office/powerpoint/2010/main" val="283058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8856619-1241-4A58-9A28-E041775CE78E}" type="datetimeFigureOut">
              <a:rPr lang="es-CO" smtClean="0"/>
              <a:t>15/01/20</a:t>
            </a:fld>
            <a:endParaRPr lang="es-CO"/>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O"/>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943EF6B-FAA0-41A6-8B7E-307B63EDDC64}" type="slidenum">
              <a:rPr lang="es-CO" smtClean="0"/>
              <a:t>‹#›</a:t>
            </a:fld>
            <a:endParaRPr lang="es-CO"/>
          </a:p>
        </p:txBody>
      </p:sp>
    </p:spTree>
    <p:extLst>
      <p:ext uri="{BB962C8B-B14F-4D97-AF65-F5344CB8AC3E}">
        <p14:creationId xmlns:p14="http://schemas.microsoft.com/office/powerpoint/2010/main" val="2846113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8856619-1241-4A58-9A28-E041775CE78E}" type="datetimeFigureOut">
              <a:rPr lang="es-CO" smtClean="0"/>
              <a:t>15/01/20</a:t>
            </a:fld>
            <a:endParaRPr lang="es-CO"/>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O"/>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943EF6B-FAA0-41A6-8B7E-307B63EDDC64}" type="slidenum">
              <a:rPr lang="es-CO" smtClean="0"/>
              <a:t>‹#›</a:t>
            </a:fld>
            <a:endParaRPr lang="es-CO"/>
          </a:p>
        </p:txBody>
      </p:sp>
    </p:spTree>
    <p:extLst>
      <p:ext uri="{BB962C8B-B14F-4D97-AF65-F5344CB8AC3E}">
        <p14:creationId xmlns:p14="http://schemas.microsoft.com/office/powerpoint/2010/main" val="1920063053"/>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8856619-1241-4A58-9A28-E041775CE78E}" type="datetimeFigureOut">
              <a:rPr lang="es-CO" smtClean="0"/>
              <a:t>15/01/20</a:t>
            </a:fld>
            <a:endParaRPr lang="es-CO"/>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O"/>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943EF6B-FAA0-41A6-8B7E-307B63EDDC64}" type="slidenum">
              <a:rPr lang="es-CO" smtClean="0"/>
              <a:t>‹#›</a:t>
            </a:fld>
            <a:endParaRPr lang="es-CO"/>
          </a:p>
        </p:txBody>
      </p:sp>
    </p:spTree>
    <p:extLst>
      <p:ext uri="{BB962C8B-B14F-4D97-AF65-F5344CB8AC3E}">
        <p14:creationId xmlns:p14="http://schemas.microsoft.com/office/powerpoint/2010/main" val="1503891686"/>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scratch.mit.edu/info/ext_download/" TargetMode="External"/><Relationship Id="rId2" Type="http://schemas.openxmlformats.org/officeDocument/2006/relationships/hyperlink" Target="http://scratchx.org/?url=http://khanning.github.io/scratch-leapmotion-extension/leapmotion_extension.js#scratch" TargetMode="External"/><Relationship Id="rId1" Type="http://schemas.openxmlformats.org/officeDocument/2006/relationships/slideLayout" Target="../slideLayouts/slideLayout1.xml"/><Relationship Id="rId5" Type="http://schemas.openxmlformats.org/officeDocument/2006/relationships/hyperlink" Target="https://developer.leapmotion.com/setup/desktop" TargetMode="External"/><Relationship Id="rId4" Type="http://schemas.openxmlformats.org/officeDocument/2006/relationships/hyperlink" Target="http://khanning.github.io/scratch-leapmotion-extension/"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scratch.mit.edu/info/ext_download/" TargetMode="External"/><Relationship Id="rId7" Type="http://schemas.openxmlformats.org/officeDocument/2006/relationships/hyperlink" Target="https://www.ultraleap.com/product/leap-motion-controller/" TargetMode="External"/><Relationship Id="rId2" Type="http://schemas.openxmlformats.org/officeDocument/2006/relationships/hyperlink" Target="http://scratchx.org/?url=http://khanning.github.io/scratch-leapmotion-extension/leapmotion_extension.js#scratch" TargetMode="External"/><Relationship Id="rId1" Type="http://schemas.openxmlformats.org/officeDocument/2006/relationships/slideLayout" Target="../slideLayouts/slideLayout1.xml"/><Relationship Id="rId6" Type="http://schemas.openxmlformats.org/officeDocument/2006/relationships/hyperlink" Target="https://scratch.mit.edu/" TargetMode="External"/><Relationship Id="rId5" Type="http://schemas.openxmlformats.org/officeDocument/2006/relationships/hyperlink" Target="https://developer.leapmotion.com/setup/desktop" TargetMode="External"/><Relationship Id="rId10" Type="http://schemas.openxmlformats.org/officeDocument/2006/relationships/image" Target="../media/image5.png"/><Relationship Id="rId4" Type="http://schemas.openxmlformats.org/officeDocument/2006/relationships/hyperlink" Target="http://khanning.github.io/scratch-leapmotion-extension/" TargetMode="External"/><Relationship Id="rId9"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C5202-CA34-4991-AD12-B0582BFD7013}"/>
              </a:ext>
            </a:extLst>
          </p:cNvPr>
          <p:cNvSpPr>
            <a:spLocks noGrp="1"/>
          </p:cNvSpPr>
          <p:nvPr>
            <p:ph type="ctrTitle"/>
          </p:nvPr>
        </p:nvSpPr>
        <p:spPr/>
        <p:txBody>
          <a:bodyPr>
            <a:normAutofit/>
          </a:bodyPr>
          <a:lstStyle/>
          <a:p>
            <a:r>
              <a:rPr lang="en-US" sz="6800" b="1" dirty="0">
                <a:solidFill>
                  <a:schemeClr val="accent2"/>
                </a:solidFill>
              </a:rPr>
              <a:t>A Leap for Mankind</a:t>
            </a:r>
            <a:br>
              <a:rPr lang="en-US" b="1" dirty="0">
                <a:solidFill>
                  <a:schemeClr val="tx2"/>
                </a:solidFill>
              </a:rPr>
            </a:br>
            <a:endParaRPr lang="es-CO" b="1" dirty="0">
              <a:solidFill>
                <a:schemeClr val="tx2"/>
              </a:solidFill>
            </a:endParaRPr>
          </a:p>
        </p:txBody>
      </p:sp>
      <p:sp>
        <p:nvSpPr>
          <p:cNvPr id="3" name="Subtitle 2">
            <a:extLst>
              <a:ext uri="{FF2B5EF4-FFF2-40B4-BE49-F238E27FC236}">
                <a16:creationId xmlns:a16="http://schemas.microsoft.com/office/drawing/2014/main" id="{F45AFF6C-3A56-46B8-9371-7D679B92E118}"/>
              </a:ext>
            </a:extLst>
          </p:cNvPr>
          <p:cNvSpPr>
            <a:spLocks noGrp="1"/>
          </p:cNvSpPr>
          <p:nvPr>
            <p:ph type="subTitle" idx="1"/>
          </p:nvPr>
        </p:nvSpPr>
        <p:spPr>
          <a:xfrm>
            <a:off x="4515377" y="3996267"/>
            <a:ext cx="7380788" cy="2700368"/>
          </a:xfrm>
        </p:spPr>
        <p:txBody>
          <a:bodyPr>
            <a:normAutofit/>
          </a:bodyPr>
          <a:lstStyle/>
          <a:p>
            <a:r>
              <a:rPr lang="en-US" sz="3500" dirty="0"/>
              <a:t>Valentina, Ryan, Matt, Josiah</a:t>
            </a:r>
            <a:endParaRPr lang="es-CO" sz="3500" dirty="0"/>
          </a:p>
        </p:txBody>
      </p:sp>
    </p:spTree>
    <p:extLst>
      <p:ext uri="{BB962C8B-B14F-4D97-AF65-F5344CB8AC3E}">
        <p14:creationId xmlns:p14="http://schemas.microsoft.com/office/powerpoint/2010/main" val="180152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C5202-CA34-4991-AD12-B0582BFD7013}"/>
              </a:ext>
            </a:extLst>
          </p:cNvPr>
          <p:cNvSpPr>
            <a:spLocks noGrp="1"/>
          </p:cNvSpPr>
          <p:nvPr>
            <p:ph type="ctrTitle"/>
          </p:nvPr>
        </p:nvSpPr>
        <p:spPr>
          <a:xfrm>
            <a:off x="2127693" y="594457"/>
            <a:ext cx="8574622" cy="2616199"/>
          </a:xfrm>
        </p:spPr>
        <p:txBody>
          <a:bodyPr anchor="t">
            <a:normAutofit/>
          </a:bodyPr>
          <a:lstStyle/>
          <a:p>
            <a:pPr algn="l"/>
            <a:r>
              <a:rPr lang="en-US" sz="5400" b="1" dirty="0">
                <a:solidFill>
                  <a:schemeClr val="accent2"/>
                </a:solidFill>
              </a:rPr>
              <a:t>Goals of Project</a:t>
            </a:r>
            <a:br>
              <a:rPr lang="en-US" b="1" dirty="0">
                <a:solidFill>
                  <a:schemeClr val="tx2"/>
                </a:solidFill>
              </a:rPr>
            </a:br>
            <a:endParaRPr lang="es-CO" b="1" dirty="0">
              <a:solidFill>
                <a:schemeClr val="tx2"/>
              </a:solidFill>
            </a:endParaRPr>
          </a:p>
        </p:txBody>
      </p:sp>
      <p:sp>
        <p:nvSpPr>
          <p:cNvPr id="3" name="Subtitle 2">
            <a:extLst>
              <a:ext uri="{FF2B5EF4-FFF2-40B4-BE49-F238E27FC236}">
                <a16:creationId xmlns:a16="http://schemas.microsoft.com/office/drawing/2014/main" id="{F45AFF6C-3A56-46B8-9371-7D679B92E118}"/>
              </a:ext>
            </a:extLst>
          </p:cNvPr>
          <p:cNvSpPr>
            <a:spLocks noGrp="1"/>
          </p:cNvSpPr>
          <p:nvPr>
            <p:ph type="subTitle" idx="1"/>
          </p:nvPr>
        </p:nvSpPr>
        <p:spPr>
          <a:xfrm>
            <a:off x="3169023" y="2078816"/>
            <a:ext cx="7135906" cy="2700368"/>
          </a:xfrm>
        </p:spPr>
        <p:txBody>
          <a:bodyPr>
            <a:normAutofit lnSpcReduction="10000"/>
          </a:bodyPr>
          <a:lstStyle/>
          <a:p>
            <a:pPr marL="457200" indent="-457200" algn="l">
              <a:buFont typeface="Arial"/>
              <a:buChar char="•"/>
            </a:pPr>
            <a:r>
              <a:rPr lang="en-US" sz="2300" dirty="0"/>
              <a:t>To show participants how different technologies can work together to create a seamless experience, and guide students through the steps needed to create their own simple racing game.  </a:t>
            </a:r>
          </a:p>
          <a:p>
            <a:pPr marL="457200" indent="-457200" algn="l">
              <a:buFont typeface="Arial"/>
              <a:buChar char="•"/>
            </a:pPr>
            <a:endParaRPr lang="en-US" sz="2300" dirty="0"/>
          </a:p>
          <a:p>
            <a:pPr marL="457200" indent="-457200" algn="l">
              <a:buFont typeface="Arial"/>
              <a:buChar char="•"/>
            </a:pPr>
            <a:r>
              <a:rPr lang="en-US" sz="2300" dirty="0"/>
              <a:t>Students should feel a sense of accomplishment and excitement when they are finished.</a:t>
            </a:r>
          </a:p>
          <a:p>
            <a:pPr algn="l"/>
            <a:endParaRPr lang="en-US" sz="3600" dirty="0"/>
          </a:p>
        </p:txBody>
      </p:sp>
    </p:spTree>
    <p:extLst>
      <p:ext uri="{BB962C8B-B14F-4D97-AF65-F5344CB8AC3E}">
        <p14:creationId xmlns:p14="http://schemas.microsoft.com/office/powerpoint/2010/main" val="1290559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C5202-CA34-4991-AD12-B0582BFD7013}"/>
              </a:ext>
            </a:extLst>
          </p:cNvPr>
          <p:cNvSpPr>
            <a:spLocks noGrp="1"/>
          </p:cNvSpPr>
          <p:nvPr>
            <p:ph type="ctrTitle"/>
          </p:nvPr>
        </p:nvSpPr>
        <p:spPr>
          <a:xfrm>
            <a:off x="2265560" y="523623"/>
            <a:ext cx="8574622" cy="2616199"/>
          </a:xfrm>
        </p:spPr>
        <p:txBody>
          <a:bodyPr anchor="t">
            <a:normAutofit/>
          </a:bodyPr>
          <a:lstStyle/>
          <a:p>
            <a:pPr algn="l"/>
            <a:r>
              <a:rPr lang="en-US" sz="5400" b="1" dirty="0">
                <a:solidFill>
                  <a:schemeClr val="accent2"/>
                </a:solidFill>
              </a:rPr>
              <a:t>Project set up</a:t>
            </a:r>
            <a:br>
              <a:rPr lang="en-US" b="1" dirty="0"/>
            </a:br>
            <a:endParaRPr lang="es-CO" b="1" dirty="0"/>
          </a:p>
        </p:txBody>
      </p:sp>
      <p:sp>
        <p:nvSpPr>
          <p:cNvPr id="3" name="Subtitle 2">
            <a:extLst>
              <a:ext uri="{FF2B5EF4-FFF2-40B4-BE49-F238E27FC236}">
                <a16:creationId xmlns:a16="http://schemas.microsoft.com/office/drawing/2014/main" id="{F45AFF6C-3A56-46B8-9371-7D679B92E118}"/>
              </a:ext>
            </a:extLst>
          </p:cNvPr>
          <p:cNvSpPr>
            <a:spLocks noGrp="1"/>
          </p:cNvSpPr>
          <p:nvPr>
            <p:ph type="subTitle" idx="1"/>
          </p:nvPr>
        </p:nvSpPr>
        <p:spPr>
          <a:xfrm>
            <a:off x="2265560" y="1889676"/>
            <a:ext cx="7380788" cy="2700368"/>
          </a:xfrm>
        </p:spPr>
        <p:txBody>
          <a:bodyPr>
            <a:normAutofit/>
          </a:bodyPr>
          <a:lstStyle/>
          <a:p>
            <a:pPr marL="457200" indent="-457200" algn="l">
              <a:buFont typeface="Arial"/>
              <a:buChar char="•"/>
            </a:pPr>
            <a:r>
              <a:rPr lang="en-US" sz="2300" dirty="0"/>
              <a:t>Each demo workstation will have to have internet access to use </a:t>
            </a:r>
            <a:r>
              <a:rPr lang="en-US" sz="2300" dirty="0" err="1"/>
              <a:t>ScratchX</a:t>
            </a:r>
            <a:r>
              <a:rPr lang="en-US" sz="2300" dirty="0"/>
              <a:t>, the Leap Motion browser extension, the Leap Motion controller, and the Leap Motion driver installed on the computer.</a:t>
            </a:r>
          </a:p>
          <a:p>
            <a:pPr marL="457200" indent="-457200" algn="l">
              <a:buFont typeface="Arial"/>
              <a:buChar char="•"/>
            </a:pPr>
            <a:endParaRPr lang="en-US" sz="2300" dirty="0"/>
          </a:p>
        </p:txBody>
      </p:sp>
      <p:sp>
        <p:nvSpPr>
          <p:cNvPr id="4" name="Subtitle 2">
            <a:extLst>
              <a:ext uri="{FF2B5EF4-FFF2-40B4-BE49-F238E27FC236}">
                <a16:creationId xmlns:a16="http://schemas.microsoft.com/office/drawing/2014/main" id="{95400E4E-78E8-A04D-A166-86ED4B7EE851}"/>
              </a:ext>
            </a:extLst>
          </p:cNvPr>
          <p:cNvSpPr txBox="1">
            <a:spLocks/>
          </p:cNvSpPr>
          <p:nvPr/>
        </p:nvSpPr>
        <p:spPr>
          <a:xfrm>
            <a:off x="5264983" y="3992450"/>
            <a:ext cx="6678705" cy="2700368"/>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2300" dirty="0" err="1"/>
              <a:t>ScratchX</a:t>
            </a:r>
            <a:r>
              <a:rPr lang="en-US" sz="2300" dirty="0"/>
              <a:t> with Leap Motion Extension </a:t>
            </a:r>
          </a:p>
          <a:p>
            <a:pPr algn="l"/>
            <a:r>
              <a:rPr lang="en-US" sz="1400" dirty="0"/>
              <a:t>(Scratch 3.0 no longer supports experimental extensions)</a:t>
            </a:r>
            <a:endParaRPr lang="en-US" sz="2300" dirty="0">
              <a:hlinkClick r:id="rId2"/>
            </a:endParaRPr>
          </a:p>
          <a:p>
            <a:pPr lvl="1" algn="l"/>
            <a:r>
              <a:rPr lang="en-US" sz="1500" dirty="0">
                <a:hlinkClick r:id="rId2"/>
              </a:rPr>
              <a:t>ScratchX with LeapMotion Extension</a:t>
            </a:r>
            <a:endParaRPr lang="en-US" sz="1500" dirty="0"/>
          </a:p>
          <a:p>
            <a:pPr lvl="1" algn="l"/>
            <a:r>
              <a:rPr lang="en-US" sz="1500" dirty="0">
                <a:hlinkClick r:id="rId3"/>
              </a:rPr>
              <a:t>Scratch Extension Browser Plugin</a:t>
            </a:r>
            <a:endParaRPr lang="en-US" sz="1500" dirty="0"/>
          </a:p>
          <a:p>
            <a:pPr lvl="1" algn="l"/>
            <a:r>
              <a:rPr lang="en-US" sz="1500" dirty="0">
                <a:hlinkClick r:id="rId4"/>
              </a:rPr>
              <a:t>Scratch Leap Motion Extension</a:t>
            </a:r>
            <a:endParaRPr lang="en-US" sz="1500" dirty="0"/>
          </a:p>
          <a:p>
            <a:pPr lvl="1" algn="l"/>
            <a:r>
              <a:rPr lang="en-US" sz="1500" dirty="0">
                <a:hlinkClick r:id="rId5"/>
              </a:rPr>
              <a:t>Leap Motion Driver Downloads</a:t>
            </a:r>
            <a:r>
              <a:rPr lang="en-US" sz="1500" dirty="0"/>
              <a:t> (v2 for Legacy support?)</a:t>
            </a:r>
          </a:p>
          <a:p>
            <a:pPr algn="l"/>
            <a:endParaRPr lang="en-US" sz="2300" dirty="0"/>
          </a:p>
        </p:txBody>
      </p:sp>
    </p:spTree>
    <p:extLst>
      <p:ext uri="{BB962C8B-B14F-4D97-AF65-F5344CB8AC3E}">
        <p14:creationId xmlns:p14="http://schemas.microsoft.com/office/powerpoint/2010/main" val="3274095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C5202-CA34-4991-AD12-B0582BFD7013}"/>
              </a:ext>
            </a:extLst>
          </p:cNvPr>
          <p:cNvSpPr>
            <a:spLocks noGrp="1"/>
          </p:cNvSpPr>
          <p:nvPr>
            <p:ph type="ctrTitle"/>
          </p:nvPr>
        </p:nvSpPr>
        <p:spPr/>
        <p:txBody>
          <a:bodyPr>
            <a:normAutofit/>
          </a:bodyPr>
          <a:lstStyle/>
          <a:p>
            <a:br>
              <a:rPr lang="en-US" dirty="0"/>
            </a:br>
            <a:endParaRPr lang="es-CO" dirty="0"/>
          </a:p>
        </p:txBody>
      </p:sp>
      <p:sp>
        <p:nvSpPr>
          <p:cNvPr id="3" name="Subtitle 2">
            <a:extLst>
              <a:ext uri="{FF2B5EF4-FFF2-40B4-BE49-F238E27FC236}">
                <a16:creationId xmlns:a16="http://schemas.microsoft.com/office/drawing/2014/main" id="{F45AFF6C-3A56-46B8-9371-7D679B92E118}"/>
              </a:ext>
            </a:extLst>
          </p:cNvPr>
          <p:cNvSpPr>
            <a:spLocks noGrp="1"/>
          </p:cNvSpPr>
          <p:nvPr>
            <p:ph type="subTitle" idx="1"/>
          </p:nvPr>
        </p:nvSpPr>
        <p:spPr>
          <a:xfrm>
            <a:off x="3019732" y="1603566"/>
            <a:ext cx="6678705" cy="2700368"/>
          </a:xfrm>
        </p:spPr>
        <p:txBody>
          <a:bodyPr anchor="t">
            <a:normAutofit lnSpcReduction="10000"/>
          </a:bodyPr>
          <a:lstStyle/>
          <a:p>
            <a:pPr algn="l"/>
            <a:r>
              <a:rPr lang="en-US" sz="2000" dirty="0"/>
              <a:t>Each of the students will learn to program their own simple overhead racing game, complete with obstacles, power-ups, and more.</a:t>
            </a:r>
          </a:p>
          <a:p>
            <a:pPr algn="l"/>
            <a:endParaRPr lang="en-US" sz="2000" dirty="0"/>
          </a:p>
          <a:p>
            <a:pPr algn="l"/>
            <a:r>
              <a:rPr lang="en-US" sz="2000" dirty="0"/>
              <a:t>They will then be able to play other harder tracks that were created by our group, using the Leap Motion controller that will be integrated with the game.  There will be a time / scoring system to determine a winner.</a:t>
            </a:r>
          </a:p>
        </p:txBody>
      </p:sp>
      <p:sp>
        <p:nvSpPr>
          <p:cNvPr id="4" name="Rectangle 3">
            <a:extLst>
              <a:ext uri="{FF2B5EF4-FFF2-40B4-BE49-F238E27FC236}">
                <a16:creationId xmlns:a16="http://schemas.microsoft.com/office/drawing/2014/main" id="{58F50E19-0ADD-4380-9337-B8F21C6AF84E}"/>
              </a:ext>
            </a:extLst>
          </p:cNvPr>
          <p:cNvSpPr/>
          <p:nvPr/>
        </p:nvSpPr>
        <p:spPr>
          <a:xfrm>
            <a:off x="2048097" y="532286"/>
            <a:ext cx="4047903" cy="923330"/>
          </a:xfrm>
          <a:prstGeom prst="rect">
            <a:avLst/>
          </a:prstGeom>
        </p:spPr>
        <p:txBody>
          <a:bodyPr wrap="none">
            <a:spAutoFit/>
          </a:bodyPr>
          <a:lstStyle/>
          <a:p>
            <a:pPr algn="r">
              <a:spcBef>
                <a:spcPct val="0"/>
              </a:spcBef>
            </a:pPr>
            <a:r>
              <a:rPr lang="en-US" sz="5400" b="1" dirty="0">
                <a:ln w="3175" cmpd="sng">
                  <a:noFill/>
                </a:ln>
                <a:solidFill>
                  <a:schemeClr val="accent2"/>
                </a:solidFill>
                <a:latin typeface="+mj-lt"/>
                <a:ea typeface="+mj-ea"/>
                <a:cs typeface="+mj-cs"/>
              </a:rPr>
              <a:t>Participation</a:t>
            </a:r>
            <a:endParaRPr lang="es-CO" sz="5400" b="1" dirty="0">
              <a:ln w="3175" cmpd="sng">
                <a:noFill/>
              </a:ln>
              <a:solidFill>
                <a:schemeClr val="accent2"/>
              </a:solidFill>
              <a:latin typeface="+mj-lt"/>
              <a:ea typeface="+mj-ea"/>
              <a:cs typeface="+mj-cs"/>
            </a:endParaRPr>
          </a:p>
        </p:txBody>
      </p:sp>
      <p:pic>
        <p:nvPicPr>
          <p:cNvPr id="6" name="Picture 5" descr="A screenshot of a computer&#10;&#10;Description automatically generated">
            <a:extLst>
              <a:ext uri="{FF2B5EF4-FFF2-40B4-BE49-F238E27FC236}">
                <a16:creationId xmlns:a16="http://schemas.microsoft.com/office/drawing/2014/main" id="{B044BB5E-8FA5-E44E-9DC8-7EA7B3963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3783" y="4144217"/>
            <a:ext cx="6538217" cy="2713783"/>
          </a:xfrm>
          <a:prstGeom prst="rect">
            <a:avLst/>
          </a:prstGeom>
        </p:spPr>
      </p:pic>
    </p:spTree>
    <p:extLst>
      <p:ext uri="{BB962C8B-B14F-4D97-AF65-F5344CB8AC3E}">
        <p14:creationId xmlns:p14="http://schemas.microsoft.com/office/powerpoint/2010/main" val="2295894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45AFF6C-3A56-46B8-9371-7D679B92E118}"/>
              </a:ext>
            </a:extLst>
          </p:cNvPr>
          <p:cNvSpPr>
            <a:spLocks noGrp="1"/>
          </p:cNvSpPr>
          <p:nvPr>
            <p:ph type="subTitle" idx="1"/>
          </p:nvPr>
        </p:nvSpPr>
        <p:spPr>
          <a:xfrm>
            <a:off x="5007407" y="4262906"/>
            <a:ext cx="6678705" cy="2700368"/>
          </a:xfrm>
        </p:spPr>
        <p:txBody>
          <a:bodyPr anchor="t">
            <a:normAutofit/>
          </a:bodyPr>
          <a:lstStyle/>
          <a:p>
            <a:pPr algn="l"/>
            <a:r>
              <a:rPr lang="en-US" sz="2300" dirty="0" err="1"/>
              <a:t>ScratchX</a:t>
            </a:r>
            <a:r>
              <a:rPr lang="en-US" sz="2300" dirty="0"/>
              <a:t> with Leap Motion Extension </a:t>
            </a:r>
          </a:p>
          <a:p>
            <a:pPr algn="l"/>
            <a:r>
              <a:rPr lang="en-US" sz="1400" dirty="0"/>
              <a:t>(Scratch 3.0 no longer supports experimental extensions)</a:t>
            </a:r>
            <a:endParaRPr lang="en-US" sz="2300" dirty="0">
              <a:hlinkClick r:id="rId2"/>
            </a:endParaRPr>
          </a:p>
          <a:p>
            <a:pPr lvl="1" algn="l"/>
            <a:r>
              <a:rPr lang="en-US" sz="1500" dirty="0">
                <a:hlinkClick r:id="rId2"/>
              </a:rPr>
              <a:t>ScratchX with LeapMotion Extension</a:t>
            </a:r>
            <a:endParaRPr lang="en-US" sz="1500" dirty="0"/>
          </a:p>
          <a:p>
            <a:pPr lvl="1" algn="l"/>
            <a:r>
              <a:rPr lang="en-US" sz="1500" dirty="0">
                <a:hlinkClick r:id="rId3"/>
              </a:rPr>
              <a:t>Scratch Extension Browser Plugin</a:t>
            </a:r>
            <a:endParaRPr lang="en-US" sz="1500" dirty="0"/>
          </a:p>
          <a:p>
            <a:pPr lvl="1" algn="l"/>
            <a:r>
              <a:rPr lang="en-US" sz="1500" dirty="0">
                <a:hlinkClick r:id="rId4"/>
              </a:rPr>
              <a:t>Scratch Leap Motion Extension</a:t>
            </a:r>
            <a:endParaRPr lang="en-US" sz="1500" dirty="0"/>
          </a:p>
          <a:p>
            <a:pPr lvl="1" algn="l"/>
            <a:r>
              <a:rPr lang="en-US" sz="1500" dirty="0">
                <a:hlinkClick r:id="rId5"/>
              </a:rPr>
              <a:t>Leap Motion Driver Downloads</a:t>
            </a:r>
            <a:r>
              <a:rPr lang="en-US" sz="1500" dirty="0"/>
              <a:t> (v2 for Legacy support?)</a:t>
            </a:r>
          </a:p>
          <a:p>
            <a:pPr algn="l"/>
            <a:endParaRPr lang="en-US" sz="2300" dirty="0"/>
          </a:p>
        </p:txBody>
      </p:sp>
      <p:sp>
        <p:nvSpPr>
          <p:cNvPr id="4" name="Rectangle 3">
            <a:extLst>
              <a:ext uri="{FF2B5EF4-FFF2-40B4-BE49-F238E27FC236}">
                <a16:creationId xmlns:a16="http://schemas.microsoft.com/office/drawing/2014/main" id="{58F50E19-0ADD-4380-9337-B8F21C6AF84E}"/>
              </a:ext>
            </a:extLst>
          </p:cNvPr>
          <p:cNvSpPr/>
          <p:nvPr/>
        </p:nvSpPr>
        <p:spPr>
          <a:xfrm>
            <a:off x="2014822" y="524956"/>
            <a:ext cx="4108112" cy="923330"/>
          </a:xfrm>
          <a:prstGeom prst="rect">
            <a:avLst/>
          </a:prstGeom>
        </p:spPr>
        <p:txBody>
          <a:bodyPr wrap="none">
            <a:spAutoFit/>
          </a:bodyPr>
          <a:lstStyle/>
          <a:p>
            <a:pPr algn="r">
              <a:spcBef>
                <a:spcPct val="0"/>
              </a:spcBef>
            </a:pPr>
            <a:r>
              <a:rPr lang="en-US" sz="5400" b="1" dirty="0">
                <a:ln w="3175" cmpd="sng">
                  <a:noFill/>
                </a:ln>
                <a:solidFill>
                  <a:schemeClr val="accent2"/>
                </a:solidFill>
                <a:latin typeface="+mj-lt"/>
                <a:ea typeface="+mj-ea"/>
                <a:cs typeface="+mj-cs"/>
              </a:rPr>
              <a:t>Technologies</a:t>
            </a:r>
            <a:endParaRPr lang="es-CO" sz="5400" b="1" dirty="0">
              <a:ln w="3175" cmpd="sng">
                <a:noFill/>
              </a:ln>
              <a:solidFill>
                <a:schemeClr val="accent2"/>
              </a:solidFill>
              <a:latin typeface="+mj-lt"/>
              <a:ea typeface="+mj-ea"/>
              <a:cs typeface="+mj-cs"/>
            </a:endParaRPr>
          </a:p>
        </p:txBody>
      </p:sp>
      <p:sp>
        <p:nvSpPr>
          <p:cNvPr id="5" name="Subtitle 2">
            <a:extLst>
              <a:ext uri="{FF2B5EF4-FFF2-40B4-BE49-F238E27FC236}">
                <a16:creationId xmlns:a16="http://schemas.microsoft.com/office/drawing/2014/main" id="{CBDC8F66-A01E-044A-920A-41B1C1B8A621}"/>
              </a:ext>
            </a:extLst>
          </p:cNvPr>
          <p:cNvSpPr txBox="1">
            <a:spLocks/>
          </p:cNvSpPr>
          <p:nvPr/>
        </p:nvSpPr>
        <p:spPr>
          <a:xfrm>
            <a:off x="2240175" y="1426067"/>
            <a:ext cx="6678705" cy="2700368"/>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2300" dirty="0">
                <a:hlinkClick r:id="rId6"/>
              </a:rPr>
              <a:t>Scratch Programming Language</a:t>
            </a:r>
            <a:endParaRPr lang="en-US" sz="2300" dirty="0"/>
          </a:p>
          <a:p>
            <a:pPr algn="l"/>
            <a:endParaRPr lang="en-US" sz="2300" dirty="0"/>
          </a:p>
          <a:p>
            <a:pPr algn="l"/>
            <a:r>
              <a:rPr lang="en-US" sz="2300" dirty="0">
                <a:hlinkClick r:id="rId7"/>
              </a:rPr>
              <a:t>Leap Motion Controller</a:t>
            </a:r>
            <a:endParaRPr lang="en-US" sz="2300" dirty="0"/>
          </a:p>
        </p:txBody>
      </p:sp>
      <p:pic>
        <p:nvPicPr>
          <p:cNvPr id="9" name="Picture 8" descr="A picture containing drawing&#10;&#10;Description automatically generated">
            <a:extLst>
              <a:ext uri="{FF2B5EF4-FFF2-40B4-BE49-F238E27FC236}">
                <a16:creationId xmlns:a16="http://schemas.microsoft.com/office/drawing/2014/main" id="{CE14DA4B-C73B-4649-8840-8FFBB7F83C3C}"/>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120712" y="1108597"/>
            <a:ext cx="3056466" cy="871202"/>
          </a:xfrm>
          <a:prstGeom prst="rect">
            <a:avLst/>
          </a:prstGeom>
        </p:spPr>
      </p:pic>
      <p:pic>
        <p:nvPicPr>
          <p:cNvPr id="13" name="Picture 12" descr="A person holding a sign&#10;&#10;Description automatically generated">
            <a:extLst>
              <a:ext uri="{FF2B5EF4-FFF2-40B4-BE49-F238E27FC236}">
                <a16:creationId xmlns:a16="http://schemas.microsoft.com/office/drawing/2014/main" id="{11F4A80D-A9C3-DD46-BC96-B7008D93D350}"/>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304596" y="1913704"/>
            <a:ext cx="2394745" cy="2394745"/>
          </a:xfrm>
          <a:prstGeom prst="rect">
            <a:avLst/>
          </a:prstGeom>
        </p:spPr>
      </p:pic>
      <p:pic>
        <p:nvPicPr>
          <p:cNvPr id="15" name="Picture 14" descr="A picture containing clock, computer&#10;&#10;Description automatically generated">
            <a:extLst>
              <a:ext uri="{FF2B5EF4-FFF2-40B4-BE49-F238E27FC236}">
                <a16:creationId xmlns:a16="http://schemas.microsoft.com/office/drawing/2014/main" id="{58E9912E-C99E-2B49-91F7-57FB1BB8C18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08371" y="2393834"/>
            <a:ext cx="2904327" cy="1318565"/>
          </a:xfrm>
          <a:prstGeom prst="rect">
            <a:avLst/>
          </a:prstGeom>
        </p:spPr>
      </p:pic>
    </p:spTree>
    <p:extLst>
      <p:ext uri="{BB962C8B-B14F-4D97-AF65-F5344CB8AC3E}">
        <p14:creationId xmlns:p14="http://schemas.microsoft.com/office/powerpoint/2010/main" val="3370307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C5202-CA34-4991-AD12-B0582BFD7013}"/>
              </a:ext>
            </a:extLst>
          </p:cNvPr>
          <p:cNvSpPr>
            <a:spLocks noGrp="1"/>
          </p:cNvSpPr>
          <p:nvPr>
            <p:ph type="ctrTitle"/>
          </p:nvPr>
        </p:nvSpPr>
        <p:spPr>
          <a:xfrm>
            <a:off x="1609817" y="645285"/>
            <a:ext cx="5747778" cy="1752599"/>
          </a:xfrm>
        </p:spPr>
        <p:txBody>
          <a:bodyPr vert="horz" lIns="91440" tIns="45720" rIns="91440" bIns="45720" rtlCol="0" anchor="t">
            <a:noAutofit/>
          </a:bodyPr>
          <a:lstStyle/>
          <a:p>
            <a:pPr algn="ctr">
              <a:lnSpc>
                <a:spcPct val="90000"/>
              </a:lnSpc>
            </a:pPr>
            <a:r>
              <a:rPr lang="en-US" sz="6800" b="1" dirty="0"/>
              <a:t>	</a:t>
            </a:r>
            <a:r>
              <a:rPr lang="en-US" sz="5400" b="1" dirty="0">
                <a:solidFill>
                  <a:schemeClr val="accent1"/>
                </a:solidFill>
              </a:rPr>
              <a:t>Racing Game</a:t>
            </a:r>
            <a:br>
              <a:rPr lang="en-US" sz="6800" b="1" dirty="0"/>
            </a:br>
            <a:br>
              <a:rPr lang="en-US" sz="6800" dirty="0"/>
            </a:br>
            <a:endParaRPr lang="en-US" sz="6800" dirty="0"/>
          </a:p>
        </p:txBody>
      </p:sp>
      <p:sp>
        <p:nvSpPr>
          <p:cNvPr id="3" name="Subtitle 2">
            <a:extLst>
              <a:ext uri="{FF2B5EF4-FFF2-40B4-BE49-F238E27FC236}">
                <a16:creationId xmlns:a16="http://schemas.microsoft.com/office/drawing/2014/main" id="{F45AFF6C-3A56-46B8-9371-7D679B92E118}"/>
              </a:ext>
            </a:extLst>
          </p:cNvPr>
          <p:cNvSpPr>
            <a:spLocks noGrp="1"/>
          </p:cNvSpPr>
          <p:nvPr>
            <p:ph type="subTitle" idx="1"/>
          </p:nvPr>
        </p:nvSpPr>
        <p:spPr>
          <a:xfrm>
            <a:off x="2884247" y="1694329"/>
            <a:ext cx="5387786" cy="3469341"/>
          </a:xfrm>
        </p:spPr>
        <p:txBody>
          <a:bodyPr vert="horz" lIns="91440" tIns="45720" rIns="91440" bIns="45720" rtlCol="0" anchor="t">
            <a:normAutofit fontScale="92500" lnSpcReduction="20000"/>
          </a:bodyPr>
          <a:lstStyle/>
          <a:p>
            <a:pPr marL="457200" indent="-457200" algn="l">
              <a:buFont typeface="Arial"/>
              <a:buChar char="•"/>
            </a:pPr>
            <a:r>
              <a:rPr lang="en-US" sz="2300" dirty="0"/>
              <a:t>Create a top-down racing game using Scratch and Leap Motion.</a:t>
            </a:r>
          </a:p>
          <a:p>
            <a:pPr marL="457200" indent="-457200" algn="l">
              <a:buFont typeface="Arial"/>
              <a:buChar char="•"/>
            </a:pPr>
            <a:r>
              <a:rPr lang="en-US" sz="2300" dirty="0"/>
              <a:t>Create custom obstacles and power-ups</a:t>
            </a:r>
          </a:p>
          <a:p>
            <a:pPr marL="457200" indent="-457200" algn="l">
              <a:buFont typeface="Arial"/>
              <a:buChar char="•"/>
            </a:pPr>
            <a:r>
              <a:rPr lang="en-US" sz="2300" dirty="0"/>
              <a:t>Include a ”ghost car” to chase the player.</a:t>
            </a:r>
          </a:p>
          <a:p>
            <a:pPr marL="457200" indent="-457200" algn="l">
              <a:buFont typeface="Arial"/>
              <a:buChar char="•"/>
            </a:pPr>
            <a:r>
              <a:rPr lang="en-US" sz="2300" dirty="0"/>
              <a:t>Detect when player collides with the sides of the track or with obstacles and stop the game.</a:t>
            </a:r>
          </a:p>
          <a:p>
            <a:pPr marL="457200" indent="-457200" algn="l">
              <a:buFont typeface="Arial"/>
              <a:buChar char="•"/>
            </a:pPr>
            <a:r>
              <a:rPr lang="en-US" sz="2300" dirty="0"/>
              <a:t>May have to pick and choose which features to include in the tracks that the students build, based on time constraints.</a:t>
            </a:r>
          </a:p>
          <a:p>
            <a:pPr marL="457200" indent="-457200" algn="l">
              <a:buFont typeface="Arial"/>
              <a:buChar char="•"/>
            </a:pPr>
            <a:endParaRPr lang="en-US" dirty="0"/>
          </a:p>
        </p:txBody>
      </p:sp>
      <p:pic>
        <p:nvPicPr>
          <p:cNvPr id="6" name="Picture 5" descr="A picture containing hat&#10;&#10;Description automatically generated">
            <a:extLst>
              <a:ext uri="{FF2B5EF4-FFF2-40B4-BE49-F238E27FC236}">
                <a16:creationId xmlns:a16="http://schemas.microsoft.com/office/drawing/2014/main" id="{0B06F946-5FC0-744E-9E0A-5FCB618F35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6853" y="405662"/>
            <a:ext cx="3451072" cy="2577333"/>
          </a:xfrm>
          <a:prstGeom prst="rect">
            <a:avLst/>
          </a:prstGeom>
          <a:ln>
            <a:noFill/>
          </a:ln>
          <a:effectLst>
            <a:outerShdw blurRad="292100" dist="139700" dir="2700000" algn="tl" rotWithShape="0">
              <a:srgbClr val="333333">
                <a:alpha val="65000"/>
              </a:srgbClr>
            </a:outerShdw>
          </a:effectLst>
        </p:spPr>
      </p:pic>
      <p:pic>
        <p:nvPicPr>
          <p:cNvPr id="9" name="Picture 8" descr="A picture containing clock, hat, room&#10;&#10;Description automatically generated">
            <a:extLst>
              <a:ext uri="{FF2B5EF4-FFF2-40B4-BE49-F238E27FC236}">
                <a16:creationId xmlns:a16="http://schemas.microsoft.com/office/drawing/2014/main" id="{B4C6E6C3-0088-2144-AEEC-5620FDCA65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6853" y="3623867"/>
            <a:ext cx="3451072" cy="25773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01598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7D748E-BA9A-BF4B-98C5-E72BA002D34D}"/>
              </a:ext>
            </a:extLst>
          </p:cNvPr>
          <p:cNvSpPr>
            <a:spLocks noGrp="1"/>
          </p:cNvSpPr>
          <p:nvPr>
            <p:ph idx="1"/>
          </p:nvPr>
        </p:nvSpPr>
        <p:spPr>
          <a:xfrm>
            <a:off x="1484309" y="2332149"/>
            <a:ext cx="10018713" cy="3124201"/>
          </a:xfrm>
        </p:spPr>
        <p:txBody>
          <a:bodyPr>
            <a:normAutofit/>
          </a:bodyPr>
          <a:lstStyle/>
          <a:p>
            <a:r>
              <a:rPr lang="en-US" b="1" dirty="0"/>
              <a:t>Easy </a:t>
            </a:r>
          </a:p>
          <a:p>
            <a:pPr lvl="1"/>
            <a:r>
              <a:rPr lang="en-US" dirty="0"/>
              <a:t>Participants will help create this track and code (hands-on)</a:t>
            </a:r>
          </a:p>
          <a:p>
            <a:r>
              <a:rPr lang="en-US" b="1" dirty="0"/>
              <a:t>Medium</a:t>
            </a:r>
          </a:p>
          <a:p>
            <a:pPr lvl="1"/>
            <a:r>
              <a:rPr lang="en-US" dirty="0"/>
              <a:t>Faster car speed and more turns and obstacles</a:t>
            </a:r>
          </a:p>
          <a:p>
            <a:r>
              <a:rPr lang="en-US" b="1" dirty="0"/>
              <a:t>Hard</a:t>
            </a:r>
          </a:p>
          <a:p>
            <a:pPr lvl="1"/>
            <a:r>
              <a:rPr lang="en-US" dirty="0"/>
              <a:t>Fastest speed and almost impossible to finish with all the obstacles</a:t>
            </a:r>
          </a:p>
          <a:p>
            <a:pPr lvl="1"/>
            <a:endParaRPr lang="en-US" dirty="0"/>
          </a:p>
          <a:p>
            <a:endParaRPr lang="en-US" dirty="0"/>
          </a:p>
        </p:txBody>
      </p:sp>
      <p:sp>
        <p:nvSpPr>
          <p:cNvPr id="7" name="Rectangle 6">
            <a:extLst>
              <a:ext uri="{FF2B5EF4-FFF2-40B4-BE49-F238E27FC236}">
                <a16:creationId xmlns:a16="http://schemas.microsoft.com/office/drawing/2014/main" id="{99EE278C-4AF0-5E46-8A9E-DAC5ED241BEE}"/>
              </a:ext>
            </a:extLst>
          </p:cNvPr>
          <p:cNvSpPr/>
          <p:nvPr/>
        </p:nvSpPr>
        <p:spPr>
          <a:xfrm>
            <a:off x="1987254" y="855968"/>
            <a:ext cx="4886338" cy="923330"/>
          </a:xfrm>
          <a:prstGeom prst="rect">
            <a:avLst/>
          </a:prstGeom>
        </p:spPr>
        <p:txBody>
          <a:bodyPr wrap="none">
            <a:spAutoFit/>
          </a:bodyPr>
          <a:lstStyle/>
          <a:p>
            <a:pPr algn="r">
              <a:spcBef>
                <a:spcPct val="0"/>
              </a:spcBef>
            </a:pPr>
            <a:r>
              <a:rPr lang="en-US" sz="5400" b="1" dirty="0">
                <a:ln w="3175" cmpd="sng">
                  <a:noFill/>
                </a:ln>
                <a:solidFill>
                  <a:schemeClr val="accent2"/>
                </a:solidFill>
                <a:latin typeface="+mj-lt"/>
                <a:ea typeface="+mj-ea"/>
                <a:cs typeface="+mj-cs"/>
              </a:rPr>
              <a:t>Different Tracks</a:t>
            </a:r>
            <a:endParaRPr lang="es-CO" sz="5400" b="1" dirty="0">
              <a:ln w="3175" cmpd="sng">
                <a:noFill/>
              </a:ln>
              <a:solidFill>
                <a:schemeClr val="accent2"/>
              </a:solidFill>
              <a:latin typeface="+mj-lt"/>
              <a:ea typeface="+mj-ea"/>
              <a:cs typeface="+mj-cs"/>
            </a:endParaRPr>
          </a:p>
        </p:txBody>
      </p:sp>
      <p:pic>
        <p:nvPicPr>
          <p:cNvPr id="9" name="Picture 8" descr="A picture containing light, plate, drawing, food&#10;&#10;Description automatically generated">
            <a:extLst>
              <a:ext uri="{FF2B5EF4-FFF2-40B4-BE49-F238E27FC236}">
                <a16:creationId xmlns:a16="http://schemas.microsoft.com/office/drawing/2014/main" id="{94E03157-8642-DB46-9B17-18F849EC3E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5589" y="1226446"/>
            <a:ext cx="2826549" cy="26300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95510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C5202-CA34-4991-AD12-B0582BFD7013}"/>
              </a:ext>
            </a:extLst>
          </p:cNvPr>
          <p:cNvSpPr>
            <a:spLocks noGrp="1"/>
          </p:cNvSpPr>
          <p:nvPr>
            <p:ph type="ctrTitle"/>
          </p:nvPr>
        </p:nvSpPr>
        <p:spPr>
          <a:xfrm>
            <a:off x="3403531" y="2554445"/>
            <a:ext cx="8574622" cy="2616199"/>
          </a:xfrm>
        </p:spPr>
        <p:txBody>
          <a:bodyPr>
            <a:normAutofit/>
          </a:bodyPr>
          <a:lstStyle/>
          <a:p>
            <a:br>
              <a:rPr lang="en-US" dirty="0"/>
            </a:br>
            <a:endParaRPr lang="es-CO" dirty="0"/>
          </a:p>
        </p:txBody>
      </p:sp>
      <p:sp>
        <p:nvSpPr>
          <p:cNvPr id="3" name="Subtitle 2">
            <a:extLst>
              <a:ext uri="{FF2B5EF4-FFF2-40B4-BE49-F238E27FC236}">
                <a16:creationId xmlns:a16="http://schemas.microsoft.com/office/drawing/2014/main" id="{F45AFF6C-3A56-46B8-9371-7D679B92E118}"/>
              </a:ext>
            </a:extLst>
          </p:cNvPr>
          <p:cNvSpPr>
            <a:spLocks noGrp="1"/>
          </p:cNvSpPr>
          <p:nvPr>
            <p:ph type="subTitle" idx="1"/>
          </p:nvPr>
        </p:nvSpPr>
        <p:spPr>
          <a:xfrm>
            <a:off x="2687630" y="1796077"/>
            <a:ext cx="7380788" cy="2700368"/>
          </a:xfrm>
        </p:spPr>
        <p:txBody>
          <a:bodyPr>
            <a:normAutofit/>
          </a:bodyPr>
          <a:lstStyle/>
          <a:p>
            <a:pPr marL="342900" indent="-342900" algn="l">
              <a:buFont typeface="Arial" panose="020B0604020202020204" pitchFamily="34" charset="0"/>
              <a:buChar char="•"/>
            </a:pPr>
            <a:r>
              <a:rPr lang="en-US" sz="2300" dirty="0"/>
              <a:t>Time management to organize the workshops successfully.</a:t>
            </a:r>
          </a:p>
          <a:p>
            <a:pPr marL="342900" indent="-342900" algn="l">
              <a:buFont typeface="Arial" panose="020B0604020202020204" pitchFamily="34" charset="0"/>
              <a:buChar char="•"/>
            </a:pPr>
            <a:r>
              <a:rPr lang="en-US" sz="2300" dirty="0"/>
              <a:t>We are new to Scratch development / not sure if there will be any unforeseen obstacles or limits when integrating Scratch with the Leap Motion controller</a:t>
            </a:r>
          </a:p>
        </p:txBody>
      </p:sp>
      <p:sp>
        <p:nvSpPr>
          <p:cNvPr id="4" name="Rectangle 3">
            <a:extLst>
              <a:ext uri="{FF2B5EF4-FFF2-40B4-BE49-F238E27FC236}">
                <a16:creationId xmlns:a16="http://schemas.microsoft.com/office/drawing/2014/main" id="{58F50E19-0ADD-4380-9337-B8F21C6AF84E}"/>
              </a:ext>
            </a:extLst>
          </p:cNvPr>
          <p:cNvSpPr/>
          <p:nvPr/>
        </p:nvSpPr>
        <p:spPr>
          <a:xfrm>
            <a:off x="2339900" y="588219"/>
            <a:ext cx="3449983" cy="923330"/>
          </a:xfrm>
          <a:prstGeom prst="rect">
            <a:avLst/>
          </a:prstGeom>
        </p:spPr>
        <p:txBody>
          <a:bodyPr wrap="none">
            <a:spAutoFit/>
          </a:bodyPr>
          <a:lstStyle/>
          <a:p>
            <a:pPr algn="r">
              <a:spcBef>
                <a:spcPct val="0"/>
              </a:spcBef>
            </a:pPr>
            <a:r>
              <a:rPr lang="en-US" sz="5400" b="1" dirty="0">
                <a:ln w="3175" cmpd="sng">
                  <a:noFill/>
                </a:ln>
                <a:solidFill>
                  <a:schemeClr val="accent1">
                    <a:lumMod val="75000"/>
                  </a:schemeClr>
                </a:solidFill>
                <a:latin typeface="+mj-lt"/>
                <a:ea typeface="+mj-ea"/>
                <a:cs typeface="+mj-cs"/>
              </a:rPr>
              <a:t>Challenges</a:t>
            </a:r>
            <a:endParaRPr lang="es-CO" sz="5400" b="1" dirty="0">
              <a:ln w="3175" cmpd="sng">
                <a:noFill/>
              </a:ln>
              <a:solidFill>
                <a:schemeClr val="accent1">
                  <a:lumMod val="75000"/>
                </a:schemeClr>
              </a:solidFill>
              <a:latin typeface="+mj-lt"/>
              <a:ea typeface="+mj-ea"/>
              <a:cs typeface="+mj-cs"/>
            </a:endParaRPr>
          </a:p>
        </p:txBody>
      </p:sp>
      <p:pic>
        <p:nvPicPr>
          <p:cNvPr id="6" name="Picture 5" descr="A close up of a street sign on a pole&#10;&#10;Description automatically generated">
            <a:extLst>
              <a:ext uri="{FF2B5EF4-FFF2-40B4-BE49-F238E27FC236}">
                <a16:creationId xmlns:a16="http://schemas.microsoft.com/office/drawing/2014/main" id="{168DA4F9-F3A0-1A44-8494-E53A107A7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1431" y="3996797"/>
            <a:ext cx="3785877" cy="25160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395584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Custom 1">
      <a:dk1>
        <a:sysClr val="windowText" lastClr="000000"/>
      </a:dk1>
      <a:lt1>
        <a:sysClr val="window" lastClr="FFFFFF"/>
      </a:lt1>
      <a:dk2>
        <a:srgbClr val="335B74"/>
      </a:dk2>
      <a:lt2>
        <a:srgbClr val="DFE3E5"/>
      </a:lt2>
      <a:accent1>
        <a:srgbClr val="76CDEE"/>
      </a:accent1>
      <a:accent2>
        <a:srgbClr val="1482AB"/>
      </a:accent2>
      <a:accent3>
        <a:srgbClr val="27CED7"/>
      </a:accent3>
      <a:accent4>
        <a:srgbClr val="42BA97"/>
      </a:accent4>
      <a:accent5>
        <a:srgbClr val="3E8853"/>
      </a:accent5>
      <a:accent6>
        <a:srgbClr val="62A39F"/>
      </a:accent6>
      <a:hlink>
        <a:srgbClr val="6EAC1C"/>
      </a:hlink>
      <a:folHlink>
        <a:srgbClr val="B26B0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2.xml><?xml version="1.0" encoding="utf-8"?>
<a:theme xmlns:a="http://schemas.openxmlformats.org/drawingml/2006/main" name="1_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3.xml><?xml version="1.0" encoding="utf-8"?>
<a:theme xmlns:a="http://schemas.openxmlformats.org/drawingml/2006/main" name="4_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83</TotalTime>
  <Words>390</Words>
  <Application>Microsoft Macintosh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8</vt:i4>
      </vt:variant>
    </vt:vector>
  </HeadingPairs>
  <TitlesOfParts>
    <vt:vector size="13" baseType="lpstr">
      <vt:lpstr>Arial</vt:lpstr>
      <vt:lpstr>Corbel</vt:lpstr>
      <vt:lpstr>Parallax</vt:lpstr>
      <vt:lpstr>1_Parallax</vt:lpstr>
      <vt:lpstr>4_Parallax</vt:lpstr>
      <vt:lpstr>A Leap for Mankind </vt:lpstr>
      <vt:lpstr>Goals of Project </vt:lpstr>
      <vt:lpstr>Project set up </vt:lpstr>
      <vt:lpstr> </vt:lpstr>
      <vt:lpstr>PowerPoint Presentation</vt:lpstr>
      <vt:lpstr> Racing Game  </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Leap for Mankind </dc:title>
  <dc:creator>Valentina Mosquera</dc:creator>
  <cp:lastModifiedBy>Ryan Cunico</cp:lastModifiedBy>
  <cp:revision>81</cp:revision>
  <dcterms:created xsi:type="dcterms:W3CDTF">2020-01-10T20:15:48Z</dcterms:created>
  <dcterms:modified xsi:type="dcterms:W3CDTF">2020-01-15T18:49:41Z</dcterms:modified>
</cp:coreProperties>
</file>